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5"/>
  </p:notesMasterIdLst>
  <p:handoutMasterIdLst>
    <p:handoutMasterId r:id="rId26"/>
  </p:handoutMasterIdLst>
  <p:sldIdLst>
    <p:sldId id="256" r:id="rId3"/>
    <p:sldId id="288" r:id="rId4"/>
    <p:sldId id="257" r:id="rId5"/>
    <p:sldId id="258" r:id="rId6"/>
    <p:sldId id="259" r:id="rId7"/>
    <p:sldId id="260" r:id="rId8"/>
    <p:sldId id="261" r:id="rId9"/>
    <p:sldId id="262" r:id="rId10"/>
    <p:sldId id="518" r:id="rId11"/>
    <p:sldId id="510" r:id="rId12"/>
    <p:sldId id="517" r:id="rId13"/>
    <p:sldId id="511" r:id="rId14"/>
    <p:sldId id="513" r:id="rId15"/>
    <p:sldId id="514" r:id="rId16"/>
    <p:sldId id="515" r:id="rId17"/>
    <p:sldId id="516" r:id="rId18"/>
    <p:sldId id="264" r:id="rId19"/>
    <p:sldId id="265" r:id="rId20"/>
    <p:sldId id="266" r:id="rId21"/>
    <p:sldId id="267" r:id="rId22"/>
    <p:sldId id="268" r:id="rId23"/>
    <p:sldId id="269" r:id="rId2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E0385-4111-4259-B14B-F76CE77A75F4}" v="1" dt="2026-01-20T17:36:47.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84830"/>
  </p:normalViewPr>
  <p:slideViewPr>
    <p:cSldViewPr snapToGrid="0">
      <p:cViewPr varScale="1">
        <p:scale>
          <a:sx n="123" d="100"/>
          <a:sy n="123" d="100"/>
        </p:scale>
        <p:origin x="102" y="684"/>
      </p:cViewPr>
      <p:guideLst/>
    </p:cSldViewPr>
  </p:slideViewPr>
  <p:notesTextViewPr>
    <p:cViewPr>
      <p:scale>
        <a:sx n="1" d="1"/>
        <a:sy n="1" d="1"/>
      </p:scale>
      <p:origin x="0" y="0"/>
    </p:cViewPr>
  </p:notesTextViewPr>
  <p:notesViewPr>
    <p:cSldViewPr snapToGrid="0">
      <p:cViewPr varScale="1">
        <p:scale>
          <a:sx n="136" d="100"/>
          <a:sy n="136" d="100"/>
        </p:scale>
        <p:origin x="270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firovich, Evgeny" userId="18828388-f632-495f-8db8-6c1beade29bc" providerId="ADAL" clId="{5FD33C84-03E7-4C18-A14E-2E803AC4DC6E}"/>
    <pc:docChg chg="addSld delSld modSld sldOrd">
      <pc:chgData name="Shafirovich, Evgeny" userId="18828388-f632-495f-8db8-6c1beade29bc" providerId="ADAL" clId="{5FD33C84-03E7-4C18-A14E-2E803AC4DC6E}" dt="2026-01-20T17:38:17.664" v="9" actId="47"/>
      <pc:docMkLst>
        <pc:docMk/>
      </pc:docMkLst>
      <pc:sldChg chg="modSp add mod ord">
        <pc:chgData name="Shafirovich, Evgeny" userId="18828388-f632-495f-8db8-6c1beade29bc" providerId="ADAL" clId="{5FD33C84-03E7-4C18-A14E-2E803AC4DC6E}" dt="2026-01-20T17:37:39.043" v="7" actId="404"/>
        <pc:sldMkLst>
          <pc:docMk/>
          <pc:sldMk cId="1455751976" sldId="288"/>
        </pc:sldMkLst>
        <pc:spChg chg="mod">
          <ac:chgData name="Shafirovich, Evgeny" userId="18828388-f632-495f-8db8-6c1beade29bc" providerId="ADAL" clId="{5FD33C84-03E7-4C18-A14E-2E803AC4DC6E}" dt="2026-01-20T17:37:39.043" v="7" actId="404"/>
          <ac:spMkLst>
            <pc:docMk/>
            <pc:sldMk cId="1455751976" sldId="288"/>
            <ac:spMk id="3" creationId="{0DCB05CC-7F7E-330A-C8A0-DDD4A889835F}"/>
          </ac:spMkLst>
        </pc:spChg>
      </pc:sldChg>
      <pc:sldChg chg="del">
        <pc:chgData name="Shafirovich, Evgeny" userId="18828388-f632-495f-8db8-6c1beade29bc" providerId="ADAL" clId="{5FD33C84-03E7-4C18-A14E-2E803AC4DC6E}" dt="2026-01-20T17:38:15.889" v="8" actId="47"/>
        <pc:sldMkLst>
          <pc:docMk/>
          <pc:sldMk cId="4087606263" sldId="508"/>
        </pc:sldMkLst>
      </pc:sldChg>
      <pc:sldChg chg="del">
        <pc:chgData name="Shafirovich, Evgeny" userId="18828388-f632-495f-8db8-6c1beade29bc" providerId="ADAL" clId="{5FD33C84-03E7-4C18-A14E-2E803AC4DC6E}" dt="2026-01-20T17:38:17.664" v="9" actId="47"/>
        <pc:sldMkLst>
          <pc:docMk/>
          <pc:sldMk cId="3598859700" sldId="5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1C93D-26DA-A18D-AA0E-A8D6B86214F1}"/>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DD2FC2F2-A0E1-AF17-14D4-0DC8415A915B}"/>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009FED03-FA0E-4951-BA57-FCD74FD54E9E}" type="datetimeFigureOut">
              <a:rPr lang="en-US" smtClean="0"/>
              <a:t>1/20/2026</a:t>
            </a:fld>
            <a:endParaRPr lang="en-US"/>
          </a:p>
        </p:txBody>
      </p:sp>
      <p:sp>
        <p:nvSpPr>
          <p:cNvPr id="4" name="Footer Placeholder 3">
            <a:extLst>
              <a:ext uri="{FF2B5EF4-FFF2-40B4-BE49-F238E27FC236}">
                <a16:creationId xmlns:a16="http://schemas.microsoft.com/office/drawing/2014/main" id="{F7834BE7-FB1D-0DDD-95F5-E5A9F3C825C0}"/>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F0B73-D63C-A8CF-9EFC-C5478D5AB964}"/>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647B7B81-8948-4CCA-973B-4F05D0157936}" type="slidenum">
              <a:rPr lang="en-US" smtClean="0"/>
              <a:t>‹#›</a:t>
            </a:fld>
            <a:endParaRPr lang="en-US"/>
          </a:p>
        </p:txBody>
      </p:sp>
    </p:spTree>
    <p:extLst>
      <p:ext uri="{BB962C8B-B14F-4D97-AF65-F5344CB8AC3E}">
        <p14:creationId xmlns:p14="http://schemas.microsoft.com/office/powerpoint/2010/main" val="28834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AE6CBA8-F2E5-40CD-A33C-25BAE1330423}" type="datetimeFigureOut">
              <a:rPr lang="en-US" smtClean="0"/>
              <a:t>1/20/2026</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65C5B71-FE71-44A6-93A4-D9BA27942C6A}" type="slidenum">
              <a:rPr lang="en-US" smtClean="0"/>
              <a:t>‹#›</a:t>
            </a:fld>
            <a:endParaRPr lang="en-US"/>
          </a:p>
        </p:txBody>
      </p:sp>
    </p:spTree>
    <p:extLst>
      <p:ext uri="{BB962C8B-B14F-4D97-AF65-F5344CB8AC3E}">
        <p14:creationId xmlns:p14="http://schemas.microsoft.com/office/powerpoint/2010/main" val="214409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a:t>
            </a:fld>
            <a:endParaRPr lang="en-US"/>
          </a:p>
        </p:txBody>
      </p:sp>
    </p:spTree>
    <p:extLst>
      <p:ext uri="{BB962C8B-B14F-4D97-AF65-F5344CB8AC3E}">
        <p14:creationId xmlns:p14="http://schemas.microsoft.com/office/powerpoint/2010/main" val="331926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11</a:t>
            </a:fld>
            <a:endParaRPr lang="en-US"/>
          </a:p>
        </p:txBody>
      </p:sp>
    </p:spTree>
    <p:extLst>
      <p:ext uri="{BB962C8B-B14F-4D97-AF65-F5344CB8AC3E}">
        <p14:creationId xmlns:p14="http://schemas.microsoft.com/office/powerpoint/2010/main" val="303782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12</a:t>
            </a:fld>
            <a:endParaRPr lang="en-US"/>
          </a:p>
        </p:txBody>
      </p:sp>
    </p:spTree>
    <p:extLst>
      <p:ext uri="{BB962C8B-B14F-4D97-AF65-F5344CB8AC3E}">
        <p14:creationId xmlns:p14="http://schemas.microsoft.com/office/powerpoint/2010/main" val="130883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13</a:t>
            </a:fld>
            <a:endParaRPr lang="en-US"/>
          </a:p>
        </p:txBody>
      </p:sp>
    </p:spTree>
    <p:extLst>
      <p:ext uri="{BB962C8B-B14F-4D97-AF65-F5344CB8AC3E}">
        <p14:creationId xmlns:p14="http://schemas.microsoft.com/office/powerpoint/2010/main" val="217288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14</a:t>
            </a:fld>
            <a:endParaRPr lang="en-US"/>
          </a:p>
        </p:txBody>
      </p:sp>
    </p:spTree>
    <p:extLst>
      <p:ext uri="{BB962C8B-B14F-4D97-AF65-F5344CB8AC3E}">
        <p14:creationId xmlns:p14="http://schemas.microsoft.com/office/powerpoint/2010/main" val="172122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15</a:t>
            </a:fld>
            <a:endParaRPr lang="en-US"/>
          </a:p>
        </p:txBody>
      </p:sp>
    </p:spTree>
    <p:extLst>
      <p:ext uri="{BB962C8B-B14F-4D97-AF65-F5344CB8AC3E}">
        <p14:creationId xmlns:p14="http://schemas.microsoft.com/office/powerpoint/2010/main" val="28466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16</a:t>
            </a:fld>
            <a:endParaRPr lang="en-US"/>
          </a:p>
        </p:txBody>
      </p:sp>
    </p:spTree>
    <p:extLst>
      <p:ext uri="{BB962C8B-B14F-4D97-AF65-F5344CB8AC3E}">
        <p14:creationId xmlns:p14="http://schemas.microsoft.com/office/powerpoint/2010/main" val="315874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17</a:t>
            </a:fld>
            <a:endParaRPr lang="en-US"/>
          </a:p>
        </p:txBody>
      </p:sp>
    </p:spTree>
    <p:extLst>
      <p:ext uri="{BB962C8B-B14F-4D97-AF65-F5344CB8AC3E}">
        <p14:creationId xmlns:p14="http://schemas.microsoft.com/office/powerpoint/2010/main" val="2953167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18</a:t>
            </a:fld>
            <a:endParaRPr lang="en-US"/>
          </a:p>
        </p:txBody>
      </p:sp>
    </p:spTree>
    <p:extLst>
      <p:ext uri="{BB962C8B-B14F-4D97-AF65-F5344CB8AC3E}">
        <p14:creationId xmlns:p14="http://schemas.microsoft.com/office/powerpoint/2010/main" val="32470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19</a:t>
            </a:fld>
            <a:endParaRPr lang="en-US"/>
          </a:p>
        </p:txBody>
      </p:sp>
    </p:spTree>
    <p:extLst>
      <p:ext uri="{BB962C8B-B14F-4D97-AF65-F5344CB8AC3E}">
        <p14:creationId xmlns:p14="http://schemas.microsoft.com/office/powerpoint/2010/main" val="285450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kern="0" dirty="0">
              <a:solidFill>
                <a:srgbClr val="000000"/>
              </a:solidFill>
              <a:latin typeface="Arial"/>
            </a:endParaRPr>
          </a:p>
        </p:txBody>
      </p:sp>
      <p:sp>
        <p:nvSpPr>
          <p:cNvPr id="4" name="Slide Number Placeholder 3"/>
          <p:cNvSpPr>
            <a:spLocks noGrp="1"/>
          </p:cNvSpPr>
          <p:nvPr>
            <p:ph type="sldNum" sz="quarter" idx="5"/>
          </p:nvPr>
        </p:nvSpPr>
        <p:spPr/>
        <p:txBody>
          <a:bodyPr/>
          <a:lstStyle/>
          <a:p>
            <a:fld id="{A65C5B71-FE71-44A6-93A4-D9BA27942C6A}" type="slidenum">
              <a:rPr lang="en-US" smtClean="0"/>
              <a:t>20</a:t>
            </a:fld>
            <a:endParaRPr lang="en-US"/>
          </a:p>
        </p:txBody>
      </p:sp>
    </p:spTree>
    <p:extLst>
      <p:ext uri="{BB962C8B-B14F-4D97-AF65-F5344CB8AC3E}">
        <p14:creationId xmlns:p14="http://schemas.microsoft.com/office/powerpoint/2010/main" val="288891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3</a:t>
            </a:fld>
            <a:endParaRPr lang="en-US"/>
          </a:p>
        </p:txBody>
      </p:sp>
    </p:spTree>
    <p:extLst>
      <p:ext uri="{BB962C8B-B14F-4D97-AF65-F5344CB8AC3E}">
        <p14:creationId xmlns:p14="http://schemas.microsoft.com/office/powerpoint/2010/main" val="918172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21</a:t>
            </a:fld>
            <a:endParaRPr lang="en-US"/>
          </a:p>
        </p:txBody>
      </p:sp>
    </p:spTree>
    <p:extLst>
      <p:ext uri="{BB962C8B-B14F-4D97-AF65-F5344CB8AC3E}">
        <p14:creationId xmlns:p14="http://schemas.microsoft.com/office/powerpoint/2010/main" val="2825098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22</a:t>
            </a:fld>
            <a:endParaRPr lang="en-US"/>
          </a:p>
        </p:txBody>
      </p:sp>
    </p:spTree>
    <p:extLst>
      <p:ext uri="{BB962C8B-B14F-4D97-AF65-F5344CB8AC3E}">
        <p14:creationId xmlns:p14="http://schemas.microsoft.com/office/powerpoint/2010/main" val="424177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4</a:t>
            </a:fld>
            <a:endParaRPr lang="en-US"/>
          </a:p>
        </p:txBody>
      </p:sp>
    </p:spTree>
    <p:extLst>
      <p:ext uri="{BB962C8B-B14F-4D97-AF65-F5344CB8AC3E}">
        <p14:creationId xmlns:p14="http://schemas.microsoft.com/office/powerpoint/2010/main" val="71356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5</a:t>
            </a:fld>
            <a:endParaRPr lang="en-US"/>
          </a:p>
        </p:txBody>
      </p:sp>
    </p:spTree>
    <p:extLst>
      <p:ext uri="{BB962C8B-B14F-4D97-AF65-F5344CB8AC3E}">
        <p14:creationId xmlns:p14="http://schemas.microsoft.com/office/powerpoint/2010/main" val="98828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6</a:t>
            </a:fld>
            <a:endParaRPr lang="en-US"/>
          </a:p>
        </p:txBody>
      </p:sp>
    </p:spTree>
    <p:extLst>
      <p:ext uri="{BB962C8B-B14F-4D97-AF65-F5344CB8AC3E}">
        <p14:creationId xmlns:p14="http://schemas.microsoft.com/office/powerpoint/2010/main" val="206301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7</a:t>
            </a:fld>
            <a:endParaRPr lang="en-US"/>
          </a:p>
        </p:txBody>
      </p:sp>
    </p:spTree>
    <p:extLst>
      <p:ext uri="{BB962C8B-B14F-4D97-AF65-F5344CB8AC3E}">
        <p14:creationId xmlns:p14="http://schemas.microsoft.com/office/powerpoint/2010/main" val="124602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C5B71-FE71-44A6-93A4-D9BA27942C6A}" type="slidenum">
              <a:rPr lang="en-US" smtClean="0"/>
              <a:t>8</a:t>
            </a:fld>
            <a:endParaRPr lang="en-US"/>
          </a:p>
        </p:txBody>
      </p:sp>
    </p:spTree>
    <p:extLst>
      <p:ext uri="{BB962C8B-B14F-4D97-AF65-F5344CB8AC3E}">
        <p14:creationId xmlns:p14="http://schemas.microsoft.com/office/powerpoint/2010/main" val="229635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9739B-1D3E-5C36-2F9D-EF0B34ED0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76570-6125-091C-440D-6092F4F10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E2AFE-D992-582F-5006-2511C6C16C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D02F2-D0C1-0C0B-784F-AC4A99D9A510}"/>
              </a:ext>
            </a:extLst>
          </p:cNvPr>
          <p:cNvSpPr>
            <a:spLocks noGrp="1"/>
          </p:cNvSpPr>
          <p:nvPr>
            <p:ph type="sldNum" sz="quarter" idx="5"/>
          </p:nvPr>
        </p:nvSpPr>
        <p:spPr/>
        <p:txBody>
          <a:bodyPr/>
          <a:lstStyle/>
          <a:p>
            <a:fld id="{A65C5B71-FE71-44A6-93A4-D9BA27942C6A}" type="slidenum">
              <a:rPr lang="en-US" smtClean="0"/>
              <a:t>9</a:t>
            </a:fld>
            <a:endParaRPr lang="en-US"/>
          </a:p>
        </p:txBody>
      </p:sp>
    </p:spTree>
    <p:extLst>
      <p:ext uri="{BB962C8B-B14F-4D97-AF65-F5344CB8AC3E}">
        <p14:creationId xmlns:p14="http://schemas.microsoft.com/office/powerpoint/2010/main" val="369585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5C5B71-FE71-44A6-93A4-D9BA27942C6A}" type="slidenum">
              <a:rPr lang="en-US" smtClean="0"/>
              <a:t>10</a:t>
            </a:fld>
            <a:endParaRPr lang="en-US"/>
          </a:p>
        </p:txBody>
      </p:sp>
    </p:spTree>
    <p:extLst>
      <p:ext uri="{BB962C8B-B14F-4D97-AF65-F5344CB8AC3E}">
        <p14:creationId xmlns:p14="http://schemas.microsoft.com/office/powerpoint/2010/main" val="127366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EDB4-C397-4437-0E4F-CA1BEDBFE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1959E0-739D-15DE-DB9B-02F5608E7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BF6BEC-D015-D903-7867-51EE2FC2EAC9}"/>
              </a:ext>
            </a:extLst>
          </p:cNvPr>
          <p:cNvSpPr>
            <a:spLocks noGrp="1"/>
          </p:cNvSpPr>
          <p:nvPr>
            <p:ph type="dt" sz="half" idx="10"/>
          </p:nvPr>
        </p:nvSpPr>
        <p:spPr/>
        <p:txBody>
          <a:bodyPr/>
          <a:lstStyle/>
          <a:p>
            <a:fld id="{78A3935D-C8FD-4B3B-B6CF-2CE95298CDCF}" type="datetime1">
              <a:rPr lang="en-US" smtClean="0"/>
              <a:t>1/20/2026</a:t>
            </a:fld>
            <a:endParaRPr lang="en-US"/>
          </a:p>
        </p:txBody>
      </p:sp>
      <p:sp>
        <p:nvSpPr>
          <p:cNvPr id="5" name="Footer Placeholder 4">
            <a:extLst>
              <a:ext uri="{FF2B5EF4-FFF2-40B4-BE49-F238E27FC236}">
                <a16:creationId xmlns:a16="http://schemas.microsoft.com/office/drawing/2014/main" id="{B6D6A238-F471-C042-1087-9CDA6C9AC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72DE9-F0D1-5050-5719-20FD53B32159}"/>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179865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8B78-8426-238A-783F-2647F41231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F605D-711B-AAC3-04B8-763C32B909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4B8A8-F650-88FB-7BBF-CB9E39A32347}"/>
              </a:ext>
            </a:extLst>
          </p:cNvPr>
          <p:cNvSpPr>
            <a:spLocks noGrp="1"/>
          </p:cNvSpPr>
          <p:nvPr>
            <p:ph type="dt" sz="half" idx="10"/>
          </p:nvPr>
        </p:nvSpPr>
        <p:spPr/>
        <p:txBody>
          <a:bodyPr/>
          <a:lstStyle/>
          <a:p>
            <a:fld id="{57B0755B-9996-42B1-94BB-041AAFCFB6B4}" type="datetime1">
              <a:rPr lang="en-US" smtClean="0"/>
              <a:t>1/20/2026</a:t>
            </a:fld>
            <a:endParaRPr lang="en-US"/>
          </a:p>
        </p:txBody>
      </p:sp>
      <p:sp>
        <p:nvSpPr>
          <p:cNvPr id="5" name="Footer Placeholder 4">
            <a:extLst>
              <a:ext uri="{FF2B5EF4-FFF2-40B4-BE49-F238E27FC236}">
                <a16:creationId xmlns:a16="http://schemas.microsoft.com/office/drawing/2014/main" id="{E691AD1B-2FFD-CD00-69B4-011AC8A62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70E3E-DA51-051F-CBB3-9889C185721F}"/>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252055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A5247-DDDB-4265-94FF-B163EE672C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6A21E9-0555-FDDA-9FF2-2342CF4B9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3EF19-F32B-D7E2-F3C2-8FE3A4893ED5}"/>
              </a:ext>
            </a:extLst>
          </p:cNvPr>
          <p:cNvSpPr>
            <a:spLocks noGrp="1"/>
          </p:cNvSpPr>
          <p:nvPr>
            <p:ph type="dt" sz="half" idx="10"/>
          </p:nvPr>
        </p:nvSpPr>
        <p:spPr/>
        <p:txBody>
          <a:bodyPr/>
          <a:lstStyle/>
          <a:p>
            <a:fld id="{91946296-425B-4B36-9830-A1A1D0CE9CD3}" type="datetime1">
              <a:rPr lang="en-US" smtClean="0"/>
              <a:t>1/20/2026</a:t>
            </a:fld>
            <a:endParaRPr lang="en-US"/>
          </a:p>
        </p:txBody>
      </p:sp>
      <p:sp>
        <p:nvSpPr>
          <p:cNvPr id="5" name="Footer Placeholder 4">
            <a:extLst>
              <a:ext uri="{FF2B5EF4-FFF2-40B4-BE49-F238E27FC236}">
                <a16:creationId xmlns:a16="http://schemas.microsoft.com/office/drawing/2014/main" id="{A57353CB-0FC9-23D4-3B2A-0A4309E06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A6523-C508-2338-65D0-7200B6A22D9C}"/>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326158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914400" y="2130428"/>
            <a:ext cx="10363200" cy="1470025"/>
          </a:xfrm>
        </p:spPr>
        <p:txBody>
          <a:bodyPr/>
          <a:lstStyle>
            <a:lvl1pPr>
              <a:defRPr/>
            </a:lvl1pPr>
          </a:lstStyle>
          <a:p>
            <a:r>
              <a:rPr lang="en-US"/>
              <a:t>Click to edit Master title style</a:t>
            </a:r>
          </a:p>
        </p:txBody>
      </p:sp>
      <p:sp>
        <p:nvSpPr>
          <p:cNvPr id="241667"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215B180-528B-447F-933D-9D6CBA63D445}"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3F8E73-6F14-44F7-B77F-6E79D13B0659}" type="slidenum">
              <a:rPr lang="en-US" altLang="en-US"/>
              <a:pPr>
                <a:defRPr/>
              </a:pPr>
              <a:t>‹#›</a:t>
            </a:fld>
            <a:endParaRPr lang="en-US" altLang="en-US"/>
          </a:p>
        </p:txBody>
      </p:sp>
    </p:spTree>
    <p:extLst>
      <p:ext uri="{BB962C8B-B14F-4D97-AF65-F5344CB8AC3E}">
        <p14:creationId xmlns:p14="http://schemas.microsoft.com/office/powerpoint/2010/main" val="278626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3D75469-CB8F-4D57-B717-59CDB7298BD8}"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2D47F-3700-4850-8FB3-D4943CFC78D3}" type="slidenum">
              <a:rPr lang="en-US" altLang="en-US"/>
              <a:pPr>
                <a:defRPr/>
              </a:pPr>
              <a:t>‹#›</a:t>
            </a:fld>
            <a:endParaRPr lang="en-US" altLang="en-US"/>
          </a:p>
        </p:txBody>
      </p:sp>
    </p:spTree>
    <p:extLst>
      <p:ext uri="{BB962C8B-B14F-4D97-AF65-F5344CB8AC3E}">
        <p14:creationId xmlns:p14="http://schemas.microsoft.com/office/powerpoint/2010/main" val="163646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A989E1-4845-4199-B40D-5AE7060E626A}"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1A369-F7A3-4ECF-A6E3-95E86429D961}" type="slidenum">
              <a:rPr lang="en-US" altLang="en-US"/>
              <a:pPr>
                <a:defRPr/>
              </a:pPr>
              <a:t>‹#›</a:t>
            </a:fld>
            <a:endParaRPr lang="en-US" altLang="en-US"/>
          </a:p>
        </p:txBody>
      </p:sp>
    </p:spTree>
    <p:extLst>
      <p:ext uri="{BB962C8B-B14F-4D97-AF65-F5344CB8AC3E}">
        <p14:creationId xmlns:p14="http://schemas.microsoft.com/office/powerpoint/2010/main" val="85819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B97E018-CAD7-4623-AD37-9A9832079484}" type="datetime1">
              <a:rPr lang="en-US" smtClean="0"/>
              <a:t>1/20/2026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AF7110-3A19-4937-ACD5-6C167853B1AA}" type="slidenum">
              <a:rPr lang="en-US" altLang="en-US"/>
              <a:pPr>
                <a:defRPr/>
              </a:pPr>
              <a:t>‹#›</a:t>
            </a:fld>
            <a:endParaRPr lang="en-US" altLang="en-US"/>
          </a:p>
        </p:txBody>
      </p:sp>
    </p:spTree>
    <p:extLst>
      <p:ext uri="{BB962C8B-B14F-4D97-AF65-F5344CB8AC3E}">
        <p14:creationId xmlns:p14="http://schemas.microsoft.com/office/powerpoint/2010/main" val="414233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F8D2C01-D21B-421D-B3CE-4AB74EE83137}" type="datetime1">
              <a:rPr lang="en-US" smtClean="0"/>
              <a:t>1/20/2026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9BA3E0-7AE8-4E70-B153-3630F9BCCB77}" type="slidenum">
              <a:rPr lang="en-US" altLang="en-US"/>
              <a:pPr>
                <a:defRPr/>
              </a:pPr>
              <a:t>‹#›</a:t>
            </a:fld>
            <a:endParaRPr lang="en-US" altLang="en-US"/>
          </a:p>
        </p:txBody>
      </p:sp>
    </p:spTree>
    <p:extLst>
      <p:ext uri="{BB962C8B-B14F-4D97-AF65-F5344CB8AC3E}">
        <p14:creationId xmlns:p14="http://schemas.microsoft.com/office/powerpoint/2010/main" val="3666844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6A55627-6F0F-4A06-83BE-86C1C5A588A2}" type="datetime1">
              <a:rPr lang="en-US" smtClean="0"/>
              <a:t>1/20/2026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6D36E1-9A3A-4283-A532-CE8ACA36AB19}" type="slidenum">
              <a:rPr lang="en-US" altLang="en-US"/>
              <a:pPr>
                <a:defRPr/>
              </a:pPr>
              <a:t>‹#›</a:t>
            </a:fld>
            <a:endParaRPr lang="en-US" altLang="en-US"/>
          </a:p>
        </p:txBody>
      </p:sp>
    </p:spTree>
    <p:extLst>
      <p:ext uri="{BB962C8B-B14F-4D97-AF65-F5344CB8AC3E}">
        <p14:creationId xmlns:p14="http://schemas.microsoft.com/office/powerpoint/2010/main" val="165237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D2A9E63-B626-4CD6-A04E-494E17EB96F0}" type="datetime1">
              <a:rPr lang="en-US" smtClean="0"/>
              <a:t>1/20/2026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62224A-850D-42B7-80D7-05695CE81E36}" type="slidenum">
              <a:rPr lang="en-US" altLang="en-US"/>
              <a:pPr>
                <a:defRPr/>
              </a:pPr>
              <a:t>‹#›</a:t>
            </a:fld>
            <a:endParaRPr lang="en-US" altLang="en-US"/>
          </a:p>
        </p:txBody>
      </p:sp>
    </p:spTree>
    <p:extLst>
      <p:ext uri="{BB962C8B-B14F-4D97-AF65-F5344CB8AC3E}">
        <p14:creationId xmlns:p14="http://schemas.microsoft.com/office/powerpoint/2010/main" val="180724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AA0DD6-0151-45F7-8E3F-7644516752E1}" type="datetime1">
              <a:rPr lang="en-US" smtClean="0"/>
              <a:t>1/20/2026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A78017-FA9D-4E84-9C5E-55E48BF9486A}" type="slidenum">
              <a:rPr lang="en-US" altLang="en-US"/>
              <a:pPr>
                <a:defRPr/>
              </a:pPr>
              <a:t>‹#›</a:t>
            </a:fld>
            <a:endParaRPr lang="en-US" altLang="en-US"/>
          </a:p>
        </p:txBody>
      </p:sp>
    </p:spTree>
    <p:extLst>
      <p:ext uri="{BB962C8B-B14F-4D97-AF65-F5344CB8AC3E}">
        <p14:creationId xmlns:p14="http://schemas.microsoft.com/office/powerpoint/2010/main" val="139684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9637-219C-2321-B7E6-474495A2F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835E8-9611-2815-6B6F-810DDB554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8D4CA-EA00-F3F8-4BC7-AD1C2C7F99FA}"/>
              </a:ext>
            </a:extLst>
          </p:cNvPr>
          <p:cNvSpPr>
            <a:spLocks noGrp="1"/>
          </p:cNvSpPr>
          <p:nvPr>
            <p:ph type="dt" sz="half" idx="10"/>
          </p:nvPr>
        </p:nvSpPr>
        <p:spPr/>
        <p:txBody>
          <a:bodyPr/>
          <a:lstStyle/>
          <a:p>
            <a:fld id="{55628465-0446-4302-82BB-CC5C719EEEBC}" type="datetime1">
              <a:rPr lang="en-US" smtClean="0"/>
              <a:t>1/20/2026</a:t>
            </a:fld>
            <a:endParaRPr lang="en-US"/>
          </a:p>
        </p:txBody>
      </p:sp>
      <p:sp>
        <p:nvSpPr>
          <p:cNvPr id="5" name="Footer Placeholder 4">
            <a:extLst>
              <a:ext uri="{FF2B5EF4-FFF2-40B4-BE49-F238E27FC236}">
                <a16:creationId xmlns:a16="http://schemas.microsoft.com/office/drawing/2014/main" id="{79B80321-9919-159E-4E4E-E20F03B28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CA881-5419-3BBC-042D-62C87567ACB0}"/>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2720800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E8FA46-B647-42CD-90B7-CCFB789D4304}" type="datetime1">
              <a:rPr lang="en-US" smtClean="0"/>
              <a:t>1/20/2026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ACA744-880E-4C97-8209-E6092A663ED8}" type="slidenum">
              <a:rPr lang="en-US" altLang="en-US"/>
              <a:pPr>
                <a:defRPr/>
              </a:pPr>
              <a:t>‹#›</a:t>
            </a:fld>
            <a:endParaRPr lang="en-US" altLang="en-US"/>
          </a:p>
        </p:txBody>
      </p:sp>
    </p:spTree>
    <p:extLst>
      <p:ext uri="{BB962C8B-B14F-4D97-AF65-F5344CB8AC3E}">
        <p14:creationId xmlns:p14="http://schemas.microsoft.com/office/powerpoint/2010/main" val="220207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BBC8F41-2456-474B-B932-461809C4B1ED}"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C1709-1C3D-4CDE-A85F-A629549605B3}" type="slidenum">
              <a:rPr lang="en-US" altLang="en-US"/>
              <a:pPr>
                <a:defRPr/>
              </a:pPr>
              <a:t>‹#›</a:t>
            </a:fld>
            <a:endParaRPr lang="en-US" altLang="en-US"/>
          </a:p>
        </p:txBody>
      </p:sp>
    </p:spTree>
    <p:extLst>
      <p:ext uri="{BB962C8B-B14F-4D97-AF65-F5344CB8AC3E}">
        <p14:creationId xmlns:p14="http://schemas.microsoft.com/office/powerpoint/2010/main" val="269655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96FB4F-1232-4540-A393-E5812951A202}"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16FA2-1534-4C8A-9715-500F46B088AC}" type="slidenum">
              <a:rPr lang="en-US" altLang="en-US"/>
              <a:pPr>
                <a:defRPr/>
              </a:pPr>
              <a:t>‹#›</a:t>
            </a:fld>
            <a:endParaRPr lang="en-US" altLang="en-US"/>
          </a:p>
        </p:txBody>
      </p:sp>
    </p:spTree>
    <p:extLst>
      <p:ext uri="{BB962C8B-B14F-4D97-AF65-F5344CB8AC3E}">
        <p14:creationId xmlns:p14="http://schemas.microsoft.com/office/powerpoint/2010/main" val="72631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DB3FE2B8-8DB0-4DF6-BB90-2663093EAE36}" type="datetime1">
              <a:rPr lang="en-US" smtClean="0"/>
              <a:t>1/20/2026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D87B4-0762-48DA-A78A-829BA5D98A8F}" type="slidenum">
              <a:rPr lang="en-US" altLang="en-US"/>
              <a:pPr>
                <a:defRPr/>
              </a:pPr>
              <a:t>‹#›</a:t>
            </a:fld>
            <a:endParaRPr lang="en-US" altLang="en-US"/>
          </a:p>
        </p:txBody>
      </p:sp>
    </p:spTree>
    <p:extLst>
      <p:ext uri="{BB962C8B-B14F-4D97-AF65-F5344CB8AC3E}">
        <p14:creationId xmlns:p14="http://schemas.microsoft.com/office/powerpoint/2010/main" val="243704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22393-F5C8-C641-8174-3E867F159E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FE16DA-BD89-8682-033C-37888B9338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DF6BF-DA50-3253-A8F0-95835EDDA947}"/>
              </a:ext>
            </a:extLst>
          </p:cNvPr>
          <p:cNvSpPr>
            <a:spLocks noGrp="1"/>
          </p:cNvSpPr>
          <p:nvPr>
            <p:ph type="dt" sz="half" idx="10"/>
          </p:nvPr>
        </p:nvSpPr>
        <p:spPr/>
        <p:txBody>
          <a:bodyPr/>
          <a:lstStyle/>
          <a:p>
            <a:fld id="{27E2BAA6-5CD6-40A1-A3E2-84A4B10B6787}" type="datetime1">
              <a:rPr lang="en-US" smtClean="0"/>
              <a:t>1/20/2026</a:t>
            </a:fld>
            <a:endParaRPr lang="en-US"/>
          </a:p>
        </p:txBody>
      </p:sp>
      <p:sp>
        <p:nvSpPr>
          <p:cNvPr id="5" name="Footer Placeholder 4">
            <a:extLst>
              <a:ext uri="{FF2B5EF4-FFF2-40B4-BE49-F238E27FC236}">
                <a16:creationId xmlns:a16="http://schemas.microsoft.com/office/drawing/2014/main" id="{FA1FF07D-7FCE-25DF-2656-D7D419461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231CD-3779-3F98-7349-EA815B860523}"/>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403308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9A9E-93A7-D8F4-FB93-AA629EB4F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C67D6-E1A4-F7E0-9129-64EECE64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1FBF-4325-F3A3-FA42-0143495C2C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BBF4B-7974-CCC8-5CCE-0F64758DFA66}"/>
              </a:ext>
            </a:extLst>
          </p:cNvPr>
          <p:cNvSpPr>
            <a:spLocks noGrp="1"/>
          </p:cNvSpPr>
          <p:nvPr>
            <p:ph type="dt" sz="half" idx="10"/>
          </p:nvPr>
        </p:nvSpPr>
        <p:spPr/>
        <p:txBody>
          <a:bodyPr/>
          <a:lstStyle/>
          <a:p>
            <a:fld id="{6A8625E9-BD93-428C-9298-4B5A3396976E}" type="datetime1">
              <a:rPr lang="en-US" smtClean="0"/>
              <a:t>1/20/2026</a:t>
            </a:fld>
            <a:endParaRPr lang="en-US"/>
          </a:p>
        </p:txBody>
      </p:sp>
      <p:sp>
        <p:nvSpPr>
          <p:cNvPr id="6" name="Footer Placeholder 5">
            <a:extLst>
              <a:ext uri="{FF2B5EF4-FFF2-40B4-BE49-F238E27FC236}">
                <a16:creationId xmlns:a16="http://schemas.microsoft.com/office/drawing/2014/main" id="{2C01BA12-EEE7-6DA0-DF54-BBCAA8571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C47BC-CD4D-CE73-1177-E635F98DD8E0}"/>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362224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11D-AADC-D970-1261-05DC38EDBA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B114A-476A-021A-2C5D-F919DC64C8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86C2F6-5E67-6307-E316-8DDC568E6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FD30C-84B6-C0DC-36F4-09B7B000D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D9FBB-169D-97F2-91DF-3BB57336E9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1A6D17-7D87-B7ED-4445-493AE8D421E1}"/>
              </a:ext>
            </a:extLst>
          </p:cNvPr>
          <p:cNvSpPr>
            <a:spLocks noGrp="1"/>
          </p:cNvSpPr>
          <p:nvPr>
            <p:ph type="dt" sz="half" idx="10"/>
          </p:nvPr>
        </p:nvSpPr>
        <p:spPr/>
        <p:txBody>
          <a:bodyPr/>
          <a:lstStyle/>
          <a:p>
            <a:fld id="{CFD20FB5-94A1-4527-B666-B5654353B98B}" type="datetime1">
              <a:rPr lang="en-US" smtClean="0"/>
              <a:t>1/20/2026</a:t>
            </a:fld>
            <a:endParaRPr lang="en-US"/>
          </a:p>
        </p:txBody>
      </p:sp>
      <p:sp>
        <p:nvSpPr>
          <p:cNvPr id="8" name="Footer Placeholder 7">
            <a:extLst>
              <a:ext uri="{FF2B5EF4-FFF2-40B4-BE49-F238E27FC236}">
                <a16:creationId xmlns:a16="http://schemas.microsoft.com/office/drawing/2014/main" id="{DB69ABC8-5C27-BB85-07D1-8F05B1C83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CB5C1-B0EA-C4F6-ACBB-434A34458E05}"/>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175115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B235-7B83-C2AF-7AEB-F05792590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0A8BE-9C48-46C9-520B-B073D120A7D0}"/>
              </a:ext>
            </a:extLst>
          </p:cNvPr>
          <p:cNvSpPr>
            <a:spLocks noGrp="1"/>
          </p:cNvSpPr>
          <p:nvPr>
            <p:ph type="dt" sz="half" idx="10"/>
          </p:nvPr>
        </p:nvSpPr>
        <p:spPr/>
        <p:txBody>
          <a:bodyPr/>
          <a:lstStyle/>
          <a:p>
            <a:fld id="{DB0B3C16-D205-4143-8DEB-B2E895CA7D96}" type="datetime1">
              <a:rPr lang="en-US" smtClean="0"/>
              <a:t>1/20/2026</a:t>
            </a:fld>
            <a:endParaRPr lang="en-US"/>
          </a:p>
        </p:txBody>
      </p:sp>
      <p:sp>
        <p:nvSpPr>
          <p:cNvPr id="4" name="Footer Placeholder 3">
            <a:extLst>
              <a:ext uri="{FF2B5EF4-FFF2-40B4-BE49-F238E27FC236}">
                <a16:creationId xmlns:a16="http://schemas.microsoft.com/office/drawing/2014/main" id="{DD59A917-554D-E73B-E7CA-C5B26D7E3D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EFD52F-E971-26DF-D599-2EEBF7A4B96F}"/>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26829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C9873-D1E1-350C-FE90-8C7942F70A6D}"/>
              </a:ext>
            </a:extLst>
          </p:cNvPr>
          <p:cNvSpPr>
            <a:spLocks noGrp="1"/>
          </p:cNvSpPr>
          <p:nvPr>
            <p:ph type="dt" sz="half" idx="10"/>
          </p:nvPr>
        </p:nvSpPr>
        <p:spPr/>
        <p:txBody>
          <a:bodyPr/>
          <a:lstStyle/>
          <a:p>
            <a:fld id="{45847CBC-1EC9-41D3-BC0D-D4A6C96C9743}" type="datetime1">
              <a:rPr lang="en-US" smtClean="0"/>
              <a:t>1/20/2026</a:t>
            </a:fld>
            <a:endParaRPr lang="en-US"/>
          </a:p>
        </p:txBody>
      </p:sp>
      <p:sp>
        <p:nvSpPr>
          <p:cNvPr id="3" name="Footer Placeholder 2">
            <a:extLst>
              <a:ext uri="{FF2B5EF4-FFF2-40B4-BE49-F238E27FC236}">
                <a16:creationId xmlns:a16="http://schemas.microsoft.com/office/drawing/2014/main" id="{FD056BD2-7BB7-8E5C-276E-12250E750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7E7D9-815D-98F4-41A8-2CA912312568}"/>
              </a:ext>
            </a:extLst>
          </p:cNvPr>
          <p:cNvSpPr>
            <a:spLocks noGrp="1"/>
          </p:cNvSpPr>
          <p:nvPr>
            <p:ph type="sldNum" sz="quarter" idx="12"/>
          </p:nvPr>
        </p:nvSpPr>
        <p:spPr>
          <a:xfrm>
            <a:off x="9448800" y="6492875"/>
            <a:ext cx="2743200" cy="365125"/>
          </a:xfrm>
        </p:spPr>
        <p:txBody>
          <a:bodyPr/>
          <a:lstStyle>
            <a:lvl1pPr>
              <a:defRPr sz="1600">
                <a:latin typeface="Arial" panose="020B0604020202020204" pitchFamily="34" charset="0"/>
                <a:cs typeface="Arial" panose="020B0604020202020204" pitchFamily="34" charset="0"/>
              </a:defRPr>
            </a:lvl1pPr>
          </a:lstStyle>
          <a:p>
            <a:fld id="{42EFA7DA-32B1-4DA4-9D64-03B44DD1D822}" type="slidenum">
              <a:rPr lang="en-US" smtClean="0"/>
              <a:pPr/>
              <a:t>‹#›</a:t>
            </a:fld>
            <a:endParaRPr lang="en-US" dirty="0"/>
          </a:p>
        </p:txBody>
      </p:sp>
    </p:spTree>
    <p:extLst>
      <p:ext uri="{BB962C8B-B14F-4D97-AF65-F5344CB8AC3E}">
        <p14:creationId xmlns:p14="http://schemas.microsoft.com/office/powerpoint/2010/main" val="241657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C2D5-F073-F70F-9587-674B565D0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2664F-7535-B6C4-52BA-D91671DD1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BE5285-2FFB-46F6-B151-0E92A5EFC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E89EA-D69F-6F80-7F5A-E74753412D38}"/>
              </a:ext>
            </a:extLst>
          </p:cNvPr>
          <p:cNvSpPr>
            <a:spLocks noGrp="1"/>
          </p:cNvSpPr>
          <p:nvPr>
            <p:ph type="dt" sz="half" idx="10"/>
          </p:nvPr>
        </p:nvSpPr>
        <p:spPr/>
        <p:txBody>
          <a:bodyPr/>
          <a:lstStyle/>
          <a:p>
            <a:fld id="{4B87E15B-CA02-44B8-9971-D4AA237E8C3C}" type="datetime1">
              <a:rPr lang="en-US" smtClean="0"/>
              <a:t>1/20/2026</a:t>
            </a:fld>
            <a:endParaRPr lang="en-US"/>
          </a:p>
        </p:txBody>
      </p:sp>
      <p:sp>
        <p:nvSpPr>
          <p:cNvPr id="6" name="Footer Placeholder 5">
            <a:extLst>
              <a:ext uri="{FF2B5EF4-FFF2-40B4-BE49-F238E27FC236}">
                <a16:creationId xmlns:a16="http://schemas.microsoft.com/office/drawing/2014/main" id="{B5945C44-CC25-2B67-A389-023C095A2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C6F5AF-D0F0-F174-7AD3-93EC10E4C464}"/>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112460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4837-4647-D181-2AE4-2D9C38F24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CC4C1F-C78F-C235-0D7B-9229E9D447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51BE10-EFFB-8C78-1778-6D6A17372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EA745-C2DB-665D-5E10-5BDA2B8FE6A2}"/>
              </a:ext>
            </a:extLst>
          </p:cNvPr>
          <p:cNvSpPr>
            <a:spLocks noGrp="1"/>
          </p:cNvSpPr>
          <p:nvPr>
            <p:ph type="dt" sz="half" idx="10"/>
          </p:nvPr>
        </p:nvSpPr>
        <p:spPr/>
        <p:txBody>
          <a:bodyPr/>
          <a:lstStyle/>
          <a:p>
            <a:fld id="{A20A94D3-5624-4921-A42C-AFD54B2EFAAB}" type="datetime1">
              <a:rPr lang="en-US" smtClean="0"/>
              <a:t>1/20/2026</a:t>
            </a:fld>
            <a:endParaRPr lang="en-US"/>
          </a:p>
        </p:txBody>
      </p:sp>
      <p:sp>
        <p:nvSpPr>
          <p:cNvPr id="6" name="Footer Placeholder 5">
            <a:extLst>
              <a:ext uri="{FF2B5EF4-FFF2-40B4-BE49-F238E27FC236}">
                <a16:creationId xmlns:a16="http://schemas.microsoft.com/office/drawing/2014/main" id="{0B618AA7-5042-F492-543D-3B1A2D4FB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C48873-C341-C25F-8315-2A55F8281C97}"/>
              </a:ext>
            </a:extLst>
          </p:cNvPr>
          <p:cNvSpPr>
            <a:spLocks noGrp="1"/>
          </p:cNvSpPr>
          <p:nvPr>
            <p:ph type="sldNum" sz="quarter" idx="12"/>
          </p:nvPr>
        </p:nvSpPr>
        <p:spPr/>
        <p:txBody>
          <a:bodyPr/>
          <a:lstStyle/>
          <a:p>
            <a:fld id="{42EFA7DA-32B1-4DA4-9D64-03B44DD1D822}" type="slidenum">
              <a:rPr lang="en-US" smtClean="0"/>
              <a:t>‹#›</a:t>
            </a:fld>
            <a:endParaRPr lang="en-US"/>
          </a:p>
        </p:txBody>
      </p:sp>
    </p:spTree>
    <p:extLst>
      <p:ext uri="{BB962C8B-B14F-4D97-AF65-F5344CB8AC3E}">
        <p14:creationId xmlns:p14="http://schemas.microsoft.com/office/powerpoint/2010/main" val="423610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4FA36-A3CB-D0A3-9C90-3082807B8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15D05A-2184-6B9A-9409-0FE942C710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1E0C2-279C-93B2-8110-B1D52D1CE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0DF392-3AB4-4C6F-874F-81EC592D204D}" type="datetime1">
              <a:rPr lang="en-US" smtClean="0"/>
              <a:t>1/20/2026</a:t>
            </a:fld>
            <a:endParaRPr lang="en-US"/>
          </a:p>
        </p:txBody>
      </p:sp>
      <p:sp>
        <p:nvSpPr>
          <p:cNvPr id="5" name="Footer Placeholder 4">
            <a:extLst>
              <a:ext uri="{FF2B5EF4-FFF2-40B4-BE49-F238E27FC236}">
                <a16:creationId xmlns:a16="http://schemas.microsoft.com/office/drawing/2014/main" id="{8AF1CE53-D7D0-8AF8-1DD4-C7B770FAE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E17468-A660-ABEA-8C6E-403042019E9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tx1"/>
                </a:solidFill>
                <a:latin typeface="Arial" panose="020B0604020202020204" pitchFamily="34" charset="0"/>
                <a:cs typeface="Arial" panose="020B0604020202020204" pitchFamily="34" charset="0"/>
              </a:defRPr>
            </a:lvl1pPr>
          </a:lstStyle>
          <a:p>
            <a:fld id="{42EFA7DA-32B1-4DA4-9D64-03B44DD1D822}" type="slidenum">
              <a:rPr lang="en-US" smtClean="0"/>
              <a:pPr/>
              <a:t>‹#›</a:t>
            </a:fld>
            <a:endParaRPr lang="en-US"/>
          </a:p>
        </p:txBody>
      </p:sp>
      <p:pic>
        <p:nvPicPr>
          <p:cNvPr id="7" name="Picture 6">
            <a:extLst>
              <a:ext uri="{FF2B5EF4-FFF2-40B4-BE49-F238E27FC236}">
                <a16:creationId xmlns:a16="http://schemas.microsoft.com/office/drawing/2014/main" id="{80D0F114-4596-70E4-22EC-9288EF60A3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33667" y="-1764"/>
            <a:ext cx="1058334" cy="889000"/>
          </a:xfrm>
          <a:prstGeom prst="rect">
            <a:avLst/>
          </a:prstGeom>
        </p:spPr>
      </p:pic>
    </p:spTree>
    <p:extLst>
      <p:ext uri="{BB962C8B-B14F-4D97-AF65-F5344CB8AC3E}">
        <p14:creationId xmlns:p14="http://schemas.microsoft.com/office/powerpoint/2010/main" val="407280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l" eaLnBrk="1" hangingPunct="1">
              <a:defRPr sz="1500">
                <a:solidFill>
                  <a:schemeClr val="tx1"/>
                </a:solidFill>
                <a:latin typeface="Arial" charset="0"/>
              </a:defRPr>
            </a:lvl1pPr>
          </a:lstStyle>
          <a:p>
            <a:pPr>
              <a:defRPr/>
            </a:pPr>
            <a:fld id="{94C414EE-3AE9-4A22-AEE5-96584D4EF275}" type="datetime1">
              <a:rPr lang="en-US" smtClean="0"/>
              <a:t>1/20/2026</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ctr" eaLnBrk="1" hangingPunct="1">
              <a:defRPr sz="1500">
                <a:solidFill>
                  <a:schemeClr val="tx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9347200" y="6381750"/>
            <a:ext cx="2844800" cy="476250"/>
          </a:xfrm>
          <a:prstGeom prst="rect">
            <a:avLst/>
          </a:prstGeom>
          <a:noFill/>
          <a:ln w="9525">
            <a:noFill/>
            <a:miter lim="800000"/>
            <a:headEnd/>
            <a:tailEnd/>
          </a:ln>
          <a:effectLst/>
        </p:spPr>
        <p:txBody>
          <a:bodyPr vert="horz" wrap="square" lIns="95680" tIns="47840" rIns="95680" bIns="47840" numCol="1" anchor="t" anchorCtr="0" compatLnSpc="1">
            <a:prstTxWarp prst="textNoShape">
              <a:avLst/>
            </a:prstTxWarp>
          </a:bodyPr>
          <a:lstStyle>
            <a:lvl1pPr algn="r" eaLnBrk="1" hangingPunct="1">
              <a:defRPr sz="2000">
                <a:solidFill>
                  <a:schemeClr val="tx1"/>
                </a:solidFill>
              </a:defRPr>
            </a:lvl1pPr>
          </a:lstStyle>
          <a:p>
            <a:pPr>
              <a:defRPr/>
            </a:pPr>
            <a:fld id="{77C8F192-A6F4-4CC8-A116-8DBA6685FCB9}" type="slidenum">
              <a:rPr lang="en-US" altLang="en-US" smtClean="0"/>
              <a:pPr>
                <a:defRPr/>
              </a:pPr>
              <a:t>‹#›</a:t>
            </a:fld>
            <a:endParaRPr lang="en-US" altLang="en-US"/>
          </a:p>
        </p:txBody>
      </p:sp>
      <p:pic>
        <p:nvPicPr>
          <p:cNvPr id="4" name="Picture 3">
            <a:extLst>
              <a:ext uri="{FF2B5EF4-FFF2-40B4-BE49-F238E27FC236}">
                <a16:creationId xmlns:a16="http://schemas.microsoft.com/office/drawing/2014/main" id="{5969AF29-7FD4-DA3D-E863-65B41CB27AD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33667" y="-1764"/>
            <a:ext cx="1058334" cy="889000"/>
          </a:xfrm>
          <a:prstGeom prst="rect">
            <a:avLst/>
          </a:prstGeom>
        </p:spPr>
      </p:pic>
    </p:spTree>
    <p:extLst>
      <p:ext uri="{BB962C8B-B14F-4D97-AF65-F5344CB8AC3E}">
        <p14:creationId xmlns:p14="http://schemas.microsoft.com/office/powerpoint/2010/main" val="105915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p:titleStyle>
    <p:body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59528E55-2BA6-A0FD-5AC5-B97A22835F09}"/>
              </a:ext>
            </a:extLst>
          </p:cNvPr>
          <p:cNvSpPr txBox="1">
            <a:spLocks noChangeArrowheads="1"/>
          </p:cNvSpPr>
          <p:nvPr/>
        </p:nvSpPr>
        <p:spPr bwMode="auto">
          <a:xfrm>
            <a:off x="8887898" y="5235042"/>
            <a:ext cx="3000871" cy="39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53" tIns="42977" rIns="85953" bIns="42977">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000" dirty="0">
                <a:cs typeface="Arial" panose="020B0604020202020204" pitchFamily="34" charset="0"/>
              </a:rPr>
              <a:t>AMR Project ID # ST250</a:t>
            </a:r>
            <a:endParaRPr lang="en-US" altLang="en-US" sz="1700" b="1" dirty="0">
              <a:solidFill>
                <a:srgbClr val="FF0000"/>
              </a:solidFill>
              <a:cs typeface="Arial" panose="020B0604020202020204" pitchFamily="34" charset="0"/>
            </a:endParaRPr>
          </a:p>
        </p:txBody>
      </p:sp>
      <p:sp>
        <p:nvSpPr>
          <p:cNvPr id="9" name="Text Box 5">
            <a:extLst>
              <a:ext uri="{FF2B5EF4-FFF2-40B4-BE49-F238E27FC236}">
                <a16:creationId xmlns:a16="http://schemas.microsoft.com/office/drawing/2014/main" id="{21C3D3D0-4D2A-1573-5ECA-2813318BFF3D}"/>
              </a:ext>
            </a:extLst>
          </p:cNvPr>
          <p:cNvSpPr txBox="1">
            <a:spLocks noChangeArrowheads="1"/>
          </p:cNvSpPr>
          <p:nvPr/>
        </p:nvSpPr>
        <p:spPr bwMode="auto">
          <a:xfrm>
            <a:off x="1803663" y="6408400"/>
            <a:ext cx="8584670" cy="3176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5953" tIns="42977" rIns="85953" bIns="42977">
            <a:spAutoFit/>
          </a:bodyPr>
          <a:lstStyle>
            <a:lvl1pPr defTabSz="858838">
              <a:spcBef>
                <a:spcPct val="20000"/>
              </a:spcBef>
              <a:buChar char="•"/>
              <a:defRPr sz="3400">
                <a:solidFill>
                  <a:schemeClr val="tx1"/>
                </a:solidFill>
                <a:latin typeface="Arial" panose="020B0604020202020204" pitchFamily="34" charset="0"/>
              </a:defRPr>
            </a:lvl1pPr>
            <a:lvl2pPr marL="742950" indent="-285750" defTabSz="858838">
              <a:spcBef>
                <a:spcPct val="20000"/>
              </a:spcBef>
              <a:buChar char="–"/>
              <a:defRPr sz="2900">
                <a:solidFill>
                  <a:schemeClr val="tx1"/>
                </a:solidFill>
                <a:latin typeface="Arial" panose="020B0604020202020204" pitchFamily="34" charset="0"/>
              </a:defRPr>
            </a:lvl2pPr>
            <a:lvl3pPr marL="1143000" indent="-228600" defTabSz="858838">
              <a:spcBef>
                <a:spcPct val="20000"/>
              </a:spcBef>
              <a:buChar char="•"/>
              <a:defRPr sz="2500">
                <a:solidFill>
                  <a:schemeClr val="tx1"/>
                </a:solidFill>
                <a:latin typeface="Arial" panose="020B0604020202020204" pitchFamily="34" charset="0"/>
              </a:defRPr>
            </a:lvl3pPr>
            <a:lvl4pPr marL="1600200" indent="-228600" defTabSz="858838">
              <a:spcBef>
                <a:spcPct val="20000"/>
              </a:spcBef>
              <a:buChar char="–"/>
              <a:defRPr sz="2100">
                <a:solidFill>
                  <a:schemeClr val="tx1"/>
                </a:solidFill>
                <a:latin typeface="Arial" panose="020B0604020202020204" pitchFamily="34" charset="0"/>
              </a:defRPr>
            </a:lvl4pPr>
            <a:lvl5pPr marL="2057400" indent="-228600" defTabSz="858838">
              <a:spcBef>
                <a:spcPct val="20000"/>
              </a:spcBef>
              <a:buChar char="»"/>
              <a:defRPr sz="2100">
                <a:solidFill>
                  <a:schemeClr val="tx1"/>
                </a:solidFill>
                <a:latin typeface="Arial" panose="020B0604020202020204" pitchFamily="34" charset="0"/>
              </a:defRPr>
            </a:lvl5pPr>
            <a:lvl6pPr marL="25146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858838"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FontTx/>
              <a:buNone/>
            </a:pPr>
            <a:r>
              <a:rPr lang="en-US" altLang="en-US" sz="1500" dirty="0">
                <a:cs typeface="Arial" panose="020B0604020202020204" pitchFamily="34" charset="0"/>
              </a:rPr>
              <a:t>This presentation does not contain any proprietary, confidential, or otherwise restricted information</a:t>
            </a:r>
          </a:p>
        </p:txBody>
      </p:sp>
      <p:sp>
        <p:nvSpPr>
          <p:cNvPr id="10" name="Rectangle 3">
            <a:extLst>
              <a:ext uri="{FF2B5EF4-FFF2-40B4-BE49-F238E27FC236}">
                <a16:creationId xmlns:a16="http://schemas.microsoft.com/office/drawing/2014/main" id="{353D8F3A-3F64-A4CE-E535-626979A71361}"/>
              </a:ext>
            </a:extLst>
          </p:cNvPr>
          <p:cNvSpPr txBox="1">
            <a:spLocks noChangeArrowheads="1"/>
          </p:cNvSpPr>
          <p:nvPr/>
        </p:nvSpPr>
        <p:spPr bwMode="auto">
          <a:xfrm>
            <a:off x="609600" y="4873256"/>
            <a:ext cx="6587067" cy="11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0" indent="0" algn="ctr" defTabSz="958850" rtl="0" eaLnBrk="0" fontAlgn="base" hangingPunct="0">
              <a:spcBef>
                <a:spcPct val="20000"/>
              </a:spcBef>
              <a:spcAft>
                <a:spcPct val="0"/>
              </a:spcAft>
              <a:buFontTx/>
              <a:buNone/>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algn="l" eaLnBrk="1" hangingPunct="1"/>
            <a:r>
              <a:rPr lang="en-US" altLang="en-US" sz="2000" kern="0" dirty="0">
                <a:latin typeface="Arial" panose="020B0604020202020204" pitchFamily="34" charset="0"/>
                <a:cs typeface="Arial" panose="020B0604020202020204" pitchFamily="34" charset="0"/>
              </a:rPr>
              <a:t>DOE Hydrogen Program</a:t>
            </a:r>
          </a:p>
          <a:p>
            <a:pPr algn="l" eaLnBrk="1" hangingPunct="1"/>
            <a:r>
              <a:rPr lang="en-US" altLang="en-US" sz="2000" kern="0" dirty="0">
                <a:latin typeface="Arial" panose="020B0604020202020204" pitchFamily="34" charset="0"/>
                <a:cs typeface="Arial" panose="020B0604020202020204" pitchFamily="34" charset="0"/>
              </a:rPr>
              <a:t>2024 Annual Merit Review and Peer Evaluation Meeting</a:t>
            </a:r>
          </a:p>
          <a:p>
            <a:pPr algn="l" eaLnBrk="1" hangingPunct="1"/>
            <a:r>
              <a:rPr lang="en-US" altLang="en-US" sz="2000" kern="0" dirty="0">
                <a:latin typeface="Arial" panose="020B0604020202020204" pitchFamily="34" charset="0"/>
                <a:cs typeface="Arial" panose="020B0604020202020204" pitchFamily="34" charset="0"/>
              </a:rPr>
              <a:t>May 6 – 9, 2024</a:t>
            </a:r>
          </a:p>
        </p:txBody>
      </p:sp>
      <p:sp>
        <p:nvSpPr>
          <p:cNvPr id="16" name="Rectangle 3">
            <a:extLst>
              <a:ext uri="{FF2B5EF4-FFF2-40B4-BE49-F238E27FC236}">
                <a16:creationId xmlns:a16="http://schemas.microsoft.com/office/drawing/2014/main" id="{1485F896-399C-D89A-EC4D-21C11DDCA233}"/>
              </a:ext>
            </a:extLst>
          </p:cNvPr>
          <p:cNvSpPr txBox="1">
            <a:spLocks noChangeArrowheads="1"/>
          </p:cNvSpPr>
          <p:nvPr/>
        </p:nvSpPr>
        <p:spPr>
          <a:xfrm>
            <a:off x="609600" y="2331116"/>
            <a:ext cx="10972799" cy="2104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latin typeface="Arial" panose="020B0604020202020204" pitchFamily="34" charset="0"/>
                <a:cs typeface="Arial" panose="020B0604020202020204" pitchFamily="34" charset="0"/>
              </a:rPr>
              <a:t>Principal Investigator: </a:t>
            </a:r>
            <a:r>
              <a:rPr lang="en-US" altLang="en-US" sz="2000" dirty="0">
                <a:latin typeface="Arial" panose="020B0604020202020204" pitchFamily="34" charset="0"/>
                <a:cs typeface="Arial" panose="020B0604020202020204" pitchFamily="34" charset="0"/>
              </a:rPr>
              <a:t>	Evgeny Shafirovich</a:t>
            </a:r>
          </a:p>
          <a:p>
            <a:pPr marL="0" indent="0">
              <a:buNone/>
            </a:pPr>
            <a:r>
              <a:rPr lang="en-US" altLang="en-US" sz="2000" b="1" dirty="0">
                <a:latin typeface="Arial" panose="020B0604020202020204" pitchFamily="34" charset="0"/>
                <a:cs typeface="Arial" panose="020B0604020202020204" pitchFamily="34" charset="0"/>
              </a:rPr>
              <a:t>Students:</a:t>
            </a:r>
            <a:r>
              <a:rPr lang="en-US" altLang="en-US" sz="2000" dirty="0">
                <a:latin typeface="Arial" panose="020B0604020202020204" pitchFamily="34" charset="0"/>
                <a:cs typeface="Arial" panose="020B0604020202020204" pitchFamily="34" charset="0"/>
              </a:rPr>
              <a:t>		Andre Molina (PhD Research Associate)</a:t>
            </a:r>
          </a:p>
          <a:p>
            <a:pPr marL="0" indent="0">
              <a:buNone/>
            </a:pPr>
            <a:r>
              <a:rPr lang="en-US" altLang="en-US" sz="2000" dirty="0">
                <a:latin typeface="Arial" panose="020B0604020202020204" pitchFamily="34" charset="0"/>
                <a:cs typeface="Arial" panose="020B0604020202020204" pitchFamily="34" charset="0"/>
              </a:rPr>
              <a:t>			Miguel Camarena (Graduate Research Assistant)	</a:t>
            </a:r>
          </a:p>
          <a:p>
            <a:pPr marL="0" indent="0">
              <a:buNone/>
            </a:pPr>
            <a:r>
              <a:rPr lang="en-US" altLang="en-US" sz="2000" b="1" dirty="0">
                <a:latin typeface="Arial" panose="020B0604020202020204" pitchFamily="34" charset="0"/>
                <a:cs typeface="Arial" panose="020B0604020202020204" pitchFamily="34" charset="0"/>
              </a:rPr>
              <a:t>Organization:</a:t>
            </a:r>
            <a:r>
              <a:rPr lang="en-US" altLang="en-US" sz="2000" dirty="0">
                <a:latin typeface="Arial" panose="020B0604020202020204" pitchFamily="34" charset="0"/>
                <a:cs typeface="Arial" panose="020B0604020202020204" pitchFamily="34" charset="0"/>
              </a:rPr>
              <a:t>		The University of Texas at El Paso</a:t>
            </a:r>
          </a:p>
          <a:p>
            <a:pPr marL="0" indent="0">
              <a:buNone/>
            </a:pPr>
            <a:r>
              <a:rPr lang="en-US" altLang="en-US" sz="2000" b="1" dirty="0">
                <a:latin typeface="Arial" panose="020B0604020202020204" pitchFamily="34" charset="0"/>
                <a:cs typeface="Arial" panose="020B0604020202020204" pitchFamily="34" charset="0"/>
              </a:rPr>
              <a:t>DOE project award #:</a:t>
            </a:r>
            <a:r>
              <a:rPr lang="en-US" altLang="en-US" sz="2000" dirty="0">
                <a:latin typeface="Arial" panose="020B0604020202020204" pitchFamily="34" charset="0"/>
                <a:cs typeface="Arial" panose="020B0604020202020204" pitchFamily="34" charset="0"/>
              </a:rPr>
              <a:t>	DE-EE0010429</a:t>
            </a:r>
          </a:p>
        </p:txBody>
      </p:sp>
      <p:sp>
        <p:nvSpPr>
          <p:cNvPr id="17" name="Rectangle 2">
            <a:extLst>
              <a:ext uri="{FF2B5EF4-FFF2-40B4-BE49-F238E27FC236}">
                <a16:creationId xmlns:a16="http://schemas.microsoft.com/office/drawing/2014/main" id="{8974E27A-3CA7-FC0C-DD1A-06B16906F214}"/>
              </a:ext>
            </a:extLst>
          </p:cNvPr>
          <p:cNvSpPr txBox="1">
            <a:spLocks noChangeArrowheads="1"/>
          </p:cNvSpPr>
          <p:nvPr/>
        </p:nvSpPr>
        <p:spPr>
          <a:xfrm>
            <a:off x="457198" y="1030478"/>
            <a:ext cx="11277600" cy="1002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Arial" panose="020B0604020202020204" pitchFamily="34" charset="0"/>
                <a:cs typeface="Arial" panose="020B0604020202020204" pitchFamily="34" charset="0"/>
              </a:rPr>
              <a:t>Combustion Synthesis of Nanoscale Magnesium Borides with Improved Hydrogen Uptake and Release</a:t>
            </a:r>
            <a:br>
              <a:rPr lang="en-US" altLang="en-US" sz="3200" b="1" dirty="0">
                <a:latin typeface="Arial" panose="020B0604020202020204" pitchFamily="34" charset="0"/>
                <a:cs typeface="Arial" panose="020B0604020202020204" pitchFamily="34" charset="0"/>
              </a:rPr>
            </a:b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6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94AD-5C76-B1FB-BCD3-77EE53368B59}"/>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B7DE0BCE-3FD0-0AB8-9CC1-2E9EF38BC760}"/>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5" name="Slide Number Placeholder 5">
            <a:extLst>
              <a:ext uri="{FF2B5EF4-FFF2-40B4-BE49-F238E27FC236}">
                <a16:creationId xmlns:a16="http://schemas.microsoft.com/office/drawing/2014/main" id="{746E7958-06D3-C422-9D94-47D4811B2E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10</a:t>
            </a:fld>
            <a:endParaRPr lang="en-US" altLang="en-US" sz="1500" dirty="0"/>
          </a:p>
        </p:txBody>
      </p:sp>
      <p:pic>
        <p:nvPicPr>
          <p:cNvPr id="3" name="Picture 2">
            <a:extLst>
              <a:ext uri="{FF2B5EF4-FFF2-40B4-BE49-F238E27FC236}">
                <a16:creationId xmlns:a16="http://schemas.microsoft.com/office/drawing/2014/main" id="{55A48312-D122-2296-7ACF-97D1F8975C14}"/>
              </a:ext>
            </a:extLst>
          </p:cNvPr>
          <p:cNvPicPr>
            <a:picLocks noChangeAspect="1"/>
          </p:cNvPicPr>
          <p:nvPr/>
        </p:nvPicPr>
        <p:blipFill>
          <a:blip r:embed="rId3"/>
          <a:stretch>
            <a:fillRect/>
          </a:stretch>
        </p:blipFill>
        <p:spPr>
          <a:xfrm>
            <a:off x="152400" y="2116210"/>
            <a:ext cx="5943600" cy="3807460"/>
          </a:xfrm>
          <a:prstGeom prst="rect">
            <a:avLst/>
          </a:prstGeom>
        </p:spPr>
      </p:pic>
      <p:pic>
        <p:nvPicPr>
          <p:cNvPr id="6" name="Picture 5">
            <a:extLst>
              <a:ext uri="{FF2B5EF4-FFF2-40B4-BE49-F238E27FC236}">
                <a16:creationId xmlns:a16="http://schemas.microsoft.com/office/drawing/2014/main" id="{DEE33BFB-062C-3A5B-D029-FE52002F5B5D}"/>
              </a:ext>
            </a:extLst>
          </p:cNvPr>
          <p:cNvPicPr>
            <a:picLocks noChangeAspect="1"/>
          </p:cNvPicPr>
          <p:nvPr/>
        </p:nvPicPr>
        <p:blipFill>
          <a:blip r:embed="rId4"/>
          <a:stretch>
            <a:fillRect/>
          </a:stretch>
        </p:blipFill>
        <p:spPr>
          <a:xfrm>
            <a:off x="6096002" y="2100652"/>
            <a:ext cx="5943600" cy="3838575"/>
          </a:xfrm>
          <a:prstGeom prst="rect">
            <a:avLst/>
          </a:prstGeom>
        </p:spPr>
      </p:pic>
      <p:sp>
        <p:nvSpPr>
          <p:cNvPr id="12" name="TextBox 11">
            <a:extLst>
              <a:ext uri="{FF2B5EF4-FFF2-40B4-BE49-F238E27FC236}">
                <a16:creationId xmlns:a16="http://schemas.microsoft.com/office/drawing/2014/main" id="{E967A021-9C76-BAD5-00BC-6ABE4B64B014}"/>
              </a:ext>
            </a:extLst>
          </p:cNvPr>
          <p:cNvSpPr txBox="1"/>
          <p:nvPr/>
        </p:nvSpPr>
        <p:spPr>
          <a:xfrm>
            <a:off x="393699" y="6135202"/>
            <a:ext cx="11404600" cy="369332"/>
          </a:xfrm>
          <a:prstGeom prst="rect">
            <a:avLst/>
          </a:prstGeom>
          <a:noFill/>
        </p:spPr>
        <p:txBody>
          <a:bodyPr wrap="square">
            <a:spAutoFit/>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XRD patterns of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2</a:t>
            </a:r>
            <a:r>
              <a:rPr lang="en-US" dirty="0">
                <a:effectLst/>
                <a:latin typeface="Arial" panose="020B0604020202020204" pitchFamily="34" charset="0"/>
                <a:ea typeface="Times New Roman" panose="02020603050405020304" pitchFamily="18" charset="0"/>
                <a:cs typeface="Arial" panose="020B0604020202020204" pitchFamily="34" charset="0"/>
              </a:rPr>
              <a:t> products synthesized by the chemical oven technique (left) and in a tube furnace (right)</a:t>
            </a:r>
            <a:endParaRPr lang="en-US"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FE7D381-2984-44D6-83D8-EDAD7DE3A96C}"/>
              </a:ext>
            </a:extLst>
          </p:cNvPr>
          <p:cNvSpPr txBox="1"/>
          <p:nvPr/>
        </p:nvSpPr>
        <p:spPr>
          <a:xfrm>
            <a:off x="3187873" y="4310126"/>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7" name="TextBox 16">
            <a:extLst>
              <a:ext uri="{FF2B5EF4-FFF2-40B4-BE49-F238E27FC236}">
                <a16:creationId xmlns:a16="http://schemas.microsoft.com/office/drawing/2014/main" id="{9E6BDA92-9157-1449-F925-B05D12561D88}"/>
              </a:ext>
            </a:extLst>
          </p:cNvPr>
          <p:cNvSpPr txBox="1"/>
          <p:nvPr/>
        </p:nvSpPr>
        <p:spPr>
          <a:xfrm>
            <a:off x="1725493" y="2245298"/>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a:t>
            </a:r>
          </a:p>
        </p:txBody>
      </p:sp>
      <p:cxnSp>
        <p:nvCxnSpPr>
          <p:cNvPr id="18" name="Straight Arrow Connector 17">
            <a:extLst>
              <a:ext uri="{FF2B5EF4-FFF2-40B4-BE49-F238E27FC236}">
                <a16:creationId xmlns:a16="http://schemas.microsoft.com/office/drawing/2014/main" id="{9DFDB9B6-8C7A-2556-7E31-3A2C3A264DF0}"/>
              </a:ext>
            </a:extLst>
          </p:cNvPr>
          <p:cNvCxnSpPr>
            <a:cxnSpLocks/>
          </p:cNvCxnSpPr>
          <p:nvPr/>
        </p:nvCxnSpPr>
        <p:spPr>
          <a:xfrm>
            <a:off x="2426326" y="2563898"/>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3C09A79-43F6-544D-55BA-99607508775B}"/>
              </a:ext>
            </a:extLst>
          </p:cNvPr>
          <p:cNvCxnSpPr>
            <a:cxnSpLocks/>
          </p:cNvCxnSpPr>
          <p:nvPr/>
        </p:nvCxnSpPr>
        <p:spPr>
          <a:xfrm flipH="1">
            <a:off x="2821529" y="4562554"/>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8DC98E2-0C78-9301-0F5F-955F3819CB10}"/>
              </a:ext>
            </a:extLst>
          </p:cNvPr>
          <p:cNvSpPr txBox="1"/>
          <p:nvPr/>
        </p:nvSpPr>
        <p:spPr>
          <a:xfrm>
            <a:off x="9135534" y="4425648"/>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21" name="TextBox 20">
            <a:extLst>
              <a:ext uri="{FF2B5EF4-FFF2-40B4-BE49-F238E27FC236}">
                <a16:creationId xmlns:a16="http://schemas.microsoft.com/office/drawing/2014/main" id="{E069DA49-1C7C-0622-6A08-F62F38B29CA1}"/>
              </a:ext>
            </a:extLst>
          </p:cNvPr>
          <p:cNvSpPr txBox="1"/>
          <p:nvPr/>
        </p:nvSpPr>
        <p:spPr>
          <a:xfrm>
            <a:off x="7669093" y="2429964"/>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a:t>
            </a:r>
          </a:p>
        </p:txBody>
      </p:sp>
      <p:cxnSp>
        <p:nvCxnSpPr>
          <p:cNvPr id="22" name="Straight Arrow Connector 21">
            <a:extLst>
              <a:ext uri="{FF2B5EF4-FFF2-40B4-BE49-F238E27FC236}">
                <a16:creationId xmlns:a16="http://schemas.microsoft.com/office/drawing/2014/main" id="{92382F41-2AA9-A625-623F-58341537AF02}"/>
              </a:ext>
            </a:extLst>
          </p:cNvPr>
          <p:cNvCxnSpPr>
            <a:cxnSpLocks/>
          </p:cNvCxnSpPr>
          <p:nvPr/>
        </p:nvCxnSpPr>
        <p:spPr>
          <a:xfrm>
            <a:off x="8369926" y="2748564"/>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10B0217-3549-F0AD-C888-C1423D19BB64}"/>
              </a:ext>
            </a:extLst>
          </p:cNvPr>
          <p:cNvCxnSpPr>
            <a:cxnSpLocks/>
          </p:cNvCxnSpPr>
          <p:nvPr/>
        </p:nvCxnSpPr>
        <p:spPr>
          <a:xfrm flipH="1">
            <a:off x="8769190" y="4678076"/>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Content Placeholder 3">
            <a:extLst>
              <a:ext uri="{FF2B5EF4-FFF2-40B4-BE49-F238E27FC236}">
                <a16:creationId xmlns:a16="http://schemas.microsoft.com/office/drawing/2014/main" id="{7D87B3AC-592F-27D4-4253-DBC968334C76}"/>
              </a:ext>
            </a:extLst>
          </p:cNvPr>
          <p:cNvSpPr txBox="1">
            <a:spLocks/>
          </p:cNvSpPr>
          <p:nvPr/>
        </p:nvSpPr>
        <p:spPr>
          <a:xfrm>
            <a:off x="6970190" y="1146128"/>
            <a:ext cx="3822699" cy="810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2</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Heating at 750 °C for 2 h</a:t>
            </a:r>
          </a:p>
        </p:txBody>
      </p:sp>
      <p:sp>
        <p:nvSpPr>
          <p:cNvPr id="27" name="Content Placeholder 3">
            <a:extLst>
              <a:ext uri="{FF2B5EF4-FFF2-40B4-BE49-F238E27FC236}">
                <a16:creationId xmlns:a16="http://schemas.microsoft.com/office/drawing/2014/main" id="{05593D4E-ABA9-998C-54A3-FCFF8E7A14E7}"/>
              </a:ext>
            </a:extLst>
          </p:cNvPr>
          <p:cNvSpPr txBox="1">
            <a:spLocks/>
          </p:cNvSpPr>
          <p:nvPr/>
        </p:nvSpPr>
        <p:spPr>
          <a:xfrm>
            <a:off x="1105878" y="1146129"/>
            <a:ext cx="3822699" cy="810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2</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Chemical oven</a:t>
            </a:r>
          </a:p>
        </p:txBody>
      </p:sp>
      <p:sp>
        <p:nvSpPr>
          <p:cNvPr id="28" name="TextBox 27">
            <a:extLst>
              <a:ext uri="{FF2B5EF4-FFF2-40B4-BE49-F238E27FC236}">
                <a16:creationId xmlns:a16="http://schemas.microsoft.com/office/drawing/2014/main" id="{C417AA10-1DB5-0602-8685-699E6EC65701}"/>
              </a:ext>
            </a:extLst>
          </p:cNvPr>
          <p:cNvSpPr txBox="1"/>
          <p:nvPr/>
        </p:nvSpPr>
        <p:spPr>
          <a:xfrm>
            <a:off x="7059493" y="4056316"/>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a:t>
            </a:r>
          </a:p>
        </p:txBody>
      </p:sp>
      <p:cxnSp>
        <p:nvCxnSpPr>
          <p:cNvPr id="29" name="Straight Arrow Connector 28">
            <a:extLst>
              <a:ext uri="{FF2B5EF4-FFF2-40B4-BE49-F238E27FC236}">
                <a16:creationId xmlns:a16="http://schemas.microsoft.com/office/drawing/2014/main" id="{786C0F20-212B-BDF5-7898-05DAFC728775}"/>
              </a:ext>
            </a:extLst>
          </p:cNvPr>
          <p:cNvCxnSpPr>
            <a:cxnSpLocks/>
          </p:cNvCxnSpPr>
          <p:nvPr/>
        </p:nvCxnSpPr>
        <p:spPr>
          <a:xfrm>
            <a:off x="7760326" y="4374916"/>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94FB2AF-9C2F-3CC6-03FD-450AF812B613}"/>
              </a:ext>
            </a:extLst>
          </p:cNvPr>
          <p:cNvSpPr txBox="1"/>
          <p:nvPr/>
        </p:nvSpPr>
        <p:spPr>
          <a:xfrm>
            <a:off x="10195409" y="4427405"/>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31" name="Straight Arrow Connector 30">
            <a:extLst>
              <a:ext uri="{FF2B5EF4-FFF2-40B4-BE49-F238E27FC236}">
                <a16:creationId xmlns:a16="http://schemas.microsoft.com/office/drawing/2014/main" id="{E38AEAA7-D855-2485-08EC-3971DF62CC98}"/>
              </a:ext>
            </a:extLst>
          </p:cNvPr>
          <p:cNvCxnSpPr>
            <a:cxnSpLocks/>
          </p:cNvCxnSpPr>
          <p:nvPr/>
        </p:nvCxnSpPr>
        <p:spPr>
          <a:xfrm flipH="1">
            <a:off x="10041070" y="4737161"/>
            <a:ext cx="220704" cy="2674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808E98C-8B13-05F8-2415-0E377BF960F9}"/>
              </a:ext>
            </a:extLst>
          </p:cNvPr>
          <p:cNvSpPr txBox="1"/>
          <p:nvPr/>
        </p:nvSpPr>
        <p:spPr>
          <a:xfrm>
            <a:off x="4214391" y="4431696"/>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34" name="Straight Arrow Connector 33">
            <a:extLst>
              <a:ext uri="{FF2B5EF4-FFF2-40B4-BE49-F238E27FC236}">
                <a16:creationId xmlns:a16="http://schemas.microsoft.com/office/drawing/2014/main" id="{CE242FA9-D48E-7E90-A70B-6A71499F623C}"/>
              </a:ext>
            </a:extLst>
          </p:cNvPr>
          <p:cNvCxnSpPr>
            <a:cxnSpLocks/>
          </p:cNvCxnSpPr>
          <p:nvPr/>
        </p:nvCxnSpPr>
        <p:spPr>
          <a:xfrm flipH="1">
            <a:off x="4097470" y="4708840"/>
            <a:ext cx="183173" cy="2592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7F6B5AE-C7A0-BBE8-9AB4-1F80927E9AAC}"/>
              </a:ext>
            </a:extLst>
          </p:cNvPr>
          <p:cNvSpPr txBox="1"/>
          <p:nvPr/>
        </p:nvSpPr>
        <p:spPr>
          <a:xfrm>
            <a:off x="1105878" y="4005584"/>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a:t>
            </a:r>
          </a:p>
        </p:txBody>
      </p:sp>
      <p:cxnSp>
        <p:nvCxnSpPr>
          <p:cNvPr id="37" name="Straight Arrow Connector 36">
            <a:extLst>
              <a:ext uri="{FF2B5EF4-FFF2-40B4-BE49-F238E27FC236}">
                <a16:creationId xmlns:a16="http://schemas.microsoft.com/office/drawing/2014/main" id="{C5422AE5-15A3-B01F-9792-E11C9CD2F32E}"/>
              </a:ext>
            </a:extLst>
          </p:cNvPr>
          <p:cNvCxnSpPr>
            <a:cxnSpLocks/>
          </p:cNvCxnSpPr>
          <p:nvPr/>
        </p:nvCxnSpPr>
        <p:spPr>
          <a:xfrm>
            <a:off x="1806711" y="4324184"/>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69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D9CA-E912-F5AE-6B3E-C9CFF6C6BC1D}"/>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842A80E3-779F-0F1A-C89E-4965514FB48F}"/>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4" name="Content Placeholder 3">
            <a:extLst>
              <a:ext uri="{FF2B5EF4-FFF2-40B4-BE49-F238E27FC236}">
                <a16:creationId xmlns:a16="http://schemas.microsoft.com/office/drawing/2014/main" id="{EAD64165-7D8B-14CB-A4FE-40C4DEF5F872}"/>
              </a:ext>
            </a:extLst>
          </p:cNvPr>
          <p:cNvSpPr>
            <a:spLocks noGrp="1"/>
          </p:cNvSpPr>
          <p:nvPr>
            <p:ph idx="1"/>
          </p:nvPr>
        </p:nvSpPr>
        <p:spPr>
          <a:xfrm>
            <a:off x="609599" y="1277672"/>
            <a:ext cx="11396133" cy="1116820"/>
          </a:xfrm>
        </p:spPr>
        <p:txBody>
          <a:bodyPr>
            <a:noAutofit/>
          </a:bodyPr>
          <a:lstStyle/>
          <a:p>
            <a:r>
              <a:rPr lang="en-US" sz="2400" dirty="0">
                <a:latin typeface="Arial" panose="020B0604020202020204" pitchFamily="34" charset="0"/>
                <a:cs typeface="Arial" panose="020B0604020202020204" pitchFamily="34" charset="0"/>
              </a:rPr>
              <a:t>The products were ground via surfactant-assisted ball milling in a SPEX shaker.</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Scanning electron microscopy shows nanoscale particles.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Particle size analysis indicates agglomeration.</a:t>
            </a:r>
          </a:p>
        </p:txBody>
      </p:sp>
      <p:sp>
        <p:nvSpPr>
          <p:cNvPr id="5" name="Slide Number Placeholder 5">
            <a:extLst>
              <a:ext uri="{FF2B5EF4-FFF2-40B4-BE49-F238E27FC236}">
                <a16:creationId xmlns:a16="http://schemas.microsoft.com/office/drawing/2014/main" id="{33B7C35F-FEC5-10DA-8F05-1B31EC6BC0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11</a:t>
            </a:fld>
            <a:endParaRPr lang="en-US" altLang="en-US" sz="1500" dirty="0"/>
          </a:p>
        </p:txBody>
      </p:sp>
      <p:sp>
        <p:nvSpPr>
          <p:cNvPr id="12" name="TextBox 11">
            <a:extLst>
              <a:ext uri="{FF2B5EF4-FFF2-40B4-BE49-F238E27FC236}">
                <a16:creationId xmlns:a16="http://schemas.microsoft.com/office/drawing/2014/main" id="{E23CA795-7F36-BEA7-918B-25576413BE46}"/>
              </a:ext>
            </a:extLst>
          </p:cNvPr>
          <p:cNvSpPr txBox="1"/>
          <p:nvPr/>
        </p:nvSpPr>
        <p:spPr>
          <a:xfrm>
            <a:off x="1921857" y="6128338"/>
            <a:ext cx="3149601" cy="369332"/>
          </a:xfrm>
          <a:prstGeom prst="rect">
            <a:avLst/>
          </a:prstGeom>
          <a:noFill/>
        </p:spPr>
        <p:txBody>
          <a:bodyPr wrap="square">
            <a:spAutoFit/>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SEM image of milled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2</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82528D9-060D-A49D-A06E-692ACC7025B9}"/>
              </a:ext>
            </a:extLst>
          </p:cNvPr>
          <p:cNvPicPr>
            <a:picLocks noChangeAspect="1"/>
          </p:cNvPicPr>
          <p:nvPr/>
        </p:nvPicPr>
        <p:blipFill>
          <a:blip r:embed="rId3"/>
          <a:stretch>
            <a:fillRect/>
          </a:stretch>
        </p:blipFill>
        <p:spPr>
          <a:xfrm>
            <a:off x="948189" y="2676114"/>
            <a:ext cx="4546601" cy="3428585"/>
          </a:xfrm>
          <a:prstGeom prst="rect">
            <a:avLst/>
          </a:prstGeom>
        </p:spPr>
      </p:pic>
      <p:pic>
        <p:nvPicPr>
          <p:cNvPr id="6" name="Picture 5" descr="A graph with a green curve&#10;&#10;Description automatically generated">
            <a:extLst>
              <a:ext uri="{FF2B5EF4-FFF2-40B4-BE49-F238E27FC236}">
                <a16:creationId xmlns:a16="http://schemas.microsoft.com/office/drawing/2014/main" id="{8D32C2AC-6969-2968-AC16-1C055DA1D93E}"/>
              </a:ext>
            </a:extLst>
          </p:cNvPr>
          <p:cNvPicPr>
            <a:picLocks noChangeAspect="1"/>
          </p:cNvPicPr>
          <p:nvPr/>
        </p:nvPicPr>
        <p:blipFill rotWithShape="1">
          <a:blip r:embed="rId4"/>
          <a:srcRect b="3594"/>
          <a:stretch/>
        </p:blipFill>
        <p:spPr bwMode="auto">
          <a:xfrm>
            <a:off x="5807100" y="2898934"/>
            <a:ext cx="5775299" cy="3040004"/>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6AE6A94-9AB2-0EED-6334-181EE3A56340}"/>
              </a:ext>
            </a:extLst>
          </p:cNvPr>
          <p:cNvSpPr txBox="1"/>
          <p:nvPr/>
        </p:nvSpPr>
        <p:spPr>
          <a:xfrm>
            <a:off x="6307666" y="6104699"/>
            <a:ext cx="4910667" cy="369332"/>
          </a:xfrm>
          <a:prstGeom prst="rect">
            <a:avLst/>
          </a:prstGeom>
          <a:noFill/>
        </p:spPr>
        <p:txBody>
          <a:bodyPr wrap="square">
            <a:spAutoFit/>
          </a:bodyPr>
          <a:lstStyle/>
          <a:p>
            <a:pPr algn="ctr"/>
            <a:r>
              <a:rPr lang="en-US" dirty="0">
                <a:effectLst/>
                <a:latin typeface="Arial" panose="020B0604020202020204" pitchFamily="34" charset="0"/>
                <a:ea typeface="Times New Roman" panose="02020603050405020304" pitchFamily="18" charset="0"/>
                <a:cs typeface="Arial" panose="020B0604020202020204" pitchFamily="34" charset="0"/>
              </a:rPr>
              <a:t>Particle size distribution of milled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46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9894-7137-C896-F1A0-B02433B13AE0}"/>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31575F5A-4B81-EFE5-ED09-125377B8FB77}"/>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5" name="Slide Number Placeholder 5">
            <a:extLst>
              <a:ext uri="{FF2B5EF4-FFF2-40B4-BE49-F238E27FC236}">
                <a16:creationId xmlns:a16="http://schemas.microsoft.com/office/drawing/2014/main" id="{F3EFEF8D-F3DE-5052-2DE2-79D10FF50D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12</a:t>
            </a:fld>
            <a:endParaRPr lang="en-US" altLang="en-US" sz="1500" dirty="0"/>
          </a:p>
        </p:txBody>
      </p:sp>
      <p:sp>
        <p:nvSpPr>
          <p:cNvPr id="12" name="TextBox 11">
            <a:extLst>
              <a:ext uri="{FF2B5EF4-FFF2-40B4-BE49-F238E27FC236}">
                <a16:creationId xmlns:a16="http://schemas.microsoft.com/office/drawing/2014/main" id="{7568F932-D7F5-BDDF-D348-D83CB0B34669}"/>
              </a:ext>
            </a:extLst>
          </p:cNvPr>
          <p:cNvSpPr txBox="1"/>
          <p:nvPr/>
        </p:nvSpPr>
        <p:spPr>
          <a:xfrm>
            <a:off x="431800" y="6077247"/>
            <a:ext cx="11404600" cy="646331"/>
          </a:xfrm>
          <a:prstGeom prst="rect">
            <a:avLst/>
          </a:prstGeom>
          <a:noFill/>
        </p:spPr>
        <p:txBody>
          <a:bodyPr wrap="square">
            <a:spAutoFit/>
          </a:bodyPr>
          <a:lstStyle/>
          <a:p>
            <a:pPr algn="ctr"/>
            <a:r>
              <a:rPr lang="en-US" dirty="0">
                <a:effectLst/>
                <a:latin typeface="Arial" panose="020B0604020202020204" pitchFamily="34" charset="0"/>
                <a:ea typeface="Times New Roman" panose="02020603050405020304" pitchFamily="18" charset="0"/>
                <a:cs typeface="Arial" panose="020B0604020202020204" pitchFamily="34" charset="0"/>
              </a:rPr>
              <a:t>XRD patterns of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dirty="0">
                <a:effectLst/>
                <a:latin typeface="Arial" panose="020B0604020202020204" pitchFamily="34" charset="0"/>
                <a:ea typeface="Times New Roman" panose="02020603050405020304" pitchFamily="18" charset="0"/>
                <a:cs typeface="Arial" panose="020B0604020202020204" pitchFamily="34" charset="0"/>
              </a:rPr>
              <a:t> (left) and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dirty="0">
                <a:effectLst/>
                <a:latin typeface="Arial" panose="020B0604020202020204" pitchFamily="34" charset="0"/>
                <a:ea typeface="Times New Roman" panose="02020603050405020304" pitchFamily="18" charset="0"/>
                <a:cs typeface="Arial" panose="020B0604020202020204" pitchFamily="34" charset="0"/>
              </a:rPr>
              <a:t>-MgB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7</a:t>
            </a:r>
            <a:r>
              <a:rPr lang="en-US" dirty="0">
                <a:effectLst/>
                <a:latin typeface="Arial" panose="020B0604020202020204" pitchFamily="34" charset="0"/>
                <a:ea typeface="Times New Roman" panose="02020603050405020304" pitchFamily="18" charset="0"/>
                <a:cs typeface="Arial" panose="020B0604020202020204" pitchFamily="34" charset="0"/>
              </a:rPr>
              <a:t> (right) products synthesized in a tube furnace </a:t>
            </a:r>
          </a:p>
          <a:p>
            <a:pPr algn="ctr"/>
            <a:r>
              <a:rPr lang="en-US" dirty="0">
                <a:effectLst/>
                <a:latin typeface="Arial" panose="020B0604020202020204" pitchFamily="34" charset="0"/>
                <a:ea typeface="Times New Roman" panose="02020603050405020304" pitchFamily="18" charset="0"/>
                <a:cs typeface="Arial" panose="020B0604020202020204" pitchFamily="34" charset="0"/>
              </a:rPr>
              <a:t>80 at% B in the initial Mg/B mixture</a:t>
            </a:r>
            <a:endParaRPr lang="en-US" sz="2800" dirty="0">
              <a:latin typeface="Arial" panose="020B0604020202020204" pitchFamily="34" charset="0"/>
              <a:cs typeface="Arial" panose="020B0604020202020204" pitchFamily="34" charset="0"/>
            </a:endParaRPr>
          </a:p>
        </p:txBody>
      </p:sp>
      <p:pic>
        <p:nvPicPr>
          <p:cNvPr id="8" name="Picture 7" descr="A graph of a graph&#10;&#10;Description automatically generated">
            <a:extLst>
              <a:ext uri="{FF2B5EF4-FFF2-40B4-BE49-F238E27FC236}">
                <a16:creationId xmlns:a16="http://schemas.microsoft.com/office/drawing/2014/main" id="{6DCD023C-E6D9-475D-50D3-C0683774301A}"/>
              </a:ext>
            </a:extLst>
          </p:cNvPr>
          <p:cNvPicPr>
            <a:picLocks noChangeAspect="1"/>
          </p:cNvPicPr>
          <p:nvPr/>
        </p:nvPicPr>
        <p:blipFill>
          <a:blip r:embed="rId3"/>
          <a:stretch>
            <a:fillRect/>
          </a:stretch>
        </p:blipFill>
        <p:spPr>
          <a:xfrm>
            <a:off x="164180" y="2007652"/>
            <a:ext cx="5796915" cy="3730625"/>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2DF35012-6A5F-5787-2767-57379CDEBF82}"/>
              </a:ext>
            </a:extLst>
          </p:cNvPr>
          <p:cNvPicPr>
            <a:picLocks noChangeAspect="1"/>
          </p:cNvPicPr>
          <p:nvPr/>
        </p:nvPicPr>
        <p:blipFill>
          <a:blip r:embed="rId4"/>
          <a:stretch>
            <a:fillRect/>
          </a:stretch>
        </p:blipFill>
        <p:spPr>
          <a:xfrm>
            <a:off x="6002305" y="1884144"/>
            <a:ext cx="6025515" cy="3977640"/>
          </a:xfrm>
          <a:prstGeom prst="rect">
            <a:avLst/>
          </a:prstGeom>
        </p:spPr>
      </p:pic>
      <p:sp>
        <p:nvSpPr>
          <p:cNvPr id="11" name="TextBox 10">
            <a:extLst>
              <a:ext uri="{FF2B5EF4-FFF2-40B4-BE49-F238E27FC236}">
                <a16:creationId xmlns:a16="http://schemas.microsoft.com/office/drawing/2014/main" id="{480CA4E4-9F4D-7C35-506D-A625CE10952E}"/>
              </a:ext>
            </a:extLst>
          </p:cNvPr>
          <p:cNvSpPr txBox="1"/>
          <p:nvPr/>
        </p:nvSpPr>
        <p:spPr>
          <a:xfrm>
            <a:off x="3176336" y="2198445"/>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3" name="TextBox 12">
            <a:extLst>
              <a:ext uri="{FF2B5EF4-FFF2-40B4-BE49-F238E27FC236}">
                <a16:creationId xmlns:a16="http://schemas.microsoft.com/office/drawing/2014/main" id="{104F944E-81F9-F18E-0814-459D100B8896}"/>
              </a:ext>
            </a:extLst>
          </p:cNvPr>
          <p:cNvSpPr txBox="1"/>
          <p:nvPr/>
        </p:nvSpPr>
        <p:spPr>
          <a:xfrm>
            <a:off x="7123896" y="3758836"/>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15" name="Straight Arrow Connector 14">
            <a:extLst>
              <a:ext uri="{FF2B5EF4-FFF2-40B4-BE49-F238E27FC236}">
                <a16:creationId xmlns:a16="http://schemas.microsoft.com/office/drawing/2014/main" id="{8805FD28-9EAE-7406-B4D0-79A970683A18}"/>
              </a:ext>
            </a:extLst>
          </p:cNvPr>
          <p:cNvCxnSpPr>
            <a:cxnSpLocks/>
          </p:cNvCxnSpPr>
          <p:nvPr/>
        </p:nvCxnSpPr>
        <p:spPr>
          <a:xfrm>
            <a:off x="1918895" y="3054122"/>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DE159B8-9938-1EDB-D3FE-D8BBECCBF2C5}"/>
              </a:ext>
            </a:extLst>
          </p:cNvPr>
          <p:cNvCxnSpPr>
            <a:cxnSpLocks/>
          </p:cNvCxnSpPr>
          <p:nvPr/>
        </p:nvCxnSpPr>
        <p:spPr>
          <a:xfrm flipH="1">
            <a:off x="2809992" y="2450873"/>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885A4A8-551A-465D-BF67-5FDF45EC6679}"/>
              </a:ext>
            </a:extLst>
          </p:cNvPr>
          <p:cNvSpPr txBox="1"/>
          <p:nvPr/>
        </p:nvSpPr>
        <p:spPr>
          <a:xfrm>
            <a:off x="9058041" y="2081541"/>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20" name="TextBox 19">
            <a:extLst>
              <a:ext uri="{FF2B5EF4-FFF2-40B4-BE49-F238E27FC236}">
                <a16:creationId xmlns:a16="http://schemas.microsoft.com/office/drawing/2014/main" id="{074FC2AF-4E72-3552-E26E-6CDF8BA1E932}"/>
              </a:ext>
            </a:extLst>
          </p:cNvPr>
          <p:cNvSpPr txBox="1"/>
          <p:nvPr/>
        </p:nvSpPr>
        <p:spPr>
          <a:xfrm>
            <a:off x="7902129" y="3495943"/>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7</a:t>
            </a:r>
          </a:p>
        </p:txBody>
      </p:sp>
      <p:cxnSp>
        <p:nvCxnSpPr>
          <p:cNvPr id="21" name="Straight Arrow Connector 20">
            <a:extLst>
              <a:ext uri="{FF2B5EF4-FFF2-40B4-BE49-F238E27FC236}">
                <a16:creationId xmlns:a16="http://schemas.microsoft.com/office/drawing/2014/main" id="{167A4F82-3212-AF2E-D8F2-1554B31BACC1}"/>
              </a:ext>
            </a:extLst>
          </p:cNvPr>
          <p:cNvCxnSpPr>
            <a:cxnSpLocks/>
          </p:cNvCxnSpPr>
          <p:nvPr/>
        </p:nvCxnSpPr>
        <p:spPr>
          <a:xfrm>
            <a:off x="8331868" y="3840539"/>
            <a:ext cx="221443" cy="684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45D4406-F2FD-2D1F-550D-B4CFC84EB728}"/>
              </a:ext>
            </a:extLst>
          </p:cNvPr>
          <p:cNvCxnSpPr>
            <a:cxnSpLocks/>
          </p:cNvCxnSpPr>
          <p:nvPr/>
        </p:nvCxnSpPr>
        <p:spPr>
          <a:xfrm flipH="1">
            <a:off x="8691697" y="2333969"/>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0AE6DB84-D23D-7263-19BA-ACD1BFC0F5B4}"/>
              </a:ext>
            </a:extLst>
          </p:cNvPr>
          <p:cNvSpPr>
            <a:spLocks noGrp="1"/>
          </p:cNvSpPr>
          <p:nvPr>
            <p:ph idx="1"/>
          </p:nvPr>
        </p:nvSpPr>
        <p:spPr>
          <a:xfrm>
            <a:off x="1400001" y="984376"/>
            <a:ext cx="3822699" cy="810781"/>
          </a:xfrm>
        </p:spPr>
        <p:txBody>
          <a:bodyPr>
            <a:noAutofit/>
          </a:bodyPr>
          <a:lstStyle/>
          <a:p>
            <a:pPr marL="0" indent="0" algn="ctr">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4</a:t>
            </a:r>
          </a:p>
          <a:p>
            <a:pPr marL="0" indent="0" algn="ctr">
              <a:buNone/>
            </a:pPr>
            <a:r>
              <a:rPr lang="en-US" sz="2000" dirty="0">
                <a:latin typeface="Arial" panose="020B0604020202020204" pitchFamily="34" charset="0"/>
                <a:cs typeface="Arial" panose="020B0604020202020204" pitchFamily="34" charset="0"/>
              </a:rPr>
              <a:t>Heating at 1050°C for 1 h</a:t>
            </a:r>
          </a:p>
        </p:txBody>
      </p:sp>
      <p:sp>
        <p:nvSpPr>
          <p:cNvPr id="23" name="Content Placeholder 3">
            <a:extLst>
              <a:ext uri="{FF2B5EF4-FFF2-40B4-BE49-F238E27FC236}">
                <a16:creationId xmlns:a16="http://schemas.microsoft.com/office/drawing/2014/main" id="{DD8530F5-CD34-CADB-3C57-C135E9A445E5}"/>
              </a:ext>
            </a:extLst>
          </p:cNvPr>
          <p:cNvSpPr txBox="1">
            <a:spLocks/>
          </p:cNvSpPr>
          <p:nvPr/>
        </p:nvSpPr>
        <p:spPr>
          <a:xfrm>
            <a:off x="7036939" y="984376"/>
            <a:ext cx="3822699" cy="810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-MgB</a:t>
            </a:r>
            <a:r>
              <a:rPr lang="en-US" sz="2400" baseline="-25000" dirty="0">
                <a:latin typeface="Arial" panose="020B0604020202020204" pitchFamily="34" charset="0"/>
                <a:cs typeface="Arial" panose="020B0604020202020204" pitchFamily="34" charset="0"/>
              </a:rPr>
              <a:t>7</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Heating at 1050°C for 3 h</a:t>
            </a:r>
          </a:p>
        </p:txBody>
      </p:sp>
      <p:sp>
        <p:nvSpPr>
          <p:cNvPr id="24" name="TextBox 23">
            <a:extLst>
              <a:ext uri="{FF2B5EF4-FFF2-40B4-BE49-F238E27FC236}">
                <a16:creationId xmlns:a16="http://schemas.microsoft.com/office/drawing/2014/main" id="{BADEB0DA-FA6F-114A-6877-CD264FFC8603}"/>
              </a:ext>
            </a:extLst>
          </p:cNvPr>
          <p:cNvSpPr txBox="1"/>
          <p:nvPr/>
        </p:nvSpPr>
        <p:spPr>
          <a:xfrm>
            <a:off x="4496816" y="3655873"/>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25" name="Straight Arrow Connector 24">
            <a:extLst>
              <a:ext uri="{FF2B5EF4-FFF2-40B4-BE49-F238E27FC236}">
                <a16:creationId xmlns:a16="http://schemas.microsoft.com/office/drawing/2014/main" id="{3A83F990-75F3-DC42-53E7-27C3A3D51F20}"/>
              </a:ext>
            </a:extLst>
          </p:cNvPr>
          <p:cNvCxnSpPr>
            <a:cxnSpLocks/>
          </p:cNvCxnSpPr>
          <p:nvPr/>
        </p:nvCxnSpPr>
        <p:spPr>
          <a:xfrm flipH="1">
            <a:off x="4130472" y="3908301"/>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F25145CA-4EC1-D0DB-6990-3E50EB9EAD3A}"/>
              </a:ext>
            </a:extLst>
          </p:cNvPr>
          <p:cNvSpPr txBox="1"/>
          <p:nvPr/>
        </p:nvSpPr>
        <p:spPr>
          <a:xfrm>
            <a:off x="10457350" y="3655873"/>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27" name="Straight Arrow Connector 26">
            <a:extLst>
              <a:ext uri="{FF2B5EF4-FFF2-40B4-BE49-F238E27FC236}">
                <a16:creationId xmlns:a16="http://schemas.microsoft.com/office/drawing/2014/main" id="{8612C467-69F1-6769-E524-6D1354FD58D5}"/>
              </a:ext>
            </a:extLst>
          </p:cNvPr>
          <p:cNvCxnSpPr>
            <a:cxnSpLocks/>
          </p:cNvCxnSpPr>
          <p:nvPr/>
        </p:nvCxnSpPr>
        <p:spPr>
          <a:xfrm flipH="1">
            <a:off x="10091006" y="3908301"/>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5661C86-2C26-9344-51DB-4CD1CB7418D3}"/>
              </a:ext>
            </a:extLst>
          </p:cNvPr>
          <p:cNvSpPr txBox="1"/>
          <p:nvPr/>
        </p:nvSpPr>
        <p:spPr>
          <a:xfrm>
            <a:off x="6686522" y="4235899"/>
            <a:ext cx="74411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7</a:t>
            </a:r>
          </a:p>
        </p:txBody>
      </p:sp>
      <p:cxnSp>
        <p:nvCxnSpPr>
          <p:cNvPr id="10" name="Straight Arrow Connector 9">
            <a:extLst>
              <a:ext uri="{FF2B5EF4-FFF2-40B4-BE49-F238E27FC236}">
                <a16:creationId xmlns:a16="http://schemas.microsoft.com/office/drawing/2014/main" id="{2F202D47-0587-AF9A-B72C-D9C3807327A0}"/>
              </a:ext>
            </a:extLst>
          </p:cNvPr>
          <p:cNvCxnSpPr>
            <a:cxnSpLocks/>
            <a:stCxn id="7" idx="2"/>
          </p:cNvCxnSpPr>
          <p:nvPr/>
        </p:nvCxnSpPr>
        <p:spPr>
          <a:xfrm flipH="1">
            <a:off x="6677976" y="4605231"/>
            <a:ext cx="380603" cy="2785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19A5054-B918-042D-CEE0-819ADA15DE02}"/>
              </a:ext>
            </a:extLst>
          </p:cNvPr>
          <p:cNvSpPr txBox="1"/>
          <p:nvPr/>
        </p:nvSpPr>
        <p:spPr>
          <a:xfrm>
            <a:off x="1270961" y="2735034"/>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6" name="Straight Arrow Connector 5">
            <a:extLst>
              <a:ext uri="{FF2B5EF4-FFF2-40B4-BE49-F238E27FC236}">
                <a16:creationId xmlns:a16="http://schemas.microsoft.com/office/drawing/2014/main" id="{F8FAAC96-1C92-72D3-284B-C9D995D7466E}"/>
              </a:ext>
            </a:extLst>
          </p:cNvPr>
          <p:cNvCxnSpPr>
            <a:cxnSpLocks/>
          </p:cNvCxnSpPr>
          <p:nvPr/>
        </p:nvCxnSpPr>
        <p:spPr>
          <a:xfrm>
            <a:off x="7774013" y="4080738"/>
            <a:ext cx="321362" cy="1431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60820D-BB53-711A-ED85-42D8975479D3}"/>
              </a:ext>
            </a:extLst>
          </p:cNvPr>
          <p:cNvCxnSpPr>
            <a:cxnSpLocks/>
            <a:stCxn id="7" idx="2"/>
          </p:cNvCxnSpPr>
          <p:nvPr/>
        </p:nvCxnSpPr>
        <p:spPr>
          <a:xfrm>
            <a:off x="7058579" y="4605231"/>
            <a:ext cx="328776" cy="2785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94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A6578-1414-692F-B29C-F353B8620125}"/>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BC896FB4-7E0E-1F56-D32F-38F979BA2B9C}"/>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5" name="Slide Number Placeholder 5">
            <a:extLst>
              <a:ext uri="{FF2B5EF4-FFF2-40B4-BE49-F238E27FC236}">
                <a16:creationId xmlns:a16="http://schemas.microsoft.com/office/drawing/2014/main" id="{95985A64-7ECF-DCA5-2511-4D8605A143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13</a:t>
            </a:fld>
            <a:endParaRPr lang="en-US" altLang="en-US" sz="1500" dirty="0"/>
          </a:p>
        </p:txBody>
      </p:sp>
      <p:sp>
        <p:nvSpPr>
          <p:cNvPr id="7" name="TextBox 6">
            <a:extLst>
              <a:ext uri="{FF2B5EF4-FFF2-40B4-BE49-F238E27FC236}">
                <a16:creationId xmlns:a16="http://schemas.microsoft.com/office/drawing/2014/main" id="{E3B00EA1-5DA2-51F3-7E8B-91B2E36B1DBB}"/>
              </a:ext>
            </a:extLst>
          </p:cNvPr>
          <p:cNvSpPr txBox="1"/>
          <p:nvPr/>
        </p:nvSpPr>
        <p:spPr>
          <a:xfrm>
            <a:off x="457200" y="6075144"/>
            <a:ext cx="11404600" cy="646331"/>
          </a:xfrm>
          <a:prstGeom prst="rect">
            <a:avLst/>
          </a:prstGeom>
          <a:noFill/>
        </p:spPr>
        <p:txBody>
          <a:bodyPr wrap="square">
            <a:spAutoFit/>
          </a:bodyPr>
          <a:lstStyle/>
          <a:p>
            <a:pPr algn="ctr"/>
            <a:r>
              <a:rPr lang="en-US" dirty="0">
                <a:effectLst/>
                <a:latin typeface="Arial" panose="020B0604020202020204" pitchFamily="34" charset="0"/>
                <a:ea typeface="Times New Roman" panose="02020603050405020304" pitchFamily="18" charset="0"/>
                <a:cs typeface="Arial" panose="020B0604020202020204" pitchFamily="34" charset="0"/>
              </a:rPr>
              <a:t>XRD patterns of MgB</a:t>
            </a:r>
            <a:r>
              <a:rPr lang="en-US" baseline="-25000" dirty="0">
                <a:latin typeface="Arial" panose="020B0604020202020204" pitchFamily="34" charset="0"/>
                <a:ea typeface="Times New Roman" panose="02020603050405020304" pitchFamily="18" charset="0"/>
                <a:cs typeface="Arial" panose="020B0604020202020204" pitchFamily="34" charset="0"/>
              </a:rPr>
              <a:t>20</a:t>
            </a:r>
            <a:r>
              <a:rPr lang="en-US" dirty="0">
                <a:effectLst/>
                <a:latin typeface="Arial" panose="020B0604020202020204" pitchFamily="34" charset="0"/>
                <a:ea typeface="Times New Roman" panose="02020603050405020304" pitchFamily="18" charset="0"/>
                <a:cs typeface="Arial" panose="020B0604020202020204" pitchFamily="34" charset="0"/>
              </a:rPr>
              <a:t> products synthesized by the chemical oven technique (left) and in a tube furnace (right) 91 at% B in the initial Mg/B mixture</a:t>
            </a:r>
            <a:endParaRPr lang="en-US" sz="2800" dirty="0">
              <a:latin typeface="Arial" panose="020B0604020202020204" pitchFamily="34" charset="0"/>
              <a:cs typeface="Arial" panose="020B0604020202020204" pitchFamily="34" charset="0"/>
            </a:endParaRPr>
          </a:p>
        </p:txBody>
      </p:sp>
      <p:pic>
        <p:nvPicPr>
          <p:cNvPr id="8" name="Picture 7" descr="A graph of a graph&#10;&#10;Description automatically generated with medium confidence">
            <a:extLst>
              <a:ext uri="{FF2B5EF4-FFF2-40B4-BE49-F238E27FC236}">
                <a16:creationId xmlns:a16="http://schemas.microsoft.com/office/drawing/2014/main" id="{8ADA394C-0700-5CA8-016A-2CC363822388}"/>
              </a:ext>
            </a:extLst>
          </p:cNvPr>
          <p:cNvPicPr>
            <a:picLocks noChangeAspect="1"/>
          </p:cNvPicPr>
          <p:nvPr/>
        </p:nvPicPr>
        <p:blipFill>
          <a:blip r:embed="rId3"/>
          <a:stretch>
            <a:fillRect/>
          </a:stretch>
        </p:blipFill>
        <p:spPr>
          <a:xfrm>
            <a:off x="243839" y="2052113"/>
            <a:ext cx="5852160" cy="3803650"/>
          </a:xfrm>
          <a:prstGeom prst="rect">
            <a:avLst/>
          </a:prstGeom>
        </p:spPr>
      </p:pic>
      <p:pic>
        <p:nvPicPr>
          <p:cNvPr id="9" name="Picture 8" descr="A graph of a graph&#10;&#10;Description automatically generated">
            <a:extLst>
              <a:ext uri="{FF2B5EF4-FFF2-40B4-BE49-F238E27FC236}">
                <a16:creationId xmlns:a16="http://schemas.microsoft.com/office/drawing/2014/main" id="{B31B35F3-80FE-E8EF-217C-A419520B482D}"/>
              </a:ext>
            </a:extLst>
          </p:cNvPr>
          <p:cNvPicPr>
            <a:picLocks noChangeAspect="1"/>
          </p:cNvPicPr>
          <p:nvPr/>
        </p:nvPicPr>
        <p:blipFill>
          <a:blip r:embed="rId4"/>
          <a:stretch>
            <a:fillRect/>
          </a:stretch>
        </p:blipFill>
        <p:spPr>
          <a:xfrm>
            <a:off x="6234853" y="2131699"/>
            <a:ext cx="5852160" cy="3757930"/>
          </a:xfrm>
          <a:prstGeom prst="rect">
            <a:avLst/>
          </a:prstGeom>
        </p:spPr>
      </p:pic>
      <p:sp>
        <p:nvSpPr>
          <p:cNvPr id="10" name="TextBox 9">
            <a:extLst>
              <a:ext uri="{FF2B5EF4-FFF2-40B4-BE49-F238E27FC236}">
                <a16:creationId xmlns:a16="http://schemas.microsoft.com/office/drawing/2014/main" id="{FCA7B725-77E6-A29D-B6E8-397CEEE92F2D}"/>
              </a:ext>
            </a:extLst>
          </p:cNvPr>
          <p:cNvSpPr txBox="1"/>
          <p:nvPr/>
        </p:nvSpPr>
        <p:spPr>
          <a:xfrm>
            <a:off x="9254110" y="2380429"/>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11" name="Straight Arrow Connector 10">
            <a:extLst>
              <a:ext uri="{FF2B5EF4-FFF2-40B4-BE49-F238E27FC236}">
                <a16:creationId xmlns:a16="http://schemas.microsoft.com/office/drawing/2014/main" id="{BD740347-B052-7F3B-78C2-4553F0C5CB9B}"/>
              </a:ext>
            </a:extLst>
          </p:cNvPr>
          <p:cNvCxnSpPr>
            <a:cxnSpLocks/>
          </p:cNvCxnSpPr>
          <p:nvPr/>
        </p:nvCxnSpPr>
        <p:spPr>
          <a:xfrm flipH="1">
            <a:off x="8887766" y="2632857"/>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87E3738D-611A-F050-89FB-9F74FC6CC8CD}"/>
              </a:ext>
            </a:extLst>
          </p:cNvPr>
          <p:cNvSpPr txBox="1"/>
          <p:nvPr/>
        </p:nvSpPr>
        <p:spPr>
          <a:xfrm>
            <a:off x="3304234" y="2351047"/>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14" name="Straight Arrow Connector 13">
            <a:extLst>
              <a:ext uri="{FF2B5EF4-FFF2-40B4-BE49-F238E27FC236}">
                <a16:creationId xmlns:a16="http://schemas.microsoft.com/office/drawing/2014/main" id="{1951A8A3-04C7-0292-2CB9-4035ED5DC06D}"/>
              </a:ext>
            </a:extLst>
          </p:cNvPr>
          <p:cNvCxnSpPr>
            <a:cxnSpLocks/>
          </p:cNvCxnSpPr>
          <p:nvPr/>
        </p:nvCxnSpPr>
        <p:spPr>
          <a:xfrm flipH="1">
            <a:off x="2937890" y="2603475"/>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BB8775E-37CE-D742-DCE6-85A6246FF8C4}"/>
              </a:ext>
            </a:extLst>
          </p:cNvPr>
          <p:cNvSpPr txBox="1"/>
          <p:nvPr/>
        </p:nvSpPr>
        <p:spPr>
          <a:xfrm>
            <a:off x="9254110" y="4332205"/>
            <a:ext cx="82907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20</a:t>
            </a:r>
          </a:p>
        </p:txBody>
      </p:sp>
      <p:cxnSp>
        <p:nvCxnSpPr>
          <p:cNvPr id="17" name="Straight Arrow Connector 16">
            <a:extLst>
              <a:ext uri="{FF2B5EF4-FFF2-40B4-BE49-F238E27FC236}">
                <a16:creationId xmlns:a16="http://schemas.microsoft.com/office/drawing/2014/main" id="{81996E52-CEF6-4BE6-34D8-6DAE2C02A2D8}"/>
              </a:ext>
            </a:extLst>
          </p:cNvPr>
          <p:cNvCxnSpPr>
            <a:cxnSpLocks/>
          </p:cNvCxnSpPr>
          <p:nvPr/>
        </p:nvCxnSpPr>
        <p:spPr>
          <a:xfrm flipH="1">
            <a:off x="9000122" y="4620732"/>
            <a:ext cx="253988" cy="2077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363C903-7C5E-5C81-A50B-5E21DAD77658}"/>
              </a:ext>
            </a:extLst>
          </p:cNvPr>
          <p:cNvSpPr txBox="1"/>
          <p:nvPr/>
        </p:nvSpPr>
        <p:spPr>
          <a:xfrm>
            <a:off x="3304234" y="3107646"/>
            <a:ext cx="82907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20</a:t>
            </a:r>
          </a:p>
        </p:txBody>
      </p:sp>
      <p:cxnSp>
        <p:nvCxnSpPr>
          <p:cNvPr id="22" name="Straight Arrow Connector 21">
            <a:extLst>
              <a:ext uri="{FF2B5EF4-FFF2-40B4-BE49-F238E27FC236}">
                <a16:creationId xmlns:a16="http://schemas.microsoft.com/office/drawing/2014/main" id="{859AEE2F-7C66-1AFF-5588-9B48BCD4BAC2}"/>
              </a:ext>
            </a:extLst>
          </p:cNvPr>
          <p:cNvCxnSpPr>
            <a:cxnSpLocks/>
          </p:cNvCxnSpPr>
          <p:nvPr/>
        </p:nvCxnSpPr>
        <p:spPr>
          <a:xfrm flipH="1">
            <a:off x="3005911" y="3405913"/>
            <a:ext cx="298323" cy="199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Content Placeholder 3">
            <a:extLst>
              <a:ext uri="{FF2B5EF4-FFF2-40B4-BE49-F238E27FC236}">
                <a16:creationId xmlns:a16="http://schemas.microsoft.com/office/drawing/2014/main" id="{ABA6B5B9-85E5-15FD-F7FF-CD4ED00B21F6}"/>
              </a:ext>
            </a:extLst>
          </p:cNvPr>
          <p:cNvSpPr txBox="1">
            <a:spLocks/>
          </p:cNvSpPr>
          <p:nvPr/>
        </p:nvSpPr>
        <p:spPr>
          <a:xfrm>
            <a:off x="6976416" y="1049981"/>
            <a:ext cx="3822699" cy="810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20</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Heating at 1050°C for 2 h</a:t>
            </a:r>
          </a:p>
        </p:txBody>
      </p:sp>
      <p:sp>
        <p:nvSpPr>
          <p:cNvPr id="28" name="Content Placeholder 3">
            <a:extLst>
              <a:ext uri="{FF2B5EF4-FFF2-40B4-BE49-F238E27FC236}">
                <a16:creationId xmlns:a16="http://schemas.microsoft.com/office/drawing/2014/main" id="{50D1C46F-6080-CCB4-7E54-E28BB9823DC4}"/>
              </a:ext>
            </a:extLst>
          </p:cNvPr>
          <p:cNvSpPr txBox="1">
            <a:spLocks/>
          </p:cNvSpPr>
          <p:nvPr/>
        </p:nvSpPr>
        <p:spPr>
          <a:xfrm>
            <a:off x="1532349" y="1036551"/>
            <a:ext cx="3822699" cy="810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Arial" panose="020B0604020202020204" pitchFamily="34" charset="0"/>
                <a:cs typeface="Arial" panose="020B0604020202020204" pitchFamily="34" charset="0"/>
              </a:rPr>
              <a:t>Synthesis of MgB</a:t>
            </a:r>
            <a:r>
              <a:rPr lang="en-US" sz="2400" baseline="-25000" dirty="0">
                <a:latin typeface="Arial" panose="020B0604020202020204" pitchFamily="34" charset="0"/>
                <a:cs typeface="Arial" panose="020B0604020202020204" pitchFamily="34" charset="0"/>
              </a:rPr>
              <a:t>20</a:t>
            </a: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Chemical oven</a:t>
            </a:r>
          </a:p>
        </p:txBody>
      </p:sp>
      <p:sp>
        <p:nvSpPr>
          <p:cNvPr id="29" name="TextBox 28">
            <a:extLst>
              <a:ext uri="{FF2B5EF4-FFF2-40B4-BE49-F238E27FC236}">
                <a16:creationId xmlns:a16="http://schemas.microsoft.com/office/drawing/2014/main" id="{BAABBDE9-608C-C631-7DEA-B8E935DA787A}"/>
              </a:ext>
            </a:extLst>
          </p:cNvPr>
          <p:cNvSpPr txBox="1"/>
          <p:nvPr/>
        </p:nvSpPr>
        <p:spPr>
          <a:xfrm>
            <a:off x="4557300" y="3705714"/>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30" name="Straight Arrow Connector 29">
            <a:extLst>
              <a:ext uri="{FF2B5EF4-FFF2-40B4-BE49-F238E27FC236}">
                <a16:creationId xmlns:a16="http://schemas.microsoft.com/office/drawing/2014/main" id="{4A0197DA-3D12-F220-74C1-1A71CDEA0BF5}"/>
              </a:ext>
            </a:extLst>
          </p:cNvPr>
          <p:cNvCxnSpPr>
            <a:cxnSpLocks/>
          </p:cNvCxnSpPr>
          <p:nvPr/>
        </p:nvCxnSpPr>
        <p:spPr>
          <a:xfrm flipH="1">
            <a:off x="4190956" y="3958142"/>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5FCAFDB-D725-9D68-E52D-AF6CB0D5CBB4}"/>
              </a:ext>
            </a:extLst>
          </p:cNvPr>
          <p:cNvSpPr txBox="1"/>
          <p:nvPr/>
        </p:nvSpPr>
        <p:spPr>
          <a:xfrm>
            <a:off x="10566444" y="3773476"/>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cxnSp>
        <p:nvCxnSpPr>
          <p:cNvPr id="32" name="Straight Arrow Connector 31">
            <a:extLst>
              <a:ext uri="{FF2B5EF4-FFF2-40B4-BE49-F238E27FC236}">
                <a16:creationId xmlns:a16="http://schemas.microsoft.com/office/drawing/2014/main" id="{8E6A1D10-D9B6-2234-C4A2-80F0BD596BC1}"/>
              </a:ext>
            </a:extLst>
          </p:cNvPr>
          <p:cNvCxnSpPr>
            <a:cxnSpLocks/>
          </p:cNvCxnSpPr>
          <p:nvPr/>
        </p:nvCxnSpPr>
        <p:spPr>
          <a:xfrm flipH="1">
            <a:off x="10200100" y="4025904"/>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62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BB1F9-DE64-57C9-8600-CB5A77862A2E}"/>
            </a:ext>
          </a:extLst>
        </p:cNvPr>
        <p:cNvGrpSpPr/>
        <p:nvPr/>
      </p:nvGrpSpPr>
      <p:grpSpPr>
        <a:xfrm>
          <a:off x="0" y="0"/>
          <a:ext cx="0" cy="0"/>
          <a:chOff x="0" y="0"/>
          <a:chExt cx="0" cy="0"/>
        </a:xfrm>
      </p:grpSpPr>
      <p:pic>
        <p:nvPicPr>
          <p:cNvPr id="3" name="Picture 2" descr="A graph of a graph&#10;&#10;Description automatically generated with medium confidence">
            <a:extLst>
              <a:ext uri="{FF2B5EF4-FFF2-40B4-BE49-F238E27FC236}">
                <a16:creationId xmlns:a16="http://schemas.microsoft.com/office/drawing/2014/main" id="{CD6D4144-8130-46D0-EEF4-221179A4EB0F}"/>
              </a:ext>
            </a:extLst>
          </p:cNvPr>
          <p:cNvPicPr>
            <a:picLocks noChangeAspect="1"/>
          </p:cNvPicPr>
          <p:nvPr/>
        </p:nvPicPr>
        <p:blipFill>
          <a:blip r:embed="rId3"/>
          <a:stretch>
            <a:fillRect/>
          </a:stretch>
        </p:blipFill>
        <p:spPr>
          <a:xfrm>
            <a:off x="227717" y="2336172"/>
            <a:ext cx="6126480" cy="3849370"/>
          </a:xfrm>
          <a:prstGeom prst="rect">
            <a:avLst/>
          </a:prstGeom>
        </p:spPr>
      </p:pic>
      <p:sp>
        <p:nvSpPr>
          <p:cNvPr id="2" name="Text Box 10">
            <a:extLst>
              <a:ext uri="{FF2B5EF4-FFF2-40B4-BE49-F238E27FC236}">
                <a16:creationId xmlns:a16="http://schemas.microsoft.com/office/drawing/2014/main" id="{921A197A-8647-D76D-93D1-03D4DFB16C4A}"/>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4" name="Content Placeholder 3">
            <a:extLst>
              <a:ext uri="{FF2B5EF4-FFF2-40B4-BE49-F238E27FC236}">
                <a16:creationId xmlns:a16="http://schemas.microsoft.com/office/drawing/2014/main" id="{C00BA525-0380-540B-1C5E-A11BFF24A470}"/>
              </a:ext>
            </a:extLst>
          </p:cNvPr>
          <p:cNvSpPr>
            <a:spLocks noGrp="1"/>
          </p:cNvSpPr>
          <p:nvPr>
            <p:ph idx="1"/>
          </p:nvPr>
        </p:nvSpPr>
        <p:spPr>
          <a:xfrm>
            <a:off x="838201" y="1055489"/>
            <a:ext cx="7569200" cy="1433076"/>
          </a:xfrm>
        </p:spPr>
        <p:txBody>
          <a:bodyPr>
            <a:normAutofit/>
          </a:bodyPr>
          <a:lstStyle/>
          <a:p>
            <a:r>
              <a:rPr lang="en-US" sz="2400" dirty="0">
                <a:latin typeface="Arial" panose="020B0604020202020204" pitchFamily="34" charset="0"/>
                <a:cs typeface="Arial" panose="020B0604020202020204" pitchFamily="34" charset="0"/>
              </a:rPr>
              <a:t>Removal of MgO from the products by acid leaching</a:t>
            </a:r>
          </a:p>
          <a:p>
            <a:pPr marL="804863" lvl="1" indent="-347663">
              <a:buFont typeface="+mj-lt"/>
              <a:buAutoNum type="arabicPeriod"/>
            </a:pPr>
            <a:r>
              <a:rPr lang="en-US" sz="2000" dirty="0">
                <a:latin typeface="Arial" panose="020B0604020202020204" pitchFamily="34" charset="0"/>
                <a:cs typeface="Arial" panose="020B0604020202020204" pitchFamily="34" charset="0"/>
              </a:rPr>
              <a:t>The powder is submersed in nitric acid (1M) for 5 min.</a:t>
            </a:r>
          </a:p>
          <a:p>
            <a:pPr marL="804863" lvl="1" indent="-347663">
              <a:buFont typeface="+mj-lt"/>
              <a:buAutoNum type="arabicPeriod"/>
            </a:pPr>
            <a:r>
              <a:rPr lang="en-US" sz="2000" dirty="0">
                <a:latin typeface="Arial" panose="020B0604020202020204" pitchFamily="34" charset="0"/>
                <a:cs typeface="Arial" panose="020B0604020202020204" pitchFamily="34" charset="0"/>
              </a:rPr>
              <a:t>Nitric acid is removed by vacuum filtration followed by washing in ethanol, deionized water, and acetone.</a:t>
            </a:r>
          </a:p>
        </p:txBody>
      </p:sp>
      <p:sp>
        <p:nvSpPr>
          <p:cNvPr id="5" name="Slide Number Placeholder 5">
            <a:extLst>
              <a:ext uri="{FF2B5EF4-FFF2-40B4-BE49-F238E27FC236}">
                <a16:creationId xmlns:a16="http://schemas.microsoft.com/office/drawing/2014/main" id="{89FD6396-B2B5-974A-BC2B-B3622D1C31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14</a:t>
            </a:fld>
            <a:endParaRPr lang="en-US" altLang="en-US" sz="1500" dirty="0"/>
          </a:p>
        </p:txBody>
      </p:sp>
      <p:pic>
        <p:nvPicPr>
          <p:cNvPr id="6" name="Picture 5" descr="A graph of a graph&#10;&#10;Description automatically generated">
            <a:extLst>
              <a:ext uri="{FF2B5EF4-FFF2-40B4-BE49-F238E27FC236}">
                <a16:creationId xmlns:a16="http://schemas.microsoft.com/office/drawing/2014/main" id="{EEC2BEC7-EC2D-D764-59E4-46EE40D39102}"/>
              </a:ext>
            </a:extLst>
          </p:cNvPr>
          <p:cNvPicPr>
            <a:picLocks noChangeAspect="1"/>
          </p:cNvPicPr>
          <p:nvPr/>
        </p:nvPicPr>
        <p:blipFill>
          <a:blip r:embed="rId4"/>
          <a:stretch>
            <a:fillRect/>
          </a:stretch>
        </p:blipFill>
        <p:spPr>
          <a:xfrm>
            <a:off x="5925047" y="2336172"/>
            <a:ext cx="6126480" cy="3867785"/>
          </a:xfrm>
          <a:prstGeom prst="rect">
            <a:avLst/>
          </a:prstGeom>
        </p:spPr>
      </p:pic>
      <p:sp>
        <p:nvSpPr>
          <p:cNvPr id="8" name="TextBox 7">
            <a:extLst>
              <a:ext uri="{FF2B5EF4-FFF2-40B4-BE49-F238E27FC236}">
                <a16:creationId xmlns:a16="http://schemas.microsoft.com/office/drawing/2014/main" id="{75781485-6D3F-4EF3-F24F-D96E306C4A90}"/>
              </a:ext>
            </a:extLst>
          </p:cNvPr>
          <p:cNvSpPr txBox="1"/>
          <p:nvPr/>
        </p:nvSpPr>
        <p:spPr>
          <a:xfrm>
            <a:off x="1735631" y="6372325"/>
            <a:ext cx="9237131" cy="369332"/>
          </a:xfrm>
          <a:prstGeom prst="rect">
            <a:avLst/>
          </a:prstGeom>
          <a:noFill/>
        </p:spPr>
        <p:txBody>
          <a:bodyPr wrap="square">
            <a:spAutoFit/>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XRD patterns of MgB</a:t>
            </a:r>
            <a:r>
              <a:rPr lang="en-US"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dirty="0">
                <a:effectLst/>
                <a:latin typeface="Arial" panose="020B0604020202020204" pitchFamily="34" charset="0"/>
                <a:ea typeface="Times New Roman" panose="02020603050405020304" pitchFamily="18" charset="0"/>
                <a:cs typeface="Arial" panose="020B0604020202020204" pitchFamily="34" charset="0"/>
              </a:rPr>
              <a:t>–containing products before (left) and after (right) acid leaching</a:t>
            </a:r>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3E637E1-BBBB-DD5F-EE5E-691E65F19A54}"/>
              </a:ext>
            </a:extLst>
          </p:cNvPr>
          <p:cNvSpPr txBox="1"/>
          <p:nvPr/>
        </p:nvSpPr>
        <p:spPr>
          <a:xfrm>
            <a:off x="3369734" y="2615565"/>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0" name="TextBox 9">
            <a:extLst>
              <a:ext uri="{FF2B5EF4-FFF2-40B4-BE49-F238E27FC236}">
                <a16:creationId xmlns:a16="http://schemas.microsoft.com/office/drawing/2014/main" id="{6C100959-3694-4811-F448-7F7F0B831AAC}"/>
              </a:ext>
            </a:extLst>
          </p:cNvPr>
          <p:cNvSpPr txBox="1"/>
          <p:nvPr/>
        </p:nvSpPr>
        <p:spPr>
          <a:xfrm>
            <a:off x="1387396" y="3014279"/>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11" name="Straight Arrow Connector 10">
            <a:extLst>
              <a:ext uri="{FF2B5EF4-FFF2-40B4-BE49-F238E27FC236}">
                <a16:creationId xmlns:a16="http://schemas.microsoft.com/office/drawing/2014/main" id="{5CE34C8D-FB89-3F6C-6EC3-77B4E6864038}"/>
              </a:ext>
            </a:extLst>
          </p:cNvPr>
          <p:cNvCxnSpPr>
            <a:cxnSpLocks/>
          </p:cNvCxnSpPr>
          <p:nvPr/>
        </p:nvCxnSpPr>
        <p:spPr>
          <a:xfrm>
            <a:off x="2088229" y="3332879"/>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F28A771-5938-49EE-CA30-A3F853CC7F93}"/>
              </a:ext>
            </a:extLst>
          </p:cNvPr>
          <p:cNvCxnSpPr>
            <a:cxnSpLocks/>
          </p:cNvCxnSpPr>
          <p:nvPr/>
        </p:nvCxnSpPr>
        <p:spPr>
          <a:xfrm flipH="1">
            <a:off x="3003390" y="2867993"/>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3AE2113-FE98-86DD-F49B-5600A74C6345}"/>
              </a:ext>
            </a:extLst>
          </p:cNvPr>
          <p:cNvSpPr txBox="1"/>
          <p:nvPr/>
        </p:nvSpPr>
        <p:spPr>
          <a:xfrm>
            <a:off x="9062067" y="4503645"/>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4" name="TextBox 13">
            <a:extLst>
              <a:ext uri="{FF2B5EF4-FFF2-40B4-BE49-F238E27FC236}">
                <a16:creationId xmlns:a16="http://schemas.microsoft.com/office/drawing/2014/main" id="{763216BA-AE9B-5DB7-00D5-51B7316A3F7F}"/>
              </a:ext>
            </a:extLst>
          </p:cNvPr>
          <p:cNvSpPr txBox="1"/>
          <p:nvPr/>
        </p:nvSpPr>
        <p:spPr>
          <a:xfrm>
            <a:off x="7084726" y="2582493"/>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15" name="Straight Arrow Connector 14">
            <a:extLst>
              <a:ext uri="{FF2B5EF4-FFF2-40B4-BE49-F238E27FC236}">
                <a16:creationId xmlns:a16="http://schemas.microsoft.com/office/drawing/2014/main" id="{7B21B07B-15A8-6EAF-529E-2C6B185AA26B}"/>
              </a:ext>
            </a:extLst>
          </p:cNvPr>
          <p:cNvCxnSpPr>
            <a:cxnSpLocks/>
          </p:cNvCxnSpPr>
          <p:nvPr/>
        </p:nvCxnSpPr>
        <p:spPr>
          <a:xfrm>
            <a:off x="7785559" y="2901093"/>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A2DB396-2B44-B1E4-79FE-04429CF82425}"/>
              </a:ext>
            </a:extLst>
          </p:cNvPr>
          <p:cNvCxnSpPr>
            <a:cxnSpLocks/>
          </p:cNvCxnSpPr>
          <p:nvPr/>
        </p:nvCxnSpPr>
        <p:spPr>
          <a:xfrm flipH="1">
            <a:off x="8695723" y="4756073"/>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41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614B4-CEFF-B239-7B2E-7542407B7CD9}"/>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3DC7CBF5-4AB7-30DC-C694-EC1E49AB2869}"/>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4" name="Content Placeholder 3">
            <a:extLst>
              <a:ext uri="{FF2B5EF4-FFF2-40B4-BE49-F238E27FC236}">
                <a16:creationId xmlns:a16="http://schemas.microsoft.com/office/drawing/2014/main" id="{F64CF596-3263-8A64-DBB1-3185959D241E}"/>
              </a:ext>
            </a:extLst>
          </p:cNvPr>
          <p:cNvSpPr>
            <a:spLocks noGrp="1"/>
          </p:cNvSpPr>
          <p:nvPr>
            <p:ph idx="1"/>
          </p:nvPr>
        </p:nvSpPr>
        <p:spPr>
          <a:xfrm>
            <a:off x="685800" y="1395209"/>
            <a:ext cx="4563533" cy="2101524"/>
          </a:xfrm>
        </p:spPr>
        <p:txBody>
          <a:bodyPr>
            <a:noAutofit/>
          </a:bodyPr>
          <a:lstStyle/>
          <a:p>
            <a:r>
              <a:rPr lang="en-US" sz="2400" dirty="0">
                <a:latin typeface="Arial" panose="020B0604020202020204" pitchFamily="34" charset="0"/>
                <a:cs typeface="Arial" panose="020B0604020202020204" pitchFamily="34" charset="0"/>
              </a:rPr>
              <a:t>Scanning electron microscopy shows that the leached MgB</a:t>
            </a:r>
            <a:r>
              <a:rPr lang="en-US" sz="2400" baseline="-25000" dirty="0">
                <a:latin typeface="Arial" panose="020B0604020202020204" pitchFamily="34" charset="0"/>
                <a:cs typeface="Arial" panose="020B0604020202020204" pitchFamily="34" charset="0"/>
              </a:rPr>
              <a:t>4</a:t>
            </a:r>
            <a:r>
              <a:rPr lang="en-US" sz="2400" dirty="0">
                <a:latin typeface="Arial" panose="020B0604020202020204" pitchFamily="34" charset="0"/>
                <a:cs typeface="Arial" panose="020B0604020202020204" pitchFamily="34" charset="0"/>
              </a:rPr>
              <a:t> powder consists of irregularly shaped particles, approximately 1 µm in size.</a:t>
            </a:r>
          </a:p>
        </p:txBody>
      </p:sp>
      <p:sp>
        <p:nvSpPr>
          <p:cNvPr id="5" name="Slide Number Placeholder 5">
            <a:extLst>
              <a:ext uri="{FF2B5EF4-FFF2-40B4-BE49-F238E27FC236}">
                <a16:creationId xmlns:a16="http://schemas.microsoft.com/office/drawing/2014/main" id="{3C2092A9-2BE5-1651-00B8-7C62B733CF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15</a:t>
            </a:fld>
            <a:endParaRPr lang="en-US" altLang="en-US" sz="1500" dirty="0"/>
          </a:p>
        </p:txBody>
      </p:sp>
      <p:sp>
        <p:nvSpPr>
          <p:cNvPr id="8" name="TextBox 7">
            <a:extLst>
              <a:ext uri="{FF2B5EF4-FFF2-40B4-BE49-F238E27FC236}">
                <a16:creationId xmlns:a16="http://schemas.microsoft.com/office/drawing/2014/main" id="{3BD0EC4F-BFDD-6E57-5BC9-F1DD187B8105}"/>
              </a:ext>
            </a:extLst>
          </p:cNvPr>
          <p:cNvSpPr txBox="1"/>
          <p:nvPr/>
        </p:nvSpPr>
        <p:spPr>
          <a:xfrm>
            <a:off x="6993431" y="5987018"/>
            <a:ext cx="4360369" cy="369332"/>
          </a:xfrm>
          <a:prstGeom prst="rect">
            <a:avLst/>
          </a:prstGeom>
          <a:noFill/>
        </p:spPr>
        <p:txBody>
          <a:bodyPr wrap="square">
            <a:spAutoFit/>
          </a:bodyPr>
          <a:lstStyle/>
          <a:p>
            <a:pPr algn="ctr"/>
            <a:r>
              <a:rPr lang="en-US" sz="1800" dirty="0">
                <a:effectLst/>
                <a:latin typeface="Arial" panose="020B0604020202020204" pitchFamily="34" charset="0"/>
                <a:ea typeface="Times New Roman" panose="02020603050405020304" pitchFamily="18" charset="0"/>
                <a:cs typeface="Arial" panose="020B0604020202020204" pitchFamily="34" charset="0"/>
              </a:rPr>
              <a:t>SEM image of the leached MgB</a:t>
            </a:r>
            <a:r>
              <a:rPr lang="en-US" sz="18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1800" dirty="0">
                <a:effectLst/>
                <a:latin typeface="Arial" panose="020B0604020202020204" pitchFamily="34" charset="0"/>
                <a:ea typeface="Times New Roman" panose="02020603050405020304" pitchFamily="18" charset="0"/>
                <a:cs typeface="Arial" panose="020B0604020202020204" pitchFamily="34" charset="0"/>
              </a:rPr>
              <a:t> sample</a:t>
            </a:r>
            <a:endParaRPr lang="en-US" sz="3200" dirty="0">
              <a:latin typeface="Arial" panose="020B0604020202020204" pitchFamily="34" charset="0"/>
              <a:cs typeface="Arial" panose="020B0604020202020204" pitchFamily="34" charset="0"/>
            </a:endParaRPr>
          </a:p>
        </p:txBody>
      </p:sp>
      <p:pic>
        <p:nvPicPr>
          <p:cNvPr id="7" name="Picture 6" descr="A close-up of a snow&#10;&#10;Description automatically generated">
            <a:extLst>
              <a:ext uri="{FF2B5EF4-FFF2-40B4-BE49-F238E27FC236}">
                <a16:creationId xmlns:a16="http://schemas.microsoft.com/office/drawing/2014/main" id="{8ED0FDFE-2781-642B-17BF-9C80D7C402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9" y="1395209"/>
            <a:ext cx="5956300" cy="4467225"/>
          </a:xfrm>
          <a:prstGeom prst="rect">
            <a:avLst/>
          </a:prstGeom>
          <a:noFill/>
          <a:ln>
            <a:noFill/>
          </a:ln>
        </p:spPr>
      </p:pic>
    </p:spTree>
    <p:extLst>
      <p:ext uri="{BB962C8B-B14F-4D97-AF65-F5344CB8AC3E}">
        <p14:creationId xmlns:p14="http://schemas.microsoft.com/office/powerpoint/2010/main" val="222754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78E8A-DD20-891B-311A-303EA161E6AE}"/>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90947D1A-1F74-BF49-BC8C-330802F96CFE}"/>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cs typeface="Arial" panose="020B0604020202020204" pitchFamily="34" charset="0"/>
              </a:rPr>
              <a:t>Accomplishments and Progress </a:t>
            </a:r>
            <a:endParaRPr lang="en-US" altLang="en-US" sz="2800" dirty="0">
              <a:solidFill>
                <a:schemeClr val="tx2"/>
              </a:solidFill>
              <a:cs typeface="Arial" panose="020B0604020202020204" pitchFamily="34" charset="0"/>
            </a:endParaRPr>
          </a:p>
        </p:txBody>
      </p:sp>
      <p:sp>
        <p:nvSpPr>
          <p:cNvPr id="4" name="Content Placeholder 3">
            <a:extLst>
              <a:ext uri="{FF2B5EF4-FFF2-40B4-BE49-F238E27FC236}">
                <a16:creationId xmlns:a16="http://schemas.microsoft.com/office/drawing/2014/main" id="{6A7A51EF-2465-A527-6204-29F03BBBC721}"/>
              </a:ext>
            </a:extLst>
          </p:cNvPr>
          <p:cNvSpPr>
            <a:spLocks noGrp="1"/>
          </p:cNvSpPr>
          <p:nvPr>
            <p:ph idx="1"/>
          </p:nvPr>
        </p:nvSpPr>
        <p:spPr>
          <a:xfrm>
            <a:off x="838200" y="979333"/>
            <a:ext cx="9812867" cy="1193624"/>
          </a:xfrm>
        </p:spPr>
        <p:txBody>
          <a:bodyPr>
            <a:noAutofit/>
          </a:bodyPr>
          <a:lstStyle/>
          <a:p>
            <a:r>
              <a:rPr lang="en-US" sz="2400" dirty="0">
                <a:latin typeface="Arial" panose="020B0604020202020204" pitchFamily="34" charset="0"/>
                <a:cs typeface="Arial" panose="020B0604020202020204" pitchFamily="34" charset="0"/>
              </a:rPr>
              <a:t>Preventing MgO formation</a:t>
            </a:r>
          </a:p>
          <a:p>
            <a:pPr lvl="1">
              <a:buFont typeface="Arial" panose="020B0604020202020204" pitchFamily="34" charset="0"/>
              <a:buChar char="-"/>
            </a:pPr>
            <a:r>
              <a:rPr lang="en-US" sz="2000" dirty="0" err="1">
                <a:latin typeface="Arial" panose="020B0604020202020204" pitchFamily="34" charset="0"/>
                <a:cs typeface="Arial" panose="020B0604020202020204" pitchFamily="34" charset="0"/>
              </a:rPr>
              <a:t>MgB</a:t>
            </a:r>
            <a:r>
              <a:rPr lang="en-US" sz="2000" baseline="-25000" dirty="0" err="1">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products synthesized with high-purity boron (min. 98% B) have less MgO than those synthesized with low-purity boron (93-96% B).</a:t>
            </a:r>
          </a:p>
        </p:txBody>
      </p:sp>
      <p:sp>
        <p:nvSpPr>
          <p:cNvPr id="5" name="Slide Number Placeholder 5">
            <a:extLst>
              <a:ext uri="{FF2B5EF4-FFF2-40B4-BE49-F238E27FC236}">
                <a16:creationId xmlns:a16="http://schemas.microsoft.com/office/drawing/2014/main" id="{6600891E-68C8-FF8F-BCBA-3BE0C18F4B3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16</a:t>
            </a:fld>
            <a:endParaRPr lang="en-US" altLang="en-US" sz="1500" dirty="0"/>
          </a:p>
        </p:txBody>
      </p:sp>
      <p:sp>
        <p:nvSpPr>
          <p:cNvPr id="8" name="TextBox 7">
            <a:extLst>
              <a:ext uri="{FF2B5EF4-FFF2-40B4-BE49-F238E27FC236}">
                <a16:creationId xmlns:a16="http://schemas.microsoft.com/office/drawing/2014/main" id="{78707276-01C7-E53E-B0DF-7E56127521C9}"/>
              </a:ext>
            </a:extLst>
          </p:cNvPr>
          <p:cNvSpPr txBox="1"/>
          <p:nvPr/>
        </p:nvSpPr>
        <p:spPr>
          <a:xfrm>
            <a:off x="1354667" y="6255525"/>
            <a:ext cx="9719733" cy="369332"/>
          </a:xfrm>
          <a:prstGeom prst="rect">
            <a:avLst/>
          </a:prstGeom>
          <a:noFill/>
        </p:spPr>
        <p:txBody>
          <a:bodyPr wrap="square">
            <a:spAutoFit/>
          </a:bodyPr>
          <a:lstStyle/>
          <a:p>
            <a:pPr algn="ctr"/>
            <a:r>
              <a:rPr lang="en-US" sz="1800" dirty="0">
                <a:effectLst/>
                <a:latin typeface="Arial" panose="020B0604020202020204" pitchFamily="34" charset="0"/>
                <a:ea typeface="Times New Roman" panose="02020603050405020304" pitchFamily="18" charset="0"/>
                <a:cs typeface="Arial" panose="020B0604020202020204" pitchFamily="34" charset="0"/>
              </a:rPr>
              <a:t>XRD patterns of MgB</a:t>
            </a:r>
            <a:r>
              <a:rPr lang="en-US" sz="18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US" sz="1800" dirty="0">
                <a:effectLst/>
                <a:latin typeface="Arial" panose="020B0604020202020204" pitchFamily="34" charset="0"/>
                <a:ea typeface="Times New Roman" panose="02020603050405020304" pitchFamily="18" charset="0"/>
                <a:cs typeface="Arial" panose="020B0604020202020204" pitchFamily="34" charset="0"/>
              </a:rPr>
              <a:t> synthesized using low-purity (left) and </a:t>
            </a:r>
            <a:r>
              <a:rPr lang="en-US" dirty="0">
                <a:latin typeface="Arial" panose="020B0604020202020204" pitchFamily="34" charset="0"/>
                <a:ea typeface="Times New Roman" panose="02020603050405020304" pitchFamily="18" charset="0"/>
                <a:cs typeface="Arial" panose="020B0604020202020204" pitchFamily="34" charset="0"/>
              </a:rPr>
              <a:t>high-purity (right) boron</a:t>
            </a:r>
            <a:endParaRPr lang="en-US" sz="3200" dirty="0">
              <a:latin typeface="Arial" panose="020B0604020202020204" pitchFamily="34" charset="0"/>
              <a:cs typeface="Arial" panose="020B0604020202020204" pitchFamily="34" charset="0"/>
            </a:endParaRPr>
          </a:p>
        </p:txBody>
      </p:sp>
      <p:pic>
        <p:nvPicPr>
          <p:cNvPr id="3" name="Picture 2" descr="A graph of a graph&#10;&#10;Description automatically generated with medium confidence">
            <a:extLst>
              <a:ext uri="{FF2B5EF4-FFF2-40B4-BE49-F238E27FC236}">
                <a16:creationId xmlns:a16="http://schemas.microsoft.com/office/drawing/2014/main" id="{CD6D4144-8130-46D0-EEF4-221179A4EB0F}"/>
              </a:ext>
            </a:extLst>
          </p:cNvPr>
          <p:cNvPicPr>
            <a:picLocks noChangeAspect="1"/>
          </p:cNvPicPr>
          <p:nvPr/>
        </p:nvPicPr>
        <p:blipFill>
          <a:blip r:embed="rId3"/>
          <a:stretch>
            <a:fillRect/>
          </a:stretch>
        </p:blipFill>
        <p:spPr>
          <a:xfrm>
            <a:off x="152399" y="2273287"/>
            <a:ext cx="5943600" cy="3730625"/>
          </a:xfrm>
          <a:prstGeom prst="rect">
            <a:avLst/>
          </a:prstGeom>
        </p:spPr>
      </p:pic>
      <p:pic>
        <p:nvPicPr>
          <p:cNvPr id="6" name="Picture 5" descr="A graph of a graph&#10;&#10;Description automatically generated with medium confidence">
            <a:extLst>
              <a:ext uri="{FF2B5EF4-FFF2-40B4-BE49-F238E27FC236}">
                <a16:creationId xmlns:a16="http://schemas.microsoft.com/office/drawing/2014/main" id="{F7D6E43D-95F9-75B1-D59B-FFF7BC29011E}"/>
              </a:ext>
            </a:extLst>
          </p:cNvPr>
          <p:cNvPicPr>
            <a:picLocks noChangeAspect="1"/>
          </p:cNvPicPr>
          <p:nvPr/>
        </p:nvPicPr>
        <p:blipFill>
          <a:blip r:embed="rId4"/>
          <a:stretch>
            <a:fillRect/>
          </a:stretch>
        </p:blipFill>
        <p:spPr>
          <a:xfrm>
            <a:off x="6096001" y="2273287"/>
            <a:ext cx="5943600" cy="3830955"/>
          </a:xfrm>
          <a:prstGeom prst="rect">
            <a:avLst/>
          </a:prstGeom>
        </p:spPr>
      </p:pic>
      <p:sp>
        <p:nvSpPr>
          <p:cNvPr id="9" name="TextBox 8">
            <a:extLst>
              <a:ext uri="{FF2B5EF4-FFF2-40B4-BE49-F238E27FC236}">
                <a16:creationId xmlns:a16="http://schemas.microsoft.com/office/drawing/2014/main" id="{E1463C59-03AF-0532-7CBC-253D75FCB946}"/>
              </a:ext>
            </a:extLst>
          </p:cNvPr>
          <p:cNvSpPr txBox="1"/>
          <p:nvPr/>
        </p:nvSpPr>
        <p:spPr>
          <a:xfrm>
            <a:off x="3225800" y="2477866"/>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0" name="TextBox 9">
            <a:extLst>
              <a:ext uri="{FF2B5EF4-FFF2-40B4-BE49-F238E27FC236}">
                <a16:creationId xmlns:a16="http://schemas.microsoft.com/office/drawing/2014/main" id="{C66B1C13-04F1-1E37-66A3-1DF35B06FF70}"/>
              </a:ext>
            </a:extLst>
          </p:cNvPr>
          <p:cNvSpPr txBox="1"/>
          <p:nvPr/>
        </p:nvSpPr>
        <p:spPr>
          <a:xfrm>
            <a:off x="1243462" y="2876580"/>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11" name="Straight Arrow Connector 10">
            <a:extLst>
              <a:ext uri="{FF2B5EF4-FFF2-40B4-BE49-F238E27FC236}">
                <a16:creationId xmlns:a16="http://schemas.microsoft.com/office/drawing/2014/main" id="{C4E7B8E5-59FA-E27E-0A6A-1F5D7EADC535}"/>
              </a:ext>
            </a:extLst>
          </p:cNvPr>
          <p:cNvCxnSpPr>
            <a:cxnSpLocks/>
          </p:cNvCxnSpPr>
          <p:nvPr/>
        </p:nvCxnSpPr>
        <p:spPr>
          <a:xfrm>
            <a:off x="1944295" y="3195180"/>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9825D36-C310-5CEF-A453-429AD1057653}"/>
              </a:ext>
            </a:extLst>
          </p:cNvPr>
          <p:cNvCxnSpPr>
            <a:cxnSpLocks/>
          </p:cNvCxnSpPr>
          <p:nvPr/>
        </p:nvCxnSpPr>
        <p:spPr>
          <a:xfrm flipH="1">
            <a:off x="2859456" y="2730294"/>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559B1DB-E0FF-9BB4-E20E-8F70C10441F3}"/>
              </a:ext>
            </a:extLst>
          </p:cNvPr>
          <p:cNvSpPr txBox="1"/>
          <p:nvPr/>
        </p:nvSpPr>
        <p:spPr>
          <a:xfrm>
            <a:off x="9169400" y="3245912"/>
            <a:ext cx="68480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MgO</a:t>
            </a:r>
          </a:p>
        </p:txBody>
      </p:sp>
      <p:sp>
        <p:nvSpPr>
          <p:cNvPr id="14" name="TextBox 13">
            <a:extLst>
              <a:ext uri="{FF2B5EF4-FFF2-40B4-BE49-F238E27FC236}">
                <a16:creationId xmlns:a16="http://schemas.microsoft.com/office/drawing/2014/main" id="{AA9BEAE1-6A5C-2D6E-F69B-F0E477025C26}"/>
              </a:ext>
            </a:extLst>
          </p:cNvPr>
          <p:cNvSpPr txBox="1"/>
          <p:nvPr/>
        </p:nvSpPr>
        <p:spPr>
          <a:xfrm>
            <a:off x="7170129" y="2360962"/>
            <a:ext cx="7441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MgB</a:t>
            </a:r>
            <a:r>
              <a:rPr lang="en-US" baseline="-25000" dirty="0">
                <a:latin typeface="Arial" panose="020B0604020202020204" pitchFamily="34" charset="0"/>
                <a:cs typeface="Arial" panose="020B0604020202020204" pitchFamily="34" charset="0"/>
              </a:rPr>
              <a:t>4</a:t>
            </a:r>
          </a:p>
        </p:txBody>
      </p:sp>
      <p:cxnSp>
        <p:nvCxnSpPr>
          <p:cNvPr id="15" name="Straight Arrow Connector 14">
            <a:extLst>
              <a:ext uri="{FF2B5EF4-FFF2-40B4-BE49-F238E27FC236}">
                <a16:creationId xmlns:a16="http://schemas.microsoft.com/office/drawing/2014/main" id="{05ADC1E8-D66B-76CD-11CC-2392B1916CF4}"/>
              </a:ext>
            </a:extLst>
          </p:cNvPr>
          <p:cNvCxnSpPr>
            <a:cxnSpLocks/>
          </p:cNvCxnSpPr>
          <p:nvPr/>
        </p:nvCxnSpPr>
        <p:spPr>
          <a:xfrm>
            <a:off x="7870962" y="2679562"/>
            <a:ext cx="282438"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D3B9145-51F8-8F72-6D7E-7987EDAC86D5}"/>
              </a:ext>
            </a:extLst>
          </p:cNvPr>
          <p:cNvCxnSpPr>
            <a:cxnSpLocks/>
          </p:cNvCxnSpPr>
          <p:nvPr/>
        </p:nvCxnSpPr>
        <p:spPr>
          <a:xfrm flipH="1">
            <a:off x="8803056" y="3498340"/>
            <a:ext cx="366344" cy="1462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54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BF2E39F-09AA-96DE-066E-C778D537A28F}"/>
              </a:ext>
            </a:extLst>
          </p:cNvPr>
          <p:cNvSpPr txBox="1">
            <a:spLocks noChangeArrowheads="1"/>
          </p:cNvSpPr>
          <p:nvPr/>
        </p:nvSpPr>
        <p:spPr>
          <a:xfrm>
            <a:off x="609600" y="2169763"/>
            <a:ext cx="10972800" cy="3443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Arial" panose="020B0604020202020204" pitchFamily="34" charset="0"/>
                <a:cs typeface="Arial" panose="020B0604020202020204" pitchFamily="34" charset="0"/>
              </a:rPr>
              <a:t>This project has not been previously reviewed at an AMR.</a:t>
            </a:r>
          </a:p>
          <a:p>
            <a:pPr>
              <a:lnSpc>
                <a:spcPct val="80000"/>
              </a:lnSpc>
            </a:pPr>
            <a:endParaRPr lang="en-US" altLang="en-US" sz="2400" dirty="0">
              <a:latin typeface="Arial" panose="020B0604020202020204" pitchFamily="34" charset="0"/>
              <a:cs typeface="Arial" panose="020B0604020202020204" pitchFamily="34" charset="0"/>
            </a:endParaRPr>
          </a:p>
        </p:txBody>
      </p:sp>
      <p:sp>
        <p:nvSpPr>
          <p:cNvPr id="4" name="Rectangle 11">
            <a:extLst>
              <a:ext uri="{FF2B5EF4-FFF2-40B4-BE49-F238E27FC236}">
                <a16:creationId xmlns:a16="http://schemas.microsoft.com/office/drawing/2014/main" id="{DF19F20F-0700-2059-6862-8A76D9C9E3C0}"/>
              </a:ext>
            </a:extLst>
          </p:cNvPr>
          <p:cNvSpPr txBox="1">
            <a:spLocks noChangeArrowheads="1"/>
          </p:cNvSpPr>
          <p:nvPr/>
        </p:nvSpPr>
        <p:spPr bwMode="auto">
          <a:xfrm>
            <a:off x="609600" y="228628"/>
            <a:ext cx="10972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5885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Arial"/>
                <a:ea typeface="+mj-ea"/>
                <a:cs typeface="+mj-cs"/>
              </a:rPr>
              <a:t>Accomplishments and Progress: </a:t>
            </a:r>
            <a:br>
              <a:rPr kumimoji="0" lang="en-US" altLang="en-US" sz="3600" b="0" i="0" u="none" strike="noStrike" kern="0" cap="none" spc="0" normalizeH="0" baseline="0" noProof="0" dirty="0">
                <a:ln>
                  <a:noFill/>
                </a:ln>
                <a:solidFill>
                  <a:srgbClr val="000000"/>
                </a:solidFill>
                <a:effectLst/>
                <a:uLnTx/>
                <a:uFillTx/>
                <a:latin typeface="Arial"/>
                <a:ea typeface="+mj-ea"/>
                <a:cs typeface="+mj-cs"/>
              </a:rPr>
            </a:br>
            <a:r>
              <a:rPr kumimoji="0" lang="en-US" altLang="en-US" sz="3600" b="0" i="0" u="none" strike="noStrike" kern="0" cap="none" spc="0" normalizeH="0" baseline="0" noProof="0" dirty="0">
                <a:ln>
                  <a:noFill/>
                </a:ln>
                <a:solidFill>
                  <a:srgbClr val="000000"/>
                </a:solidFill>
                <a:effectLst/>
                <a:uLnTx/>
                <a:uFillTx/>
                <a:latin typeface="Arial"/>
                <a:ea typeface="+mj-ea"/>
                <a:cs typeface="+mj-cs"/>
              </a:rPr>
              <a:t>Responses to Previous Year Reviewers’ Comments</a:t>
            </a:r>
          </a:p>
        </p:txBody>
      </p:sp>
      <p:sp>
        <p:nvSpPr>
          <p:cNvPr id="7" name="Slide Number Placeholder 5">
            <a:extLst>
              <a:ext uri="{FF2B5EF4-FFF2-40B4-BE49-F238E27FC236}">
                <a16:creationId xmlns:a16="http://schemas.microsoft.com/office/drawing/2014/main" id="{5AB60943-7676-8388-1D4C-7E731FAD782E}"/>
              </a:ext>
            </a:extLst>
          </p:cNvPr>
          <p:cNvSpPr>
            <a:spLocks noGrp="1"/>
          </p:cNvSpPr>
          <p:nvPr>
            <p:ph type="sldNum" sz="quarter" idx="12"/>
          </p:nvPr>
        </p:nvSpPr>
        <p:spPr>
          <a:xfrm>
            <a:off x="9347200" y="6391247"/>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17</a:t>
            </a:fld>
            <a:endParaRPr lang="en-US" altLang="en-US" sz="1500" dirty="0"/>
          </a:p>
        </p:txBody>
      </p:sp>
    </p:spTree>
    <p:extLst>
      <p:ext uri="{BB962C8B-B14F-4D97-AF65-F5344CB8AC3E}">
        <p14:creationId xmlns:p14="http://schemas.microsoft.com/office/powerpoint/2010/main" val="11731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1E3D0F-EFE4-A6F1-1DBC-6323A1A86059}"/>
              </a:ext>
            </a:extLst>
          </p:cNvPr>
          <p:cNvSpPr txBox="1">
            <a:spLocks noChangeArrowheads="1"/>
          </p:cNvSpPr>
          <p:nvPr/>
        </p:nvSpPr>
        <p:spPr bwMode="auto">
          <a:xfrm>
            <a:off x="609600"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58850" rtl="0" eaLnBrk="1" fontAlgn="base" latinLnBrk="0" hangingPunct="1">
              <a:lnSpc>
                <a:spcPct val="100000"/>
              </a:lnSpc>
              <a:spcBef>
                <a:spcPct val="0"/>
              </a:spcBef>
              <a:spcAft>
                <a:spcPct val="0"/>
              </a:spcAft>
              <a:buClrTx/>
              <a:buSzTx/>
              <a:buFontTx/>
              <a:buNone/>
              <a:tabLst/>
              <a:defRPr/>
            </a:pPr>
            <a:r>
              <a:rPr kumimoji="0" lang="en-US" altLang="en-US" sz="4600" b="0" i="0" u="none" strike="noStrike" kern="0" cap="none" spc="0" normalizeH="0" baseline="0" noProof="0" dirty="0">
                <a:ln>
                  <a:noFill/>
                </a:ln>
                <a:solidFill>
                  <a:srgbClr val="000000"/>
                </a:solidFill>
                <a:effectLst/>
                <a:uLnTx/>
                <a:uFillTx/>
                <a:latin typeface="Arial"/>
                <a:ea typeface="+mj-ea"/>
                <a:cs typeface="+mj-cs"/>
              </a:rPr>
              <a:t>Collaboration and Coordination</a:t>
            </a:r>
          </a:p>
        </p:txBody>
      </p:sp>
      <p:sp>
        <p:nvSpPr>
          <p:cNvPr id="6" name="Slide Number Placeholder 5">
            <a:extLst>
              <a:ext uri="{FF2B5EF4-FFF2-40B4-BE49-F238E27FC236}">
                <a16:creationId xmlns:a16="http://schemas.microsoft.com/office/drawing/2014/main" id="{1106F749-D738-8025-CCB3-E04F64A46EC8}"/>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18</a:t>
            </a:fld>
            <a:endParaRPr lang="en-US" altLang="en-US" sz="1500" dirty="0"/>
          </a:p>
        </p:txBody>
      </p:sp>
      <p:sp>
        <p:nvSpPr>
          <p:cNvPr id="7" name="Rectangle 3">
            <a:extLst>
              <a:ext uri="{FF2B5EF4-FFF2-40B4-BE49-F238E27FC236}">
                <a16:creationId xmlns:a16="http://schemas.microsoft.com/office/drawing/2014/main" id="{16E7377E-FA21-A068-D858-D44FDAE8649E}"/>
              </a:ext>
            </a:extLst>
          </p:cNvPr>
          <p:cNvSpPr txBox="1">
            <a:spLocks noChangeArrowheads="1"/>
          </p:cNvSpPr>
          <p:nvPr/>
        </p:nvSpPr>
        <p:spPr bwMode="auto">
          <a:xfrm>
            <a:off x="609600" y="1712563"/>
            <a:ext cx="10972800" cy="40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360363" marR="0" lvl="0" indent="-360363" algn="l" defTabSz="958850" rtl="0" eaLnBrk="1" fontAlgn="base" latinLnBrk="0" hangingPunct="1">
              <a:lnSpc>
                <a:spcPct val="100000"/>
              </a:lnSpc>
              <a:spcBef>
                <a:spcPct val="20000"/>
              </a:spcBef>
              <a:spcAft>
                <a:spcPct val="0"/>
              </a:spcAft>
              <a:buClrTx/>
              <a:buSzTx/>
              <a:buFontTx/>
              <a:buChar char="•"/>
              <a:tabLst/>
              <a:defRPr/>
            </a:pPr>
            <a:r>
              <a:rPr kumimoji="0" lang="it-IT" altLang="en-US" sz="2400" b="0" i="0" u="none" strike="noStrike" kern="0" cap="none" spc="0" normalizeH="0" baseline="0" noProof="0" dirty="0">
                <a:ln>
                  <a:noFill/>
                </a:ln>
                <a:solidFill>
                  <a:srgbClr val="000000"/>
                </a:solidFill>
                <a:effectLst/>
                <a:uLnTx/>
                <a:uFillTx/>
                <a:latin typeface="Arial"/>
                <a:ea typeface="+mn-ea"/>
                <a:cs typeface="+mn-cs"/>
              </a:rPr>
              <a:t>Collaborator: </a:t>
            </a:r>
          </a:p>
          <a:p>
            <a:pPr lvl="1" eaLnBrk="1" hangingPunct="1">
              <a:defRPr/>
            </a:pPr>
            <a:r>
              <a:rPr lang="it-IT" altLang="en-US" sz="2000" kern="0" dirty="0">
                <a:solidFill>
                  <a:srgbClr val="000000"/>
                </a:solidFill>
                <a:latin typeface="Arial"/>
              </a:rPr>
              <a:t>Dr. Vitalie Stavila, Sandia National Laboratories – Livermore </a:t>
            </a:r>
          </a:p>
          <a:p>
            <a:pPr marL="360363" marR="0" lvl="0" indent="-360363" algn="l" defTabSz="958850" rtl="0" eaLnBrk="1" fontAlgn="base" latinLnBrk="0" hangingPunct="1">
              <a:lnSpc>
                <a:spcPct val="100000"/>
              </a:lnSpc>
              <a:spcBef>
                <a:spcPts val="12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The collaborator studies hydrogenation and dehydrogenation of the materials synthesized at UTEP using SNL facilities for pressure-composition-temperature (PCT) measurements and high-pressure hydrogenation.</a:t>
            </a:r>
          </a:p>
          <a:p>
            <a:pPr lvl="0" eaLnBrk="1" hangingPunct="1">
              <a:spcBef>
                <a:spcPts val="1200"/>
              </a:spcBef>
              <a:defRPr/>
            </a:pPr>
            <a:r>
              <a:rPr lang="en-US" altLang="en-US" sz="2400" kern="0" dirty="0">
                <a:solidFill>
                  <a:srgbClr val="000000"/>
                </a:solidFill>
                <a:latin typeface="Arial"/>
              </a:rPr>
              <a:t>Miguel Camarena visited SNL in the summer of 2023 and performed:</a:t>
            </a:r>
          </a:p>
          <a:p>
            <a:pPr lvl="1" eaLnBrk="1" hangingPunct="1">
              <a:spcBef>
                <a:spcPts val="600"/>
              </a:spcBef>
              <a:defRPr/>
            </a:pPr>
            <a:r>
              <a:rPr lang="en-US" altLang="en-US" sz="1900" kern="0" dirty="0">
                <a:solidFill>
                  <a:srgbClr val="000000"/>
                </a:solidFill>
                <a:latin typeface="Arial"/>
              </a:rPr>
              <a:t>Characterization of Mg-B materials (XRD and FTIR spectroscopy)</a:t>
            </a:r>
          </a:p>
          <a:p>
            <a:pPr lvl="1" eaLnBrk="1" hangingPunct="1">
              <a:spcBef>
                <a:spcPts val="600"/>
              </a:spcBef>
              <a:defRPr/>
            </a:pPr>
            <a:r>
              <a:rPr lang="en-US" altLang="en-US" sz="1900" kern="0" dirty="0">
                <a:solidFill>
                  <a:srgbClr val="000000"/>
                </a:solidFill>
                <a:latin typeface="Arial"/>
              </a:rPr>
              <a:t>Chemical purification of Mg-B materials </a:t>
            </a:r>
          </a:p>
          <a:p>
            <a:pPr marL="360363" marR="0" lvl="0" indent="-360363" algn="l" defTabSz="958850" rtl="0" eaLnBrk="1" fontAlgn="base" latinLnBrk="0" hangingPunct="1">
              <a:lnSpc>
                <a:spcPct val="100000"/>
              </a:lnSpc>
              <a:spcBef>
                <a:spcPts val="12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Andre Molina will be trained at SNL in summer 2024.</a:t>
            </a:r>
          </a:p>
        </p:txBody>
      </p:sp>
    </p:spTree>
    <p:extLst>
      <p:ext uri="{BB962C8B-B14F-4D97-AF65-F5344CB8AC3E}">
        <p14:creationId xmlns:p14="http://schemas.microsoft.com/office/powerpoint/2010/main" val="395594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1C6D-616E-0B76-C677-3124A8D3E5F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9EBB92-1A51-4D69-2EDC-28FE8768FCBB}"/>
              </a:ext>
            </a:extLst>
          </p:cNvPr>
          <p:cNvSpPr txBox="1">
            <a:spLocks noChangeArrowheads="1"/>
          </p:cNvSpPr>
          <p:nvPr/>
        </p:nvSpPr>
        <p:spPr bwMode="auto">
          <a:xfrm>
            <a:off x="609600"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5885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Arial"/>
                <a:ea typeface="+mj-ea"/>
                <a:cs typeface="+mj-cs"/>
              </a:rPr>
              <a:t>DEIA/Community Benefits Plans and Activities</a:t>
            </a:r>
            <a:endParaRPr kumimoji="0" lang="en-US" altLang="en-US" sz="4600" b="0" i="0" u="none" strike="noStrike" kern="0" cap="none" spc="0" normalizeH="0" baseline="0" noProof="0" dirty="0">
              <a:ln>
                <a:noFill/>
              </a:ln>
              <a:solidFill>
                <a:srgbClr val="000000"/>
              </a:solidFill>
              <a:effectLst/>
              <a:uLnTx/>
              <a:uFillTx/>
              <a:latin typeface="Arial"/>
              <a:ea typeface="+mj-ea"/>
              <a:cs typeface="+mj-cs"/>
            </a:endParaRPr>
          </a:p>
        </p:txBody>
      </p:sp>
      <p:sp>
        <p:nvSpPr>
          <p:cNvPr id="8" name="Content Placeholder 7">
            <a:extLst>
              <a:ext uri="{FF2B5EF4-FFF2-40B4-BE49-F238E27FC236}">
                <a16:creationId xmlns:a16="http://schemas.microsoft.com/office/drawing/2014/main" id="{ED7E4103-081E-2B24-557B-7E3CA3B22BB5}"/>
              </a:ext>
            </a:extLst>
          </p:cNvPr>
          <p:cNvSpPr>
            <a:spLocks noGrp="1"/>
          </p:cNvSpPr>
          <p:nvPr>
            <p:ph idx="1"/>
          </p:nvPr>
        </p:nvSpPr>
        <p:spPr>
          <a:xfrm>
            <a:off x="609600" y="1742803"/>
            <a:ext cx="10744200" cy="4351338"/>
          </a:xfrm>
        </p:spPr>
        <p:txBody>
          <a:bodyPr>
            <a:normAutofit/>
          </a:bodyPr>
          <a:lstStyle/>
          <a:p>
            <a:r>
              <a:rPr lang="en-US" sz="2400" dirty="0">
                <a:latin typeface="Arial" panose="020B0604020202020204" pitchFamily="34" charset="0"/>
                <a:cs typeface="Arial" panose="020B0604020202020204" pitchFamily="34" charset="0"/>
              </a:rPr>
              <a:t>The project helps maintain and upgrade educational, training, and research capabilities of UTEP, a prominent minority-serving university.</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Over 24,000 students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Most students are drawn from the Southwest border region with a population of over 80% Hispanics.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 student body is 84% Hispanic.</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Approximately 50% of UTEP students are first in their families to attend college.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 Mexican American students are directly involved in the project.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Research at UTEP</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Training at Sandia National Laboratories – Livermore  </a:t>
            </a:r>
          </a:p>
        </p:txBody>
      </p:sp>
      <p:sp>
        <p:nvSpPr>
          <p:cNvPr id="5" name="Slide Number Placeholder 5">
            <a:extLst>
              <a:ext uri="{FF2B5EF4-FFF2-40B4-BE49-F238E27FC236}">
                <a16:creationId xmlns:a16="http://schemas.microsoft.com/office/drawing/2014/main" id="{9866EB13-2DB5-B51E-189F-C7A82C6C80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19</a:t>
            </a:fld>
            <a:endParaRPr lang="en-US" altLang="en-US" sz="1500" dirty="0"/>
          </a:p>
        </p:txBody>
      </p:sp>
    </p:spTree>
    <p:extLst>
      <p:ext uri="{BB962C8B-B14F-4D97-AF65-F5344CB8AC3E}">
        <p14:creationId xmlns:p14="http://schemas.microsoft.com/office/powerpoint/2010/main" val="267872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AD98-D63B-5B9B-A3D8-7215B67712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CB05CC-7F7E-330A-C8A0-DDD4A889835F}"/>
              </a:ext>
            </a:extLst>
          </p:cNvPr>
          <p:cNvSpPr>
            <a:spLocks noGrp="1"/>
          </p:cNvSpPr>
          <p:nvPr>
            <p:ph idx="1"/>
          </p:nvPr>
        </p:nvSpPr>
        <p:spPr>
          <a:xfrm>
            <a:off x="683217" y="572762"/>
            <a:ext cx="10957560" cy="5603313"/>
          </a:xfrm>
        </p:spPr>
        <p:txBody>
          <a:bodyPr>
            <a:noAutofit/>
          </a:bodyPr>
          <a:lstStyle/>
          <a:p>
            <a:pPr marL="0" indent="0">
              <a:buNone/>
            </a:pPr>
            <a:r>
              <a:rPr lang="en-US" sz="2800" b="1" dirty="0"/>
              <a:t>Acknowledgment</a:t>
            </a:r>
          </a:p>
          <a:p>
            <a:pPr marL="0" indent="0">
              <a:buNone/>
            </a:pPr>
            <a:r>
              <a:rPr lang="en-US" sz="2000" dirty="0"/>
              <a:t>This material is based upon work supported by the U.S. Department of Energy’s Office of Energy Efficiency and Renewable Energy (EERE) under the award number DE-EE0010429. </a:t>
            </a:r>
          </a:p>
          <a:p>
            <a:pPr marL="0" indent="0">
              <a:buNone/>
            </a:pPr>
            <a:endParaRPr lang="en-US" sz="2400" dirty="0"/>
          </a:p>
          <a:p>
            <a:pPr marL="0" indent="0">
              <a:buNone/>
            </a:pPr>
            <a:r>
              <a:rPr lang="en-US" sz="2800" b="1" dirty="0"/>
              <a:t>Disclaimer </a:t>
            </a:r>
          </a:p>
          <a:p>
            <a:pPr marL="0" indent="0">
              <a:buNone/>
            </a:pPr>
            <a:r>
              <a:rPr lang="en-US" sz="2000" dirty="0"/>
              <a:t>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a:p>
            <a:pPr marL="0" indent="0">
              <a:buNone/>
            </a:pPr>
            <a:endParaRPr lang="en-US" dirty="0"/>
          </a:p>
          <a:p>
            <a:pPr marL="0" indent="0">
              <a:buNone/>
            </a:pPr>
            <a:r>
              <a:rPr lang="en-US" dirty="0"/>
              <a:t> </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F9652D94-9510-5422-695F-1CCE606C81DC}"/>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2</a:t>
            </a:fld>
            <a:endParaRPr lang="en-US" altLang="en-US" sz="1500" dirty="0"/>
          </a:p>
        </p:txBody>
      </p:sp>
    </p:spTree>
    <p:extLst>
      <p:ext uri="{BB962C8B-B14F-4D97-AF65-F5344CB8AC3E}">
        <p14:creationId xmlns:p14="http://schemas.microsoft.com/office/powerpoint/2010/main" val="145575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D8FC559-F766-E328-F7C0-20AD64EC64EE}"/>
              </a:ext>
            </a:extLst>
          </p:cNvPr>
          <p:cNvSpPr txBox="1">
            <a:spLocks/>
          </p:cNvSpPr>
          <p:nvPr/>
        </p:nvSpPr>
        <p:spPr bwMode="auto">
          <a:xfrm>
            <a:off x="609600" y="47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58850" rtl="0" eaLnBrk="0" fontAlgn="base" latinLnBrk="0" hangingPunct="0">
              <a:lnSpc>
                <a:spcPct val="100000"/>
              </a:lnSpc>
              <a:spcBef>
                <a:spcPct val="0"/>
              </a:spcBef>
              <a:spcAft>
                <a:spcPct val="0"/>
              </a:spcAft>
              <a:buClrTx/>
              <a:buSzTx/>
              <a:buFontTx/>
              <a:buNone/>
              <a:tabLst/>
              <a:defRPr/>
            </a:pPr>
            <a:r>
              <a:rPr kumimoji="0" lang="en-US" altLang="en-US" sz="4600" b="0" i="0" u="none" strike="noStrike" kern="0" cap="none" spc="0" normalizeH="0" baseline="0" noProof="0" dirty="0">
                <a:ln>
                  <a:noFill/>
                </a:ln>
                <a:solidFill>
                  <a:srgbClr val="000000"/>
                </a:solidFill>
                <a:effectLst/>
                <a:uLnTx/>
                <a:uFillTx/>
                <a:latin typeface="Arial"/>
                <a:ea typeface="+mj-ea"/>
                <a:cs typeface="+mj-cs"/>
              </a:rPr>
              <a:t>Remaining Challenges and Barriers</a:t>
            </a:r>
          </a:p>
        </p:txBody>
      </p:sp>
      <p:sp>
        <p:nvSpPr>
          <p:cNvPr id="5" name="Slide Number Placeholder 5">
            <a:extLst>
              <a:ext uri="{FF2B5EF4-FFF2-40B4-BE49-F238E27FC236}">
                <a16:creationId xmlns:a16="http://schemas.microsoft.com/office/drawing/2014/main" id="{44C87761-BF9B-622E-FC86-559A0B108A78}"/>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20</a:t>
            </a:fld>
            <a:endParaRPr lang="en-US" altLang="en-US" sz="1500" dirty="0"/>
          </a:p>
        </p:txBody>
      </p:sp>
      <p:sp>
        <p:nvSpPr>
          <p:cNvPr id="6" name="Content Placeholder 4">
            <a:extLst>
              <a:ext uri="{FF2B5EF4-FFF2-40B4-BE49-F238E27FC236}">
                <a16:creationId xmlns:a16="http://schemas.microsoft.com/office/drawing/2014/main" id="{10E65EDE-C572-3617-78F0-25581A17F8D1}"/>
              </a:ext>
            </a:extLst>
          </p:cNvPr>
          <p:cNvSpPr txBox="1">
            <a:spLocks/>
          </p:cNvSpPr>
          <p:nvPr/>
        </p:nvSpPr>
        <p:spPr bwMode="auto">
          <a:xfrm>
            <a:off x="609600" y="1638301"/>
            <a:ext cx="11201400" cy="137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360363" marR="0" lvl="0" indent="-360363" algn="l" defTabSz="95885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Fabrication and characterization of nanoscale/nanostructured </a:t>
            </a:r>
            <a:r>
              <a:rPr kumimoji="0" lang="en-US" sz="2400" b="0" i="0" u="none" strike="noStrike" kern="0" cap="none" spc="0" normalizeH="0" baseline="0" noProof="0" dirty="0" err="1">
                <a:ln>
                  <a:noFill/>
                </a:ln>
                <a:solidFill>
                  <a:srgbClr val="000000"/>
                </a:solidFill>
                <a:effectLst/>
                <a:uLnTx/>
                <a:uFillTx/>
                <a:latin typeface="Arial"/>
                <a:ea typeface="+mn-ea"/>
                <a:cs typeface="+mn-cs"/>
              </a:rPr>
              <a:t>MgB</a:t>
            </a:r>
            <a:r>
              <a:rPr kumimoji="0" lang="en-US" sz="2400" b="0" i="0" u="none" strike="noStrike" kern="0" cap="none" spc="0" normalizeH="0" baseline="-25000" noProof="0" dirty="0" err="1">
                <a:ln>
                  <a:noFill/>
                </a:ln>
                <a:solidFill>
                  <a:srgbClr val="000000"/>
                </a:solidFill>
                <a:effectLst/>
                <a:uLnTx/>
                <a:uFillTx/>
                <a:latin typeface="Arial"/>
                <a:ea typeface="+mn-ea"/>
                <a:cs typeface="+mn-cs"/>
              </a:rPr>
              <a:t>x</a:t>
            </a:r>
            <a:r>
              <a:rPr kumimoji="0" lang="en-US" sz="2400" b="0" i="0" u="none" strike="noStrike" kern="0" cap="none" spc="0" normalizeH="0" baseline="0" noProof="0" dirty="0">
                <a:ln>
                  <a:noFill/>
                </a:ln>
                <a:solidFill>
                  <a:srgbClr val="000000"/>
                </a:solidFill>
                <a:effectLst/>
                <a:uLnTx/>
                <a:uFillTx/>
                <a:latin typeface="Arial"/>
                <a:ea typeface="+mn-ea"/>
                <a:cs typeface="+mn-cs"/>
              </a:rPr>
              <a:t> (x≠2) materials remain a challenge.</a:t>
            </a:r>
          </a:p>
          <a:p>
            <a:pPr lvl="0">
              <a:defRPr/>
            </a:pPr>
            <a:r>
              <a:rPr kumimoji="0" lang="en-US" sz="2400" b="0" i="0" u="none" strike="noStrike" kern="0" cap="none" spc="0" normalizeH="0" baseline="0" noProof="0" dirty="0">
                <a:ln>
                  <a:noFill/>
                </a:ln>
                <a:solidFill>
                  <a:srgbClr val="000000"/>
                </a:solidFill>
                <a:effectLst/>
                <a:uLnTx/>
                <a:uFillTx/>
                <a:latin typeface="Arial"/>
                <a:ea typeface="+mn-ea"/>
                <a:cs typeface="+mn-cs"/>
              </a:rPr>
              <a:t>Acid leaching does not remove </a:t>
            </a:r>
            <a:r>
              <a:rPr lang="en-US" sz="2400" kern="0" dirty="0">
                <a:solidFill>
                  <a:srgbClr val="000000"/>
                </a:solidFill>
                <a:latin typeface="Arial"/>
              </a:rPr>
              <a:t>MgO impurity completely</a:t>
            </a: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0" marR="0" lvl="0" indent="0" algn="l" defTabSz="95885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9" descr="A machine on a table&#10;&#10;Description automatically generated">
            <a:extLst>
              <a:ext uri="{FF2B5EF4-FFF2-40B4-BE49-F238E27FC236}">
                <a16:creationId xmlns:a16="http://schemas.microsoft.com/office/drawing/2014/main" id="{ED399E7D-E2E9-D7C2-2CC5-B546721BED4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63532" y="3114198"/>
            <a:ext cx="5480686" cy="3082886"/>
          </a:xfrm>
          <a:prstGeom prst="rect">
            <a:avLst/>
          </a:prstGeom>
        </p:spPr>
      </p:pic>
      <p:sp>
        <p:nvSpPr>
          <p:cNvPr id="3" name="Content Placeholder 4">
            <a:extLst>
              <a:ext uri="{FF2B5EF4-FFF2-40B4-BE49-F238E27FC236}">
                <a16:creationId xmlns:a16="http://schemas.microsoft.com/office/drawing/2014/main" id="{BA74CD63-60C0-4403-6927-CDC17F5D350A}"/>
              </a:ext>
            </a:extLst>
          </p:cNvPr>
          <p:cNvSpPr txBox="1">
            <a:spLocks/>
          </p:cNvSpPr>
          <p:nvPr/>
        </p:nvSpPr>
        <p:spPr bwMode="auto">
          <a:xfrm>
            <a:off x="609600" y="2927242"/>
            <a:ext cx="5953932" cy="205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a:defRPr/>
            </a:pPr>
            <a:r>
              <a:rPr kumimoji="0" lang="en-US" sz="2400" b="0" i="0" u="none" strike="noStrike" kern="0" cap="none" spc="0" normalizeH="0" baseline="0" noProof="0" dirty="0">
                <a:ln>
                  <a:noFill/>
                </a:ln>
                <a:solidFill>
                  <a:srgbClr val="000000"/>
                </a:solidFill>
                <a:effectLst/>
                <a:uLnTx/>
                <a:uFillTx/>
                <a:latin typeface="Arial"/>
                <a:ea typeface="+mn-ea"/>
                <a:cs typeface="+mn-cs"/>
              </a:rPr>
              <a:t>Hydrogenation in a high-pressure differential </a:t>
            </a:r>
            <a:r>
              <a:rPr lang="en-US" sz="2400" kern="0" dirty="0">
                <a:solidFill>
                  <a:srgbClr val="000000"/>
                </a:solidFill>
                <a:latin typeface="Arial"/>
              </a:rPr>
              <a:t>scanning calorimeter has not shown any mass gain. </a:t>
            </a:r>
          </a:p>
          <a:p>
            <a:pPr lvl="1">
              <a:defRPr/>
            </a:pPr>
            <a:r>
              <a:rPr kumimoji="0" lang="en-US" sz="2000" b="0" i="0" u="none" strike="noStrike" kern="0" cap="none" spc="0" normalizeH="0" baseline="0" noProof="0" dirty="0">
                <a:ln>
                  <a:noFill/>
                </a:ln>
                <a:solidFill>
                  <a:srgbClr val="000000"/>
                </a:solidFill>
                <a:effectLst/>
                <a:uLnTx/>
                <a:uFillTx/>
                <a:latin typeface="Arial"/>
                <a:ea typeface="+mn-ea"/>
                <a:cs typeface="+mn-cs"/>
              </a:rPr>
              <a:t>MgB</a:t>
            </a:r>
            <a:r>
              <a:rPr kumimoji="0" lang="en-US" sz="2000" b="0" i="0" u="none" strike="noStrike" kern="0" cap="none" spc="0" normalizeH="0" baseline="-25000" noProof="0" dirty="0">
                <a:ln>
                  <a:noFill/>
                </a:ln>
                <a:solidFill>
                  <a:srgbClr val="000000"/>
                </a:solidFill>
                <a:effectLst/>
                <a:uLnTx/>
                <a:uFillTx/>
                <a:latin typeface="Arial"/>
                <a:ea typeface="+mn-ea"/>
                <a:cs typeface="+mn-cs"/>
              </a:rPr>
              <a:t>2</a:t>
            </a:r>
            <a:r>
              <a:rPr kumimoji="0" lang="en-US" sz="2000" b="0" i="0" u="none" strike="noStrike" kern="0" cap="none" spc="0" normalizeH="0" baseline="0" noProof="0" dirty="0">
                <a:ln>
                  <a:noFill/>
                </a:ln>
                <a:solidFill>
                  <a:srgbClr val="000000"/>
                </a:solidFill>
                <a:effectLst/>
                <a:uLnTx/>
                <a:uFillTx/>
                <a:latin typeface="Arial"/>
                <a:ea typeface="+mn-ea"/>
                <a:cs typeface="+mn-cs"/>
              </a:rPr>
              <a:t> </a:t>
            </a:r>
            <a:r>
              <a:rPr lang="en-US" sz="2000" kern="0" dirty="0">
                <a:solidFill>
                  <a:srgbClr val="000000"/>
                </a:solidFill>
                <a:latin typeface="Arial"/>
              </a:rPr>
              <a:t>at 500 psi (34 bar) and 450°C for 5 h</a:t>
            </a:r>
            <a:endParaRPr kumimoji="0" lang="en-US" sz="1900" b="0" i="0" u="none" strike="noStrike" kern="0" cap="none" spc="0" normalizeH="0" baseline="0" noProof="0" dirty="0">
              <a:ln>
                <a:noFill/>
              </a:ln>
              <a:solidFill>
                <a:srgbClr val="000000"/>
              </a:solidFill>
              <a:effectLst/>
              <a:uLnTx/>
              <a:uFillTx/>
              <a:latin typeface="Arial"/>
              <a:ea typeface="+mn-ea"/>
              <a:cs typeface="+mn-cs"/>
            </a:endParaRPr>
          </a:p>
          <a:p>
            <a:pPr lvl="1">
              <a:defRPr/>
            </a:pPr>
            <a:r>
              <a:rPr kumimoji="0" lang="en-US" sz="2000" b="0" i="0" u="none" strike="noStrike" kern="0" cap="none" spc="0" normalizeH="0" baseline="0" noProof="0" dirty="0">
                <a:ln>
                  <a:noFill/>
                </a:ln>
                <a:solidFill>
                  <a:srgbClr val="000000"/>
                </a:solidFill>
                <a:effectLst/>
                <a:uLnTx/>
                <a:uFillTx/>
                <a:latin typeface="Arial"/>
                <a:ea typeface="+mn-ea"/>
                <a:cs typeface="+mn-cs"/>
              </a:rPr>
              <a:t>MgB</a:t>
            </a:r>
            <a:r>
              <a:rPr kumimoji="0" lang="en-US" sz="2000" b="0" i="0" u="none" strike="noStrike" kern="0" cap="none" spc="0" normalizeH="0" baseline="-25000" noProof="0" dirty="0">
                <a:ln>
                  <a:noFill/>
                </a:ln>
                <a:solidFill>
                  <a:srgbClr val="000000"/>
                </a:solidFill>
                <a:effectLst/>
                <a:uLnTx/>
                <a:uFillTx/>
                <a:latin typeface="Arial"/>
                <a:ea typeface="+mn-ea"/>
                <a:cs typeface="+mn-cs"/>
              </a:rPr>
              <a:t>4</a:t>
            </a:r>
            <a:r>
              <a:rPr kumimoji="0" lang="en-US" sz="2000" b="0" i="0" u="none" strike="noStrike" kern="0" cap="none" spc="0" normalizeH="0" baseline="0" noProof="0" dirty="0">
                <a:ln>
                  <a:noFill/>
                </a:ln>
                <a:solidFill>
                  <a:srgbClr val="000000"/>
                </a:solidFill>
                <a:effectLst/>
                <a:uLnTx/>
                <a:uFillTx/>
                <a:latin typeface="Arial"/>
                <a:ea typeface="+mn-ea"/>
                <a:cs typeface="+mn-cs"/>
              </a:rPr>
              <a:t> </a:t>
            </a:r>
            <a:r>
              <a:rPr lang="en-US" sz="2000" kern="0" dirty="0">
                <a:solidFill>
                  <a:srgbClr val="000000"/>
                </a:solidFill>
                <a:latin typeface="Arial"/>
              </a:rPr>
              <a:t>at 1200 psi (83 bar) and 300°C for 5 h</a:t>
            </a:r>
            <a:endParaRPr kumimoji="0" lang="en-US" sz="19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5885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436F63B0-57F4-8C16-F479-18358A221589}"/>
              </a:ext>
            </a:extLst>
          </p:cNvPr>
          <p:cNvSpPr txBox="1"/>
          <p:nvPr/>
        </p:nvSpPr>
        <p:spPr>
          <a:xfrm>
            <a:off x="6878449" y="6197084"/>
            <a:ext cx="4937502"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High-pressure differential scanning calorimeter</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08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77F4-26CA-1D39-7B7A-0610F07CC348}"/>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FF4E8789-0807-6EFC-7EFB-1C7742C57774}"/>
              </a:ext>
            </a:extLst>
          </p:cNvPr>
          <p:cNvSpPr txBox="1">
            <a:spLocks/>
          </p:cNvSpPr>
          <p:nvPr/>
        </p:nvSpPr>
        <p:spPr bwMode="auto">
          <a:xfrm>
            <a:off x="609600"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Proposed Future Work</a:t>
            </a:r>
          </a:p>
        </p:txBody>
      </p:sp>
      <p:sp>
        <p:nvSpPr>
          <p:cNvPr id="5" name="Slide Number Placeholder 5">
            <a:extLst>
              <a:ext uri="{FF2B5EF4-FFF2-40B4-BE49-F238E27FC236}">
                <a16:creationId xmlns:a16="http://schemas.microsoft.com/office/drawing/2014/main" id="{95BA4D89-6945-FBA4-185D-4B772C6E86D5}"/>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21</a:t>
            </a:fld>
            <a:endParaRPr lang="en-US" altLang="en-US" sz="1500" dirty="0"/>
          </a:p>
        </p:txBody>
      </p:sp>
      <p:sp>
        <p:nvSpPr>
          <p:cNvPr id="6" name="Rectangle 3">
            <a:extLst>
              <a:ext uri="{FF2B5EF4-FFF2-40B4-BE49-F238E27FC236}">
                <a16:creationId xmlns:a16="http://schemas.microsoft.com/office/drawing/2014/main" id="{368F2899-62F6-942D-BE39-682536692476}"/>
              </a:ext>
            </a:extLst>
          </p:cNvPr>
          <p:cNvSpPr txBox="1">
            <a:spLocks noChangeArrowheads="1"/>
          </p:cNvSpPr>
          <p:nvPr/>
        </p:nvSpPr>
        <p:spPr bwMode="auto">
          <a:xfrm>
            <a:off x="609600" y="1600199"/>
            <a:ext cx="109728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normAutofit/>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eaLnBrk="1" hangingPunct="1">
              <a:defRPr/>
            </a:pPr>
            <a:r>
              <a:rPr lang="en-US" sz="2400" kern="0" dirty="0">
                <a:solidFill>
                  <a:srgbClr val="000000"/>
                </a:solidFill>
                <a:latin typeface="Arial"/>
              </a:rPr>
              <a:t>Determine effective post-processing methods to create nanoscale or nanostructured </a:t>
            </a:r>
            <a:r>
              <a:rPr lang="en-US" sz="2400" kern="0" dirty="0" err="1">
                <a:solidFill>
                  <a:srgbClr val="000000"/>
                </a:solidFill>
                <a:latin typeface="Arial"/>
              </a:rPr>
              <a:t>MgB</a:t>
            </a:r>
            <a:r>
              <a:rPr lang="en-US" sz="2400" kern="0" baseline="-25000" dirty="0" err="1">
                <a:solidFill>
                  <a:srgbClr val="000000"/>
                </a:solidFill>
                <a:latin typeface="Arial"/>
              </a:rPr>
              <a:t>x</a:t>
            </a:r>
            <a:r>
              <a:rPr lang="en-US" sz="2400" kern="0" dirty="0">
                <a:solidFill>
                  <a:srgbClr val="000000"/>
                </a:solidFill>
                <a:latin typeface="Arial"/>
              </a:rPr>
              <a:t> materials.</a:t>
            </a:r>
          </a:p>
          <a:p>
            <a:pPr eaLnBrk="1" hangingPunct="1">
              <a:defRPr/>
            </a:pPr>
            <a:r>
              <a:rPr lang="en-US" sz="2400" kern="0" dirty="0">
                <a:solidFill>
                  <a:srgbClr val="000000"/>
                </a:solidFill>
                <a:latin typeface="Arial"/>
              </a:rPr>
              <a:t>Synthesize </a:t>
            </a:r>
            <a:r>
              <a:rPr lang="en-US" sz="2400" kern="0" dirty="0" err="1">
                <a:solidFill>
                  <a:srgbClr val="000000"/>
                </a:solidFill>
                <a:latin typeface="Arial"/>
              </a:rPr>
              <a:t>MgB</a:t>
            </a:r>
            <a:r>
              <a:rPr lang="en-US" sz="2400" kern="0" baseline="-25000" dirty="0" err="1">
                <a:solidFill>
                  <a:srgbClr val="000000"/>
                </a:solidFill>
                <a:latin typeface="Arial"/>
              </a:rPr>
              <a:t>x</a:t>
            </a:r>
            <a:r>
              <a:rPr lang="en-US" sz="2400" kern="0" dirty="0">
                <a:solidFill>
                  <a:srgbClr val="000000"/>
                </a:solidFill>
                <a:latin typeface="Arial"/>
              </a:rPr>
              <a:t> materials with x &lt; 2.</a:t>
            </a:r>
          </a:p>
          <a:p>
            <a:pPr lvl="0" eaLnBrk="1" hangingPunct="1">
              <a:defRPr/>
            </a:pPr>
            <a:r>
              <a:rPr lang="en-US" sz="2400" kern="0" dirty="0">
                <a:solidFill>
                  <a:srgbClr val="000000"/>
                </a:solidFill>
                <a:latin typeface="Arial"/>
              </a:rPr>
              <a:t>Improve the MgO removal methods.</a:t>
            </a:r>
          </a:p>
          <a:p>
            <a:pPr marL="360363" marR="0" lvl="0" indent="-360363" algn="l" defTabSz="958850" rtl="0" eaLnBrk="1" fontAlgn="base" latinLnBrk="0" hangingPunct="1">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Continue to pass the obtained borides to the Collaborator for investigating their hydrogenation and dehydrogenation at Sandia National Laboratories.</a:t>
            </a:r>
          </a:p>
        </p:txBody>
      </p:sp>
    </p:spTree>
    <p:extLst>
      <p:ext uri="{BB962C8B-B14F-4D97-AF65-F5344CB8AC3E}">
        <p14:creationId xmlns:p14="http://schemas.microsoft.com/office/powerpoint/2010/main" val="229728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39E4-5407-D17F-5219-7E29C83D8E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119F308-F6F0-E34F-B468-B487347A526A}"/>
              </a:ext>
            </a:extLst>
          </p:cNvPr>
          <p:cNvSpPr txBox="1">
            <a:spLocks/>
          </p:cNvSpPr>
          <p:nvPr/>
        </p:nvSpPr>
        <p:spPr bwMode="auto">
          <a:xfrm>
            <a:off x="609599" y="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ctr" anchorCtr="0" compatLnSpc="1">
            <a:prstTxWarp prst="textNoShape">
              <a:avLst/>
            </a:prstTxWarp>
          </a:bodyPr>
          <a:lstStyle>
            <a:lvl1pPr algn="ctr" defTabSz="958850" rtl="0" eaLnBrk="0" fontAlgn="base" hangingPunct="0">
              <a:spcBef>
                <a:spcPct val="0"/>
              </a:spcBef>
              <a:spcAft>
                <a:spcPct val="0"/>
              </a:spcAft>
              <a:defRPr sz="4600">
                <a:solidFill>
                  <a:schemeClr val="tx2"/>
                </a:solidFill>
                <a:latin typeface="+mj-lt"/>
                <a:ea typeface="+mj-ea"/>
                <a:cs typeface="+mj-cs"/>
              </a:defRPr>
            </a:lvl1pPr>
            <a:lvl2pPr algn="ctr" defTabSz="958850" rtl="0" eaLnBrk="0" fontAlgn="base" hangingPunct="0">
              <a:spcBef>
                <a:spcPct val="0"/>
              </a:spcBef>
              <a:spcAft>
                <a:spcPct val="0"/>
              </a:spcAft>
              <a:defRPr sz="4600">
                <a:solidFill>
                  <a:schemeClr val="tx2"/>
                </a:solidFill>
                <a:latin typeface="Arial" charset="0"/>
              </a:defRPr>
            </a:lvl2pPr>
            <a:lvl3pPr algn="ctr" defTabSz="958850" rtl="0" eaLnBrk="0" fontAlgn="base" hangingPunct="0">
              <a:spcBef>
                <a:spcPct val="0"/>
              </a:spcBef>
              <a:spcAft>
                <a:spcPct val="0"/>
              </a:spcAft>
              <a:defRPr sz="4600">
                <a:solidFill>
                  <a:schemeClr val="tx2"/>
                </a:solidFill>
                <a:latin typeface="Arial" charset="0"/>
              </a:defRPr>
            </a:lvl3pPr>
            <a:lvl4pPr algn="ctr" defTabSz="958850" rtl="0" eaLnBrk="0" fontAlgn="base" hangingPunct="0">
              <a:spcBef>
                <a:spcPct val="0"/>
              </a:spcBef>
              <a:spcAft>
                <a:spcPct val="0"/>
              </a:spcAft>
              <a:defRPr sz="4600">
                <a:solidFill>
                  <a:schemeClr val="tx2"/>
                </a:solidFill>
                <a:latin typeface="Arial" charset="0"/>
              </a:defRPr>
            </a:lvl4pPr>
            <a:lvl5pPr algn="ctr" defTabSz="958850" rtl="0" eaLnBrk="0" fontAlgn="base" hangingPunct="0">
              <a:spcBef>
                <a:spcPct val="0"/>
              </a:spcBef>
              <a:spcAft>
                <a:spcPct val="0"/>
              </a:spcAft>
              <a:defRPr sz="4600">
                <a:solidFill>
                  <a:schemeClr val="tx2"/>
                </a:solidFill>
                <a:latin typeface="Arial" charset="0"/>
              </a:defRPr>
            </a:lvl5pPr>
            <a:lvl6pPr marL="457200" algn="ctr" defTabSz="958850" rtl="0" fontAlgn="base">
              <a:spcBef>
                <a:spcPct val="0"/>
              </a:spcBef>
              <a:spcAft>
                <a:spcPct val="0"/>
              </a:spcAft>
              <a:defRPr sz="4600">
                <a:solidFill>
                  <a:schemeClr val="tx2"/>
                </a:solidFill>
                <a:latin typeface="Arial" charset="0"/>
              </a:defRPr>
            </a:lvl6pPr>
            <a:lvl7pPr marL="914400" algn="ctr" defTabSz="958850" rtl="0" fontAlgn="base">
              <a:spcBef>
                <a:spcPct val="0"/>
              </a:spcBef>
              <a:spcAft>
                <a:spcPct val="0"/>
              </a:spcAft>
              <a:defRPr sz="4600">
                <a:solidFill>
                  <a:schemeClr val="tx2"/>
                </a:solidFill>
                <a:latin typeface="Arial" charset="0"/>
              </a:defRPr>
            </a:lvl7pPr>
            <a:lvl8pPr marL="1371600" algn="ctr" defTabSz="958850" rtl="0" fontAlgn="base">
              <a:spcBef>
                <a:spcPct val="0"/>
              </a:spcBef>
              <a:spcAft>
                <a:spcPct val="0"/>
              </a:spcAft>
              <a:defRPr sz="4600">
                <a:solidFill>
                  <a:schemeClr val="tx2"/>
                </a:solidFill>
                <a:latin typeface="Arial" charset="0"/>
              </a:defRPr>
            </a:lvl8pPr>
            <a:lvl9pPr marL="1828800" algn="ctr" defTabSz="958850" rtl="0" fontAlgn="base">
              <a:spcBef>
                <a:spcPct val="0"/>
              </a:spcBef>
              <a:spcAft>
                <a:spcPct val="0"/>
              </a:spcAft>
              <a:defRPr sz="46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Summary</a:t>
            </a:r>
          </a:p>
        </p:txBody>
      </p:sp>
      <p:sp>
        <p:nvSpPr>
          <p:cNvPr id="5" name="Slide Number Placeholder 5">
            <a:extLst>
              <a:ext uri="{FF2B5EF4-FFF2-40B4-BE49-F238E27FC236}">
                <a16:creationId xmlns:a16="http://schemas.microsoft.com/office/drawing/2014/main" id="{D27FCBAA-F627-A411-C61D-E32DF951D3EA}"/>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22</a:t>
            </a:fld>
            <a:endParaRPr lang="en-US" altLang="en-US" sz="1500" dirty="0"/>
          </a:p>
        </p:txBody>
      </p:sp>
      <p:sp>
        <p:nvSpPr>
          <p:cNvPr id="7" name="Rectangle 3">
            <a:extLst>
              <a:ext uri="{FF2B5EF4-FFF2-40B4-BE49-F238E27FC236}">
                <a16:creationId xmlns:a16="http://schemas.microsoft.com/office/drawing/2014/main" id="{63094954-45E5-0714-8A2B-02F928E2FD3B}"/>
              </a:ext>
            </a:extLst>
          </p:cNvPr>
          <p:cNvSpPr txBox="1">
            <a:spLocks noChangeArrowheads="1"/>
          </p:cNvSpPr>
          <p:nvPr/>
        </p:nvSpPr>
        <p:spPr bwMode="auto">
          <a:xfrm>
            <a:off x="609599" y="1587318"/>
            <a:ext cx="11086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360363" marR="0" lvl="0" indent="-360363" algn="l" defTabSz="958850" rtl="0" eaLnBrk="1" fontAlgn="base" latinLnBrk="0" hangingPunct="1">
              <a:spcBef>
                <a:spcPct val="20000"/>
              </a:spcBef>
              <a:spcAft>
                <a:spcPct val="0"/>
              </a:spcAft>
              <a:buClrTx/>
              <a:buSzTx/>
              <a:buFontTx/>
              <a:buChar char="•"/>
              <a:tabLst/>
              <a:defRPr/>
            </a:pPr>
            <a:r>
              <a:rPr lang="en-US" altLang="en-US" sz="2400" kern="0" dirty="0">
                <a:solidFill>
                  <a:srgbClr val="000000"/>
                </a:solidFill>
                <a:latin typeface="Arial"/>
              </a:rPr>
              <a:t>Four </a:t>
            </a:r>
            <a:r>
              <a:rPr lang="en-US" altLang="en-US" sz="2400" kern="0" dirty="0" err="1">
                <a:solidFill>
                  <a:srgbClr val="000000"/>
                </a:solidFill>
                <a:latin typeface="Arial"/>
              </a:rPr>
              <a:t>MgB</a:t>
            </a:r>
            <a:r>
              <a:rPr lang="en-US" altLang="en-US" sz="2400" kern="0" baseline="-25000" dirty="0" err="1">
                <a:solidFill>
                  <a:srgbClr val="000000"/>
                </a:solidFill>
                <a:latin typeface="Arial"/>
              </a:rPr>
              <a:t>x</a:t>
            </a:r>
            <a:r>
              <a:rPr lang="en-US" altLang="en-US" sz="2400" kern="0" dirty="0">
                <a:solidFill>
                  <a:srgbClr val="000000"/>
                </a:solidFill>
                <a:latin typeface="Arial"/>
              </a:rPr>
              <a:t> phases have been synthesized: MgB</a:t>
            </a:r>
            <a:r>
              <a:rPr lang="en-US" altLang="en-US" sz="2400" kern="0" baseline="-25000" dirty="0">
                <a:solidFill>
                  <a:srgbClr val="000000"/>
                </a:solidFill>
                <a:latin typeface="Arial"/>
              </a:rPr>
              <a:t>2</a:t>
            </a:r>
            <a:r>
              <a:rPr lang="en-US" altLang="en-US" sz="2400" kern="0" dirty="0">
                <a:solidFill>
                  <a:srgbClr val="000000"/>
                </a:solidFill>
                <a:latin typeface="Arial"/>
              </a:rPr>
              <a:t>, MgB</a:t>
            </a:r>
            <a:r>
              <a:rPr lang="en-US" altLang="en-US" sz="2400" kern="0" baseline="-25000" dirty="0">
                <a:solidFill>
                  <a:srgbClr val="000000"/>
                </a:solidFill>
                <a:latin typeface="Arial"/>
              </a:rPr>
              <a:t>4</a:t>
            </a:r>
            <a:r>
              <a:rPr lang="en-US" altLang="en-US" sz="2400" kern="0" dirty="0">
                <a:solidFill>
                  <a:srgbClr val="000000"/>
                </a:solidFill>
                <a:latin typeface="Arial"/>
              </a:rPr>
              <a:t>, MgB</a:t>
            </a:r>
            <a:r>
              <a:rPr lang="en-US" altLang="en-US" sz="2400" kern="0" baseline="-25000" dirty="0">
                <a:solidFill>
                  <a:srgbClr val="000000"/>
                </a:solidFill>
                <a:latin typeface="Arial"/>
              </a:rPr>
              <a:t>7</a:t>
            </a:r>
            <a:r>
              <a:rPr lang="en-US" altLang="en-US" sz="2400" kern="0" dirty="0">
                <a:solidFill>
                  <a:srgbClr val="000000"/>
                </a:solidFill>
                <a:latin typeface="Arial"/>
              </a:rPr>
              <a:t>, and MgB</a:t>
            </a:r>
            <a:r>
              <a:rPr lang="en-US" altLang="en-US" sz="2400" kern="0" baseline="-25000" dirty="0">
                <a:solidFill>
                  <a:srgbClr val="000000"/>
                </a:solidFill>
                <a:latin typeface="Arial"/>
              </a:rPr>
              <a:t>20</a:t>
            </a:r>
            <a:r>
              <a:rPr lang="en-US" altLang="en-US" sz="2400" kern="0" dirty="0">
                <a:solidFill>
                  <a:srgbClr val="000000"/>
                </a:solidFill>
                <a:latin typeface="Arial"/>
              </a:rPr>
              <a:t>.</a:t>
            </a:r>
          </a:p>
          <a:p>
            <a:pPr marL="360363" marR="0" lvl="0" indent="-360363" algn="l" defTabSz="958850" rtl="0" eaLnBrk="1" fontAlgn="base" latinLnBrk="0" hangingPunct="1">
              <a:spcBef>
                <a:spcPct val="20000"/>
              </a:spcBef>
              <a:spcAft>
                <a:spcPct val="0"/>
              </a:spcAft>
              <a:buClrTx/>
              <a:buSzTx/>
              <a:buFontTx/>
              <a:buChar char="•"/>
              <a:tabLst/>
              <a:defRPr/>
            </a:pPr>
            <a:r>
              <a:rPr lang="en-US" altLang="en-US" sz="2400" kern="0" dirty="0">
                <a:solidFill>
                  <a:srgbClr val="000000"/>
                </a:solidFill>
                <a:latin typeface="Arial"/>
              </a:rPr>
              <a:t>The phase composition depends on the heating time.</a:t>
            </a:r>
          </a:p>
          <a:p>
            <a:pPr lvl="0" eaLnBrk="1" hangingPunct="1">
              <a:defRPr/>
            </a:pPr>
            <a:r>
              <a:rPr lang="en-US" altLang="en-US" sz="2400" kern="0" dirty="0">
                <a:solidFill>
                  <a:srgbClr val="000000"/>
                </a:solidFill>
                <a:latin typeface="Arial"/>
              </a:rPr>
              <a:t>Combustion synthesis cannot improve the product quality despite the very high heating rate; it also leads to loss of Mg. </a:t>
            </a:r>
          </a:p>
          <a:p>
            <a:pPr marL="360363" marR="0" lvl="0" indent="-360363" algn="l" defTabSz="958850" rtl="0" eaLnBrk="1" fontAlgn="base" latinLnBrk="0" hangingPunct="1">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An effective acid leaching procedure has been identified for removal of MgO.</a:t>
            </a:r>
          </a:p>
          <a:p>
            <a:pPr marL="360363" marR="0" lvl="0" indent="-360363" algn="l" defTabSz="958850" rtl="0" eaLnBrk="1" fontAlgn="base" latinLnBrk="0" hangingPunct="1">
              <a:spcBef>
                <a:spcPct val="20000"/>
              </a:spcBef>
              <a:spcAft>
                <a:spcPct val="0"/>
              </a:spcAft>
              <a:buClrTx/>
              <a:buSzTx/>
              <a:buFontTx/>
              <a:buChar char="•"/>
              <a:tabLst/>
              <a:defRPr/>
            </a:pPr>
            <a:r>
              <a:rPr lang="en-US" altLang="en-US" sz="2400" kern="0" dirty="0">
                <a:solidFill>
                  <a:srgbClr val="000000"/>
                </a:solidFill>
                <a:latin typeface="Arial"/>
              </a:rPr>
              <a:t>Use of high-purity boron decreases the MgO impurity.</a:t>
            </a:r>
            <a:endParaRPr kumimoji="0" lang="en-US" altLang="en-US" sz="2400" b="0" i="0" u="none" strike="noStrike" kern="0" cap="none" spc="0" normalizeH="0" baseline="0" noProof="0" dirty="0">
              <a:ln>
                <a:noFill/>
              </a:ln>
              <a:solidFill>
                <a:srgbClr val="000000"/>
              </a:solidFill>
              <a:effectLst/>
              <a:uLnTx/>
              <a:uFillTx/>
              <a:latin typeface="Arial"/>
              <a:ea typeface="+mn-ea"/>
              <a:cs typeface="+mn-cs"/>
            </a:endParaRPr>
          </a:p>
          <a:p>
            <a:pPr lvl="0" eaLnBrk="1" hangingPunct="1">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First samples have been shipped to the Collaborator for investigating </a:t>
            </a:r>
            <a:r>
              <a:rPr lang="en-US" altLang="en-US" sz="2400" kern="0" dirty="0">
                <a:solidFill>
                  <a:srgbClr val="000000"/>
                </a:solidFill>
                <a:latin typeface="Arial"/>
              </a:rPr>
              <a:t>their hydrogenation at Sandia National Laboratories.</a:t>
            </a:r>
            <a:endParaRPr kumimoji="0" lang="en-US" alt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9517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0AF4-8D60-97C8-10F5-DF6AF88B2EC7}"/>
              </a:ext>
            </a:extLst>
          </p:cNvPr>
          <p:cNvSpPr>
            <a:spLocks noGrp="1"/>
          </p:cNvSpPr>
          <p:nvPr>
            <p:ph type="title"/>
          </p:nvPr>
        </p:nvSpPr>
        <p:spPr>
          <a:xfrm>
            <a:off x="838200" y="18256"/>
            <a:ext cx="10515600" cy="888396"/>
          </a:xfrm>
        </p:spPr>
        <p:txBody>
          <a:bodyPr/>
          <a:lstStyle/>
          <a:p>
            <a:pPr algn="ctr"/>
            <a:r>
              <a:rPr lang="en-US" dirty="0">
                <a:latin typeface="Arial" panose="020B0604020202020204" pitchFamily="34" charset="0"/>
                <a:cs typeface="Arial" panose="020B0604020202020204" pitchFamily="34" charset="0"/>
              </a:rPr>
              <a:t>Project Goal</a:t>
            </a:r>
          </a:p>
        </p:txBody>
      </p:sp>
      <p:sp>
        <p:nvSpPr>
          <p:cNvPr id="3" name="Content Placeholder 2">
            <a:extLst>
              <a:ext uri="{FF2B5EF4-FFF2-40B4-BE49-F238E27FC236}">
                <a16:creationId xmlns:a16="http://schemas.microsoft.com/office/drawing/2014/main" id="{F6839BF9-5A33-9888-0444-4ACF8A1DE010}"/>
              </a:ext>
            </a:extLst>
          </p:cNvPr>
          <p:cNvSpPr>
            <a:spLocks noGrp="1"/>
          </p:cNvSpPr>
          <p:nvPr>
            <p:ph idx="1"/>
          </p:nvPr>
        </p:nvSpPr>
        <p:spPr>
          <a:xfrm>
            <a:off x="838200" y="1379349"/>
            <a:ext cx="10832024" cy="4492957"/>
          </a:xfrm>
        </p:spPr>
        <p:txBody>
          <a:bodyPr>
            <a:normAutofit/>
          </a:bodyPr>
          <a:lstStyle/>
          <a:p>
            <a:pPr marL="0" indent="0">
              <a:buNone/>
            </a:pPr>
            <a:r>
              <a:rPr lang="en-US" sz="2400" b="1" dirty="0">
                <a:latin typeface="Arial" panose="020B0604020202020204" pitchFamily="34" charset="0"/>
                <a:cs typeface="Arial" panose="020B0604020202020204" pitchFamily="34" charset="0"/>
              </a:rPr>
              <a:t>Overarching Goal: </a:t>
            </a:r>
          </a:p>
          <a:p>
            <a:r>
              <a:rPr lang="en-US" sz="2400" dirty="0">
                <a:latin typeface="Arial" panose="020B0604020202020204" pitchFamily="34" charset="0"/>
                <a:cs typeface="Arial" panose="020B0604020202020204" pitchFamily="34" charset="0"/>
              </a:rPr>
              <a:t>Develop high-capacity reversible metal hydrides that can be dehydrogenated and recharged at relatively low temperatures and pressures.</a:t>
            </a:r>
          </a:p>
          <a:p>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Specific Objectives:</a:t>
            </a:r>
          </a:p>
          <a:p>
            <a:r>
              <a:rPr lang="en-US" sz="2400" dirty="0">
                <a:latin typeface="Arial" panose="020B0604020202020204" pitchFamily="34" charset="0"/>
                <a:cs typeface="Arial" panose="020B0604020202020204" pitchFamily="34" charset="0"/>
              </a:rPr>
              <a:t>Fabricate nanoscale magnesium boride powders with various B/Mg atomic ratios using self-propagating high-temperature synthesis (combustion synthesis). </a:t>
            </a:r>
          </a:p>
          <a:p>
            <a:r>
              <a:rPr lang="en-US" sz="2400" dirty="0">
                <a:latin typeface="Arial" panose="020B0604020202020204" pitchFamily="34" charset="0"/>
                <a:cs typeface="Arial" panose="020B0604020202020204" pitchFamily="34" charset="0"/>
              </a:rPr>
              <a:t>Investigate the effects of B/Mg atomic ratio and particle size on the hydrogenation and dehydrogenation properties of the obtained magnesium borides.</a:t>
            </a:r>
          </a:p>
          <a:p>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D187E9A-0FB0-FBF5-C6E3-EDBB83CAE42D}"/>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3</a:t>
            </a:fld>
            <a:endParaRPr lang="en-US" altLang="en-US" sz="1500" dirty="0"/>
          </a:p>
        </p:txBody>
      </p:sp>
    </p:spTree>
    <p:extLst>
      <p:ext uri="{BB962C8B-B14F-4D97-AF65-F5344CB8AC3E}">
        <p14:creationId xmlns:p14="http://schemas.microsoft.com/office/powerpoint/2010/main" val="270039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AA798941-7BAA-3790-6515-CFC542B42D23}"/>
              </a:ext>
            </a:extLst>
          </p:cNvPr>
          <p:cNvSpPr txBox="1">
            <a:spLocks noChangeArrowheads="1"/>
          </p:cNvSpPr>
          <p:nvPr/>
        </p:nvSpPr>
        <p:spPr>
          <a:xfrm>
            <a:off x="6574450" y="1612425"/>
            <a:ext cx="5198450" cy="2987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Arial" panose="020B0604020202020204" pitchFamily="34" charset="0"/>
                <a:cs typeface="Arial" panose="020B0604020202020204" pitchFamily="34" charset="0"/>
              </a:rPr>
              <a:t>Particle size and B/Mg ratio affect the hydrogenation of magnesium borides.</a:t>
            </a:r>
          </a:p>
          <a:p>
            <a:r>
              <a:rPr lang="en-US" altLang="en-US" sz="2000" dirty="0">
                <a:latin typeface="Arial" panose="020B0604020202020204" pitchFamily="34" charset="0"/>
                <a:cs typeface="Arial" panose="020B0604020202020204" pitchFamily="34" charset="0"/>
              </a:rPr>
              <a:t>Hydrogenation of nanoscale MgB</a:t>
            </a:r>
            <a:r>
              <a:rPr lang="en-US" altLang="en-US" sz="2000" baseline="-25000" dirty="0">
                <a:latin typeface="Arial" panose="020B0604020202020204" pitchFamily="34" charset="0"/>
                <a:cs typeface="Arial" panose="020B0604020202020204" pitchFamily="34" charset="0"/>
              </a:rPr>
              <a:t>0.75</a:t>
            </a:r>
            <a:r>
              <a:rPr lang="en-US" altLang="en-US" sz="2000" dirty="0">
                <a:latin typeface="Arial" panose="020B0604020202020204" pitchFamily="34" charset="0"/>
                <a:cs typeface="Arial" panose="020B0604020202020204" pitchFamily="34" charset="0"/>
              </a:rPr>
              <a:t> (instead of MgB</a:t>
            </a:r>
            <a:r>
              <a:rPr lang="en-US" altLang="en-US" sz="2000" baseline="-25000" dirty="0">
                <a:latin typeface="Arial" panose="020B0604020202020204" pitchFamily="34" charset="0"/>
                <a:cs typeface="Arial" panose="020B0604020202020204" pitchFamily="34" charset="0"/>
              </a:rPr>
              <a:t>2</a:t>
            </a:r>
            <a:r>
              <a:rPr lang="en-US" altLang="en-US" sz="2000" dirty="0">
                <a:latin typeface="Arial" panose="020B0604020202020204" pitchFamily="34" charset="0"/>
                <a:cs typeface="Arial" panose="020B0604020202020204" pitchFamily="34" charset="0"/>
              </a:rPr>
              <a:t>) still needs 700 bar and 280°C. </a:t>
            </a:r>
          </a:p>
          <a:p>
            <a:pPr marL="0" indent="0">
              <a:spcBef>
                <a:spcPts val="0"/>
              </a:spcBef>
              <a:buNone/>
            </a:pPr>
            <a:r>
              <a:rPr lang="en-US" altLang="en-US" sz="1600" dirty="0">
                <a:latin typeface="Arial" panose="020B0604020202020204" pitchFamily="34" charset="0"/>
                <a:cs typeface="Arial" panose="020B0604020202020204" pitchFamily="34" charset="0"/>
              </a:rPr>
              <a:t>    (Y.-S. Liu et al., </a:t>
            </a:r>
            <a:r>
              <a:rPr lang="en-US" altLang="en-US" sz="1600" i="1" dirty="0">
                <a:latin typeface="Arial" panose="020B0604020202020204" pitchFamily="34" charset="0"/>
                <a:cs typeface="Arial" panose="020B0604020202020204" pitchFamily="34" charset="0"/>
              </a:rPr>
              <a:t>J. Phys Chem C </a:t>
            </a:r>
            <a:r>
              <a:rPr lang="en-US" altLang="en-US" sz="1600" dirty="0">
                <a:latin typeface="Arial" panose="020B0604020202020204" pitchFamily="34" charset="0"/>
                <a:cs typeface="Arial" panose="020B0604020202020204" pitchFamily="34" charset="0"/>
              </a:rPr>
              <a:t>124 (2020) 21761)</a:t>
            </a:r>
            <a:endParaRPr lang="en-US" altLang="en-US" sz="2000" dirty="0">
              <a:latin typeface="Arial" panose="020B0604020202020204" pitchFamily="34" charset="0"/>
              <a:cs typeface="Arial" panose="020B0604020202020204" pitchFamily="34" charset="0"/>
            </a:endParaRPr>
          </a:p>
          <a:p>
            <a:r>
              <a:rPr lang="en-US" altLang="en-US" sz="2000" dirty="0">
                <a:latin typeface="Arial" panose="020B0604020202020204" pitchFamily="34" charset="0"/>
                <a:cs typeface="Arial" panose="020B0604020202020204" pitchFamily="34" charset="0"/>
              </a:rPr>
              <a:t>The project aims to further decrease the required </a:t>
            </a:r>
            <a:r>
              <a:rPr lang="en-US" altLang="en-US" sz="2000" i="1" dirty="0">
                <a:latin typeface="Arial" panose="020B0604020202020204" pitchFamily="34" charset="0"/>
                <a:cs typeface="Arial" panose="020B0604020202020204" pitchFamily="34" charset="0"/>
              </a:rPr>
              <a:t>P</a:t>
            </a:r>
            <a:r>
              <a:rPr lang="en-US" altLang="en-US" sz="2000" dirty="0">
                <a:latin typeface="Arial" panose="020B0604020202020204" pitchFamily="34" charset="0"/>
                <a:cs typeface="Arial" panose="020B0604020202020204" pitchFamily="34" charset="0"/>
              </a:rPr>
              <a:t> and </a:t>
            </a:r>
            <a:r>
              <a:rPr lang="en-US" altLang="en-US" sz="2000" i="1" dirty="0">
                <a:latin typeface="Arial" panose="020B0604020202020204" pitchFamily="34" charset="0"/>
                <a:cs typeface="Arial" panose="020B0604020202020204" pitchFamily="34" charset="0"/>
              </a:rPr>
              <a:t>T</a:t>
            </a:r>
            <a:r>
              <a:rPr lang="en-US" altLang="en-US" sz="2000" dirty="0">
                <a:latin typeface="Arial" panose="020B0604020202020204" pitchFamily="34" charset="0"/>
                <a:cs typeface="Arial" panose="020B0604020202020204" pitchFamily="34" charset="0"/>
              </a:rPr>
              <a:t> via synthesis of nanoscale </a:t>
            </a:r>
            <a:r>
              <a:rPr lang="en-US" altLang="en-US" sz="2000" dirty="0" err="1">
                <a:latin typeface="Arial" panose="020B0604020202020204" pitchFamily="34" charset="0"/>
                <a:cs typeface="Arial" panose="020B0604020202020204" pitchFamily="34" charset="0"/>
              </a:rPr>
              <a:t>MgB</a:t>
            </a:r>
            <a:r>
              <a:rPr lang="en-US" altLang="en-US" sz="2000" baseline="-25000" dirty="0" err="1">
                <a:latin typeface="Arial" panose="020B0604020202020204" pitchFamily="34" charset="0"/>
                <a:cs typeface="Arial" panose="020B0604020202020204" pitchFamily="34" charset="0"/>
              </a:rPr>
              <a:t>x</a:t>
            </a:r>
            <a:r>
              <a:rPr lang="en-US" altLang="en-US" sz="2000" dirty="0">
                <a:latin typeface="Arial" panose="020B0604020202020204" pitchFamily="34" charset="0"/>
                <a:cs typeface="Arial" panose="020B0604020202020204" pitchFamily="34" charset="0"/>
              </a:rPr>
              <a:t> (x &lt; 2 and x &gt; 2) phases.</a:t>
            </a:r>
          </a:p>
        </p:txBody>
      </p:sp>
      <p:sp>
        <p:nvSpPr>
          <p:cNvPr id="4" name="Rectangle 9">
            <a:extLst>
              <a:ext uri="{FF2B5EF4-FFF2-40B4-BE49-F238E27FC236}">
                <a16:creationId xmlns:a16="http://schemas.microsoft.com/office/drawing/2014/main" id="{F2574442-7DC4-0CFF-8410-5A1647198862}"/>
              </a:ext>
            </a:extLst>
          </p:cNvPr>
          <p:cNvSpPr>
            <a:spLocks noChangeArrowheads="1"/>
          </p:cNvSpPr>
          <p:nvPr/>
        </p:nvSpPr>
        <p:spPr bwMode="auto">
          <a:xfrm>
            <a:off x="1041587" y="1618609"/>
            <a:ext cx="4732507" cy="8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0" tIns="47840" rIns="95680" bIns="47840"/>
          <a:lstStyle/>
          <a:p>
            <a:pPr marL="342900" indent="-342900" eaLnBrk="1" hangingPunct="1">
              <a:spcAft>
                <a:spcPts val="600"/>
              </a:spcAft>
              <a:buFont typeface="Arial" pitchFamily="34" charset="0"/>
              <a:buChar char="•"/>
              <a:defRPr/>
            </a:pPr>
            <a:r>
              <a:rPr lang="en-US" dirty="0">
                <a:latin typeface="Arial" charset="0"/>
              </a:rPr>
              <a:t>Project Start Date: 	03/01/2023</a:t>
            </a:r>
          </a:p>
          <a:p>
            <a:pPr marL="342900" indent="-342900" eaLnBrk="1" hangingPunct="1">
              <a:spcAft>
                <a:spcPts val="600"/>
              </a:spcAft>
              <a:buFont typeface="Arial" pitchFamily="34" charset="0"/>
              <a:buChar char="•"/>
              <a:defRPr/>
            </a:pPr>
            <a:r>
              <a:rPr lang="en-US" dirty="0">
                <a:latin typeface="Arial" charset="0"/>
              </a:rPr>
              <a:t>Project End Date: 	02/28/2025</a:t>
            </a:r>
          </a:p>
          <a:p>
            <a:pPr algn="ctr" eaLnBrk="1" hangingPunct="1">
              <a:defRPr/>
            </a:pPr>
            <a:r>
              <a:rPr lang="en-US" sz="2000" dirty="0">
                <a:latin typeface="Arial" charset="0"/>
              </a:rPr>
              <a:t> </a:t>
            </a:r>
          </a:p>
          <a:p>
            <a:pPr eaLnBrk="1" hangingPunct="1">
              <a:defRPr/>
            </a:pPr>
            <a:endParaRPr lang="en-US" dirty="0">
              <a:latin typeface="Arial" charset="0"/>
            </a:endParaRPr>
          </a:p>
        </p:txBody>
      </p:sp>
      <p:sp>
        <p:nvSpPr>
          <p:cNvPr id="5" name="Text Box 10">
            <a:extLst>
              <a:ext uri="{FF2B5EF4-FFF2-40B4-BE49-F238E27FC236}">
                <a16:creationId xmlns:a16="http://schemas.microsoft.com/office/drawing/2014/main" id="{633225ED-5E95-1129-7C3D-A2D767CEF82B}"/>
              </a:ext>
            </a:extLst>
          </p:cNvPr>
          <p:cNvSpPr txBox="1">
            <a:spLocks noChangeArrowheads="1"/>
          </p:cNvSpPr>
          <p:nvPr/>
        </p:nvSpPr>
        <p:spPr bwMode="auto">
          <a:xfrm>
            <a:off x="1041587" y="1077729"/>
            <a:ext cx="1869944"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953" tIns="42977" rIns="85953" bIns="42977">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600" b="1" dirty="0"/>
              <a:t>Timeline</a:t>
            </a:r>
          </a:p>
        </p:txBody>
      </p:sp>
      <p:sp>
        <p:nvSpPr>
          <p:cNvPr id="6" name="Text Box 12">
            <a:extLst>
              <a:ext uri="{FF2B5EF4-FFF2-40B4-BE49-F238E27FC236}">
                <a16:creationId xmlns:a16="http://schemas.microsoft.com/office/drawing/2014/main" id="{1951DFB8-5DF8-3FA7-B698-BDF5CCFA2C12}"/>
              </a:ext>
            </a:extLst>
          </p:cNvPr>
          <p:cNvSpPr txBox="1">
            <a:spLocks noChangeArrowheads="1"/>
          </p:cNvSpPr>
          <p:nvPr/>
        </p:nvSpPr>
        <p:spPr bwMode="auto">
          <a:xfrm>
            <a:off x="6574450" y="1077729"/>
            <a:ext cx="1454385" cy="48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953" tIns="42977" rIns="85953" bIns="42977">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600" b="1" dirty="0"/>
              <a:t>Barriers</a:t>
            </a:r>
          </a:p>
        </p:txBody>
      </p:sp>
      <p:sp>
        <p:nvSpPr>
          <p:cNvPr id="7" name="Rectangle 13">
            <a:extLst>
              <a:ext uri="{FF2B5EF4-FFF2-40B4-BE49-F238E27FC236}">
                <a16:creationId xmlns:a16="http://schemas.microsoft.com/office/drawing/2014/main" id="{BF8EC345-F12E-9082-F8CA-EA930E279591}"/>
              </a:ext>
            </a:extLst>
          </p:cNvPr>
          <p:cNvSpPr>
            <a:spLocks noChangeArrowheads="1"/>
          </p:cNvSpPr>
          <p:nvPr/>
        </p:nvSpPr>
        <p:spPr bwMode="auto">
          <a:xfrm>
            <a:off x="1697397" y="5786275"/>
            <a:ext cx="9203350" cy="48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0" tIns="47840" rIns="95680" bIns="47840"/>
          <a:lstStyle>
            <a:lvl1pPr marL="360363" indent="-360363"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90000"/>
              </a:lnSpc>
            </a:pPr>
            <a:r>
              <a:rPr lang="en-US" altLang="en-US" sz="2000" dirty="0"/>
              <a:t>Collaborator: Dr. Vitalie Stavila, Sandia National Laboratories – Livermore </a:t>
            </a:r>
          </a:p>
          <a:p>
            <a:pPr eaLnBrk="1" hangingPunct="1">
              <a:lnSpc>
                <a:spcPct val="90000"/>
              </a:lnSpc>
            </a:pPr>
            <a:endParaRPr lang="en-US" altLang="en-US" sz="2000" dirty="0"/>
          </a:p>
          <a:p>
            <a:pPr eaLnBrk="1" hangingPunct="1">
              <a:lnSpc>
                <a:spcPct val="90000"/>
              </a:lnSpc>
            </a:pPr>
            <a:endParaRPr lang="en-US" altLang="en-US" sz="2000" dirty="0"/>
          </a:p>
        </p:txBody>
      </p:sp>
      <p:sp>
        <p:nvSpPr>
          <p:cNvPr id="8" name="Rectangle 14">
            <a:extLst>
              <a:ext uri="{FF2B5EF4-FFF2-40B4-BE49-F238E27FC236}">
                <a16:creationId xmlns:a16="http://schemas.microsoft.com/office/drawing/2014/main" id="{37636727-9586-989E-5FE8-293A13F7A87C}"/>
              </a:ext>
            </a:extLst>
          </p:cNvPr>
          <p:cNvSpPr>
            <a:spLocks noChangeArrowheads="1"/>
          </p:cNvSpPr>
          <p:nvPr/>
        </p:nvSpPr>
        <p:spPr bwMode="auto">
          <a:xfrm>
            <a:off x="1041587" y="5258215"/>
            <a:ext cx="1528123" cy="48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953" tIns="42977" rIns="85953" bIns="42977">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600" b="1" dirty="0"/>
              <a:t>Partners</a:t>
            </a:r>
          </a:p>
        </p:txBody>
      </p:sp>
      <p:sp>
        <p:nvSpPr>
          <p:cNvPr id="9" name="Text Box 19">
            <a:extLst>
              <a:ext uri="{FF2B5EF4-FFF2-40B4-BE49-F238E27FC236}">
                <a16:creationId xmlns:a16="http://schemas.microsoft.com/office/drawing/2014/main" id="{52254F0E-9B11-DFFF-D533-48C48BAD9E66}"/>
              </a:ext>
            </a:extLst>
          </p:cNvPr>
          <p:cNvSpPr txBox="1">
            <a:spLocks noChangeArrowheads="1"/>
          </p:cNvSpPr>
          <p:nvPr/>
        </p:nvSpPr>
        <p:spPr bwMode="auto">
          <a:xfrm>
            <a:off x="4769080" y="23583"/>
            <a:ext cx="2653839" cy="8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600" dirty="0">
                <a:solidFill>
                  <a:schemeClr val="tx2"/>
                </a:solidFill>
              </a:rPr>
              <a:t>Overview</a:t>
            </a:r>
          </a:p>
        </p:txBody>
      </p:sp>
      <p:cxnSp>
        <p:nvCxnSpPr>
          <p:cNvPr id="11" name="Straight Connector 2">
            <a:extLst>
              <a:ext uri="{FF2B5EF4-FFF2-40B4-BE49-F238E27FC236}">
                <a16:creationId xmlns:a16="http://schemas.microsoft.com/office/drawing/2014/main" id="{66A0CB75-956A-5F84-DCC8-5568778EB46A}"/>
              </a:ext>
            </a:extLst>
          </p:cNvPr>
          <p:cNvCxnSpPr>
            <a:cxnSpLocks noChangeShapeType="1"/>
          </p:cNvCxnSpPr>
          <p:nvPr/>
        </p:nvCxnSpPr>
        <p:spPr bwMode="auto">
          <a:xfrm>
            <a:off x="2128838" y="957644"/>
            <a:ext cx="7639050" cy="8620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3" name="Slide Number Placeholder 5">
            <a:extLst>
              <a:ext uri="{FF2B5EF4-FFF2-40B4-BE49-F238E27FC236}">
                <a16:creationId xmlns:a16="http://schemas.microsoft.com/office/drawing/2014/main" id="{04C3D1AC-D860-0E88-2368-3C05555E566E}"/>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4</a:t>
            </a:fld>
            <a:endParaRPr lang="en-US" altLang="en-US" sz="1500" dirty="0"/>
          </a:p>
        </p:txBody>
      </p:sp>
      <p:sp>
        <p:nvSpPr>
          <p:cNvPr id="2" name="Rectangle 9">
            <a:extLst>
              <a:ext uri="{FF2B5EF4-FFF2-40B4-BE49-F238E27FC236}">
                <a16:creationId xmlns:a16="http://schemas.microsoft.com/office/drawing/2014/main" id="{FBECD663-A398-88EB-833F-53B167543B80}"/>
              </a:ext>
            </a:extLst>
          </p:cNvPr>
          <p:cNvSpPr>
            <a:spLocks noChangeArrowheads="1"/>
          </p:cNvSpPr>
          <p:nvPr/>
        </p:nvSpPr>
        <p:spPr bwMode="auto">
          <a:xfrm>
            <a:off x="1041587" y="3330208"/>
            <a:ext cx="4732507" cy="168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80" tIns="47840" rIns="95680" bIns="47840"/>
          <a:lstStyle/>
          <a:p>
            <a:pPr marL="342900" indent="-342900" eaLnBrk="1" hangingPunct="1">
              <a:spcAft>
                <a:spcPts val="600"/>
              </a:spcAft>
              <a:buFont typeface="Arial" pitchFamily="34" charset="0"/>
              <a:buChar char="•"/>
              <a:defRPr/>
            </a:pPr>
            <a:r>
              <a:rPr lang="en-US" dirty="0">
                <a:latin typeface="Arial" charset="0"/>
              </a:rPr>
              <a:t>Total Project Budget: $300,000</a:t>
            </a:r>
          </a:p>
          <a:p>
            <a:pPr marL="800100" lvl="1" indent="-342900" eaLnBrk="1" hangingPunct="1">
              <a:spcAft>
                <a:spcPts val="600"/>
              </a:spcAft>
              <a:buFont typeface="Arial" panose="020B0604020202020204" pitchFamily="34" charset="0"/>
              <a:buChar char="-"/>
              <a:defRPr/>
            </a:pPr>
            <a:r>
              <a:rPr lang="en-US" dirty="0">
                <a:latin typeface="Arial" charset="0"/>
              </a:rPr>
              <a:t>DOE Share: $300,000</a:t>
            </a:r>
          </a:p>
          <a:p>
            <a:pPr marL="800100" lvl="1" indent="-342900" eaLnBrk="1" hangingPunct="1">
              <a:spcAft>
                <a:spcPts val="600"/>
              </a:spcAft>
              <a:buFont typeface="Arial" panose="020B0604020202020204" pitchFamily="34" charset="0"/>
              <a:buChar char="-"/>
              <a:defRPr/>
            </a:pPr>
            <a:r>
              <a:rPr lang="en-US" dirty="0">
                <a:latin typeface="Arial" charset="0"/>
              </a:rPr>
              <a:t>Cost Share: 0</a:t>
            </a:r>
          </a:p>
          <a:p>
            <a:pPr marL="800100" lvl="1" indent="-342900" eaLnBrk="1" hangingPunct="1">
              <a:buFont typeface="Arial" panose="020B0604020202020204" pitchFamily="34" charset="0"/>
              <a:buChar char="-"/>
              <a:defRPr/>
            </a:pPr>
            <a:r>
              <a:rPr lang="en-US" dirty="0">
                <a:latin typeface="Arial" charset="0"/>
              </a:rPr>
              <a:t>DOE Funds Spent*: $137,771</a:t>
            </a:r>
          </a:p>
          <a:p>
            <a:pPr defTabSz="1139825" eaLnBrk="1" hangingPunct="1">
              <a:defRPr/>
            </a:pPr>
            <a:r>
              <a:rPr lang="en-US" dirty="0">
                <a:latin typeface="Arial" charset="0"/>
              </a:rPr>
              <a:t>	* As of 03/01/2024</a:t>
            </a:r>
          </a:p>
          <a:p>
            <a:pPr algn="ctr" eaLnBrk="1" hangingPunct="1">
              <a:defRPr/>
            </a:pPr>
            <a:r>
              <a:rPr lang="en-US" sz="2000" dirty="0">
                <a:latin typeface="Arial" charset="0"/>
              </a:rPr>
              <a:t> </a:t>
            </a:r>
          </a:p>
          <a:p>
            <a:pPr eaLnBrk="1" hangingPunct="1">
              <a:defRPr/>
            </a:pPr>
            <a:endParaRPr lang="en-US" dirty="0">
              <a:latin typeface="Arial" charset="0"/>
            </a:endParaRPr>
          </a:p>
        </p:txBody>
      </p:sp>
      <p:sp>
        <p:nvSpPr>
          <p:cNvPr id="10" name="Text Box 10">
            <a:extLst>
              <a:ext uri="{FF2B5EF4-FFF2-40B4-BE49-F238E27FC236}">
                <a16:creationId xmlns:a16="http://schemas.microsoft.com/office/drawing/2014/main" id="{5906384A-06D3-1438-F9F8-D488F4CAD95A}"/>
              </a:ext>
            </a:extLst>
          </p:cNvPr>
          <p:cNvSpPr txBox="1">
            <a:spLocks noChangeArrowheads="1"/>
          </p:cNvSpPr>
          <p:nvPr/>
        </p:nvSpPr>
        <p:spPr bwMode="auto">
          <a:xfrm>
            <a:off x="1041587" y="2737759"/>
            <a:ext cx="35147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953" tIns="42977" rIns="85953" bIns="42977">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600" b="1" dirty="0"/>
              <a:t>Budget</a:t>
            </a:r>
          </a:p>
        </p:txBody>
      </p:sp>
    </p:spTree>
    <p:extLst>
      <p:ext uri="{BB962C8B-B14F-4D97-AF65-F5344CB8AC3E}">
        <p14:creationId xmlns:p14="http://schemas.microsoft.com/office/powerpoint/2010/main" val="391916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C2E24-442E-4371-1448-73E15161300A}"/>
            </a:ext>
          </a:extLst>
        </p:cNvPr>
        <p:cNvGrpSpPr/>
        <p:nvPr/>
      </p:nvGrpSpPr>
      <p:grpSpPr>
        <a:xfrm>
          <a:off x="0" y="0"/>
          <a:ext cx="0" cy="0"/>
          <a:chOff x="0" y="0"/>
          <a:chExt cx="0" cy="0"/>
        </a:xfrm>
      </p:grpSpPr>
      <p:sp>
        <p:nvSpPr>
          <p:cNvPr id="9" name="Text Box 19">
            <a:extLst>
              <a:ext uri="{FF2B5EF4-FFF2-40B4-BE49-F238E27FC236}">
                <a16:creationId xmlns:a16="http://schemas.microsoft.com/office/drawing/2014/main" id="{7F4692F8-CD6C-147A-6794-1517520B057F}"/>
              </a:ext>
            </a:extLst>
          </p:cNvPr>
          <p:cNvSpPr txBox="1">
            <a:spLocks noChangeArrowheads="1"/>
          </p:cNvSpPr>
          <p:nvPr/>
        </p:nvSpPr>
        <p:spPr bwMode="auto">
          <a:xfrm>
            <a:off x="3883422" y="0"/>
            <a:ext cx="4425156" cy="8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600" dirty="0">
                <a:solidFill>
                  <a:schemeClr val="tx2"/>
                </a:solidFill>
              </a:rPr>
              <a:t>Potential Impact</a:t>
            </a:r>
          </a:p>
        </p:txBody>
      </p:sp>
      <p:sp>
        <p:nvSpPr>
          <p:cNvPr id="12" name="Slide Number Placeholder 5">
            <a:extLst>
              <a:ext uri="{FF2B5EF4-FFF2-40B4-BE49-F238E27FC236}">
                <a16:creationId xmlns:a16="http://schemas.microsoft.com/office/drawing/2014/main" id="{9E5680FB-6BB2-3A0C-A83D-87CF889B4CAA}"/>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5</a:t>
            </a:fld>
            <a:endParaRPr lang="en-US" altLang="en-US" sz="1500" dirty="0"/>
          </a:p>
        </p:txBody>
      </p:sp>
      <p:sp>
        <p:nvSpPr>
          <p:cNvPr id="13" name="Rectangle 3">
            <a:extLst>
              <a:ext uri="{FF2B5EF4-FFF2-40B4-BE49-F238E27FC236}">
                <a16:creationId xmlns:a16="http://schemas.microsoft.com/office/drawing/2014/main" id="{3C6F77FA-BBF4-F270-7C7B-3468532401D7}"/>
              </a:ext>
            </a:extLst>
          </p:cNvPr>
          <p:cNvSpPr txBox="1">
            <a:spLocks noChangeArrowheads="1"/>
          </p:cNvSpPr>
          <p:nvPr/>
        </p:nvSpPr>
        <p:spPr bwMode="auto">
          <a:xfrm>
            <a:off x="365760" y="1312333"/>
            <a:ext cx="11216640" cy="524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lvl="0" eaLnBrk="1" hangingPunct="1">
              <a:defRPr/>
            </a:pPr>
            <a:r>
              <a:rPr kumimoji="0" lang="en-US" altLang="en-US" sz="2400" b="0" i="0" u="none" strike="noStrike" kern="0" cap="none" spc="0" normalizeH="0" baseline="0" noProof="0" dirty="0">
                <a:ln>
                  <a:noFill/>
                </a:ln>
                <a:solidFill>
                  <a:srgbClr val="000000"/>
                </a:solidFill>
                <a:effectLst/>
                <a:uLnTx/>
                <a:uFillTx/>
                <a:latin typeface="Arial"/>
              </a:rPr>
              <a:t>The project complements the </a:t>
            </a:r>
            <a:r>
              <a:rPr lang="en-US" altLang="en-US" sz="2400" kern="0" dirty="0">
                <a:solidFill>
                  <a:srgbClr val="000000"/>
                </a:solidFill>
                <a:latin typeface="Arial"/>
              </a:rPr>
              <a:t>research on reversible metal hydrides for hydrogen storage, conducted </a:t>
            </a:r>
            <a:r>
              <a:rPr kumimoji="0" lang="en-US" altLang="en-US" sz="2400" b="0" i="0" u="none" strike="noStrike" kern="0" cap="none" spc="0" normalizeH="0" baseline="0" noProof="0" dirty="0">
                <a:ln>
                  <a:noFill/>
                </a:ln>
                <a:solidFill>
                  <a:srgbClr val="000000"/>
                </a:solidFill>
                <a:effectLst/>
                <a:uLnTx/>
                <a:uFillTx/>
                <a:latin typeface="Arial"/>
              </a:rPr>
              <a:t>at the Hydrogen Materials – Advanced Research Consortium (</a:t>
            </a:r>
            <a:r>
              <a:rPr kumimoji="0" lang="en-US" altLang="en-US" sz="2400" b="0" i="0" u="none" strike="noStrike" kern="0" cap="none" spc="0" normalizeH="0" baseline="0" noProof="0" dirty="0" err="1">
                <a:ln>
                  <a:noFill/>
                </a:ln>
                <a:solidFill>
                  <a:srgbClr val="000000"/>
                </a:solidFill>
                <a:effectLst/>
                <a:uLnTx/>
                <a:uFillTx/>
                <a:latin typeface="Arial"/>
              </a:rPr>
              <a:t>HyMARC</a:t>
            </a:r>
            <a:r>
              <a:rPr kumimoji="0" lang="en-US" altLang="en-US" sz="2400" b="0" i="0" u="none" strike="noStrike" kern="0" cap="none" spc="0" normalizeH="0" baseline="0" noProof="0" dirty="0">
                <a:ln>
                  <a:noFill/>
                </a:ln>
                <a:solidFill>
                  <a:srgbClr val="000000"/>
                </a:solidFill>
                <a:effectLst/>
                <a:uLnTx/>
                <a:uFillTx/>
                <a:latin typeface="Arial"/>
              </a:rPr>
              <a:t>). </a:t>
            </a:r>
          </a:p>
          <a:p>
            <a:pPr marL="360363" marR="0" lvl="0" indent="-360363" algn="l" defTabSz="958850" rtl="0" eaLnBrk="1" fontAlgn="base" latinLnBrk="0" hangingPunct="1">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The </a:t>
            </a:r>
            <a:r>
              <a:rPr kumimoji="0" lang="en-US" altLang="en-US" sz="2400" b="0" i="0" u="none" strike="noStrike" kern="0" cap="none" spc="0" normalizeH="0" baseline="0" noProof="0" dirty="0" err="1">
                <a:ln>
                  <a:noFill/>
                </a:ln>
                <a:solidFill>
                  <a:srgbClr val="000000"/>
                </a:solidFill>
                <a:effectLst/>
                <a:uLnTx/>
                <a:uFillTx/>
                <a:latin typeface="Arial"/>
              </a:rPr>
              <a:t>HyMARC</a:t>
            </a:r>
            <a:r>
              <a:rPr kumimoji="0" lang="en-US" altLang="en-US" sz="2400" b="0" i="0" u="none" strike="noStrike" kern="0" cap="none" spc="0" normalizeH="0" baseline="0" noProof="0" dirty="0">
                <a:ln>
                  <a:noFill/>
                </a:ln>
                <a:solidFill>
                  <a:srgbClr val="000000"/>
                </a:solidFill>
                <a:effectLst/>
                <a:uLnTx/>
                <a:uFillTx/>
                <a:latin typeface="Arial"/>
              </a:rPr>
              <a:t> has been investigating magnesium borohydride, Mg(BH</a:t>
            </a:r>
            <a:r>
              <a:rPr kumimoji="0" lang="en-US" altLang="en-US" sz="2400" b="0" i="0" u="none" strike="noStrike" kern="0" cap="none" spc="0" normalizeH="0" baseline="-25000" noProof="0" dirty="0">
                <a:ln>
                  <a:noFill/>
                </a:ln>
                <a:solidFill>
                  <a:srgbClr val="000000"/>
                </a:solidFill>
                <a:effectLst/>
                <a:uLnTx/>
                <a:uFillTx/>
                <a:latin typeface="Arial"/>
              </a:rPr>
              <a:t>4</a:t>
            </a:r>
            <a:r>
              <a:rPr kumimoji="0" lang="en-US" altLang="en-US" sz="2400" b="0" i="0" u="none" strike="noStrike" kern="0" cap="none" spc="0" normalizeH="0" baseline="0" noProof="0" dirty="0">
                <a:ln>
                  <a:noFill/>
                </a:ln>
                <a:solidFill>
                  <a:srgbClr val="000000"/>
                </a:solidFill>
                <a:effectLst/>
                <a:uLnTx/>
                <a:uFillTx/>
                <a:latin typeface="Arial"/>
              </a:rPr>
              <a:t>)</a:t>
            </a:r>
            <a:r>
              <a:rPr kumimoji="0" lang="en-US" altLang="en-US" sz="2400" b="0" i="0" u="none" strike="noStrike" kern="0" cap="none" spc="0" normalizeH="0" baseline="-25000" noProof="0" dirty="0">
                <a:ln>
                  <a:noFill/>
                </a:ln>
                <a:solidFill>
                  <a:srgbClr val="000000"/>
                </a:solidFill>
                <a:effectLst/>
                <a:uLnTx/>
                <a:uFillTx/>
                <a:latin typeface="Arial"/>
              </a:rPr>
              <a:t>2</a:t>
            </a:r>
            <a:r>
              <a:rPr kumimoji="0" lang="en-US" altLang="en-US" sz="2400" b="0" i="0" u="none" strike="noStrike" kern="0" cap="none" spc="0" normalizeH="0" baseline="0" noProof="0" dirty="0">
                <a:ln>
                  <a:noFill/>
                </a:ln>
                <a:solidFill>
                  <a:srgbClr val="000000"/>
                </a:solidFill>
                <a:effectLst/>
                <a:uLnTx/>
                <a:uFillTx/>
                <a:latin typeface="Arial"/>
              </a:rPr>
              <a:t>, as the material is reversible and has a theoretical hydrogen content of 14.9 </a:t>
            </a:r>
            <a:r>
              <a:rPr kumimoji="0" lang="en-US" altLang="en-US" sz="2400" b="0" i="0" u="none" strike="noStrike" kern="0" cap="none" spc="0" normalizeH="0" baseline="0" noProof="0" dirty="0" err="1">
                <a:ln>
                  <a:noFill/>
                </a:ln>
                <a:solidFill>
                  <a:srgbClr val="000000"/>
                </a:solidFill>
                <a:effectLst/>
                <a:uLnTx/>
                <a:uFillTx/>
                <a:latin typeface="Arial"/>
              </a:rPr>
              <a:t>wt</a:t>
            </a:r>
            <a:r>
              <a:rPr kumimoji="0" lang="en-US" altLang="en-US" sz="2400" b="0" i="0" u="none" strike="noStrike" kern="0" cap="none" spc="0" normalizeH="0" baseline="0" noProof="0" dirty="0">
                <a:ln>
                  <a:noFill/>
                </a:ln>
                <a:solidFill>
                  <a:srgbClr val="000000"/>
                </a:solidFill>
                <a:effectLst/>
                <a:uLnTx/>
                <a:uFillTx/>
                <a:latin typeface="Arial"/>
              </a:rPr>
              <a:t>%. </a:t>
            </a:r>
          </a:p>
          <a:p>
            <a:pPr marL="360363" marR="0" lvl="0" indent="-360363" algn="l" defTabSz="958850" rtl="0" eaLnBrk="1" fontAlgn="base" latinLnBrk="0" hangingPunct="1">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rPr>
              <a:t>Complete dehydrogenation of Mg(BH</a:t>
            </a:r>
            <a:r>
              <a:rPr kumimoji="0" lang="en-US" altLang="en-US" sz="2400" b="0" i="0" u="none" strike="noStrike" kern="0" cap="none" spc="0" normalizeH="0" baseline="-25000" noProof="0" dirty="0">
                <a:ln>
                  <a:noFill/>
                </a:ln>
                <a:solidFill>
                  <a:srgbClr val="000000"/>
                </a:solidFill>
                <a:effectLst/>
                <a:uLnTx/>
                <a:uFillTx/>
                <a:latin typeface="Arial"/>
              </a:rPr>
              <a:t>4</a:t>
            </a:r>
            <a:r>
              <a:rPr kumimoji="0" lang="en-US" altLang="en-US" sz="2400" b="0" i="0" u="none" strike="noStrike" kern="0" cap="none" spc="0" normalizeH="0" baseline="0" noProof="0" dirty="0">
                <a:ln>
                  <a:noFill/>
                </a:ln>
                <a:solidFill>
                  <a:srgbClr val="000000"/>
                </a:solidFill>
                <a:effectLst/>
                <a:uLnTx/>
                <a:uFillTx/>
                <a:latin typeface="Arial"/>
              </a:rPr>
              <a:t>)</a:t>
            </a:r>
            <a:r>
              <a:rPr kumimoji="0" lang="en-US" altLang="en-US" sz="2400" b="0" i="0" u="none" strike="noStrike" kern="0" cap="none" spc="0" normalizeH="0" baseline="-25000" noProof="0" dirty="0">
                <a:ln>
                  <a:noFill/>
                </a:ln>
                <a:solidFill>
                  <a:srgbClr val="000000"/>
                </a:solidFill>
                <a:effectLst/>
                <a:uLnTx/>
                <a:uFillTx/>
                <a:latin typeface="Arial"/>
              </a:rPr>
              <a:t>2</a:t>
            </a:r>
            <a:r>
              <a:rPr kumimoji="0" lang="en-US" altLang="en-US" sz="2400" b="0" i="0" u="none" strike="noStrike" kern="0" cap="none" spc="0" normalizeH="0" baseline="0" noProof="0" dirty="0">
                <a:ln>
                  <a:noFill/>
                </a:ln>
                <a:solidFill>
                  <a:srgbClr val="000000"/>
                </a:solidFill>
                <a:effectLst/>
                <a:uLnTx/>
                <a:uFillTx/>
                <a:latin typeface="Arial"/>
              </a:rPr>
              <a:t> generates MgB</a:t>
            </a:r>
            <a:r>
              <a:rPr kumimoji="0" lang="en-US" altLang="en-US" sz="2400" b="0" i="0" u="none" strike="noStrike" kern="0" cap="none" spc="0" normalizeH="0" baseline="-25000" noProof="0" dirty="0">
                <a:ln>
                  <a:noFill/>
                </a:ln>
                <a:solidFill>
                  <a:srgbClr val="000000"/>
                </a:solidFill>
                <a:effectLst/>
                <a:uLnTx/>
                <a:uFillTx/>
                <a:latin typeface="Arial"/>
              </a:rPr>
              <a:t>2</a:t>
            </a:r>
            <a:r>
              <a:rPr kumimoji="0" lang="en-US" altLang="en-US" sz="2400" b="0" i="0" u="none" strike="noStrike" kern="0" cap="none" spc="0" normalizeH="0" baseline="0" noProof="0" dirty="0">
                <a:ln>
                  <a:noFill/>
                </a:ln>
                <a:solidFill>
                  <a:srgbClr val="000000"/>
                </a:solidFill>
                <a:effectLst/>
                <a:uLnTx/>
                <a:uFillTx/>
                <a:latin typeface="Arial"/>
              </a:rPr>
              <a:t>, which requires very high pressures and temperatures to regenerate the borohydride.</a:t>
            </a:r>
          </a:p>
          <a:p>
            <a:r>
              <a:rPr lang="en-US" altLang="en-US" sz="2400" dirty="0">
                <a:latin typeface="Arial" panose="020B0604020202020204" pitchFamily="34" charset="0"/>
                <a:cs typeface="Arial" panose="020B0604020202020204" pitchFamily="34" charset="0"/>
              </a:rPr>
              <a:t>Particle size and B/Mg ratio affect the hydrogenation of magnesium borides. </a:t>
            </a:r>
          </a:p>
          <a:p>
            <a:pPr lvl="1"/>
            <a:r>
              <a:rPr lang="en-US" altLang="en-US" sz="2000" dirty="0">
                <a:latin typeface="Arial" panose="020B0604020202020204" pitchFamily="34" charset="0"/>
                <a:cs typeface="Arial" panose="020B0604020202020204" pitchFamily="34" charset="0"/>
              </a:rPr>
              <a:t>Hydrogenation of nanoscale MgB</a:t>
            </a:r>
            <a:r>
              <a:rPr lang="en-US" altLang="en-US" sz="2000" baseline="-25000" dirty="0">
                <a:latin typeface="Arial" panose="020B0604020202020204" pitchFamily="34" charset="0"/>
                <a:cs typeface="Arial" panose="020B0604020202020204" pitchFamily="34" charset="0"/>
              </a:rPr>
              <a:t>0.75</a:t>
            </a:r>
            <a:r>
              <a:rPr lang="en-US" altLang="en-US" sz="2000" dirty="0">
                <a:latin typeface="Arial" panose="020B0604020202020204" pitchFamily="34" charset="0"/>
                <a:cs typeface="Arial" panose="020B0604020202020204" pitchFamily="34" charset="0"/>
              </a:rPr>
              <a:t> still needs 700 bar and 280°C. </a:t>
            </a:r>
          </a:p>
          <a:p>
            <a:r>
              <a:rPr lang="en-US" altLang="en-US" sz="2400" dirty="0">
                <a:latin typeface="Arial" panose="020B0604020202020204" pitchFamily="34" charset="0"/>
                <a:cs typeface="Arial" panose="020B0604020202020204" pitchFamily="34" charset="0"/>
              </a:rPr>
              <a:t>The project aims to decrease the required </a:t>
            </a:r>
            <a:r>
              <a:rPr lang="en-US" altLang="en-US" sz="2400" i="1" dirty="0">
                <a:latin typeface="Arial" panose="020B0604020202020204" pitchFamily="34" charset="0"/>
                <a:cs typeface="Arial" panose="020B0604020202020204" pitchFamily="34" charset="0"/>
              </a:rPr>
              <a:t>P</a:t>
            </a:r>
            <a:r>
              <a:rPr lang="en-US" altLang="en-US" sz="2400" dirty="0">
                <a:latin typeface="Arial" panose="020B0604020202020204" pitchFamily="34" charset="0"/>
                <a:cs typeface="Arial" panose="020B0604020202020204" pitchFamily="34" charset="0"/>
              </a:rPr>
              <a:t> and </a:t>
            </a:r>
            <a:r>
              <a:rPr lang="en-US" altLang="en-US" sz="2400" i="1" dirty="0">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 via synthesis of nanoscale </a:t>
            </a:r>
            <a:r>
              <a:rPr lang="en-US" altLang="en-US" sz="2400" dirty="0" err="1">
                <a:latin typeface="Arial" panose="020B0604020202020204" pitchFamily="34" charset="0"/>
                <a:cs typeface="Arial" panose="020B0604020202020204" pitchFamily="34" charset="0"/>
              </a:rPr>
              <a:t>MgB</a:t>
            </a:r>
            <a:r>
              <a:rPr lang="en-US" altLang="en-US" sz="2400" baseline="-25000" dirty="0" err="1">
                <a:latin typeface="Arial" panose="020B0604020202020204" pitchFamily="34" charset="0"/>
                <a:cs typeface="Arial" panose="020B0604020202020204" pitchFamily="34" charset="0"/>
              </a:rPr>
              <a:t>x</a:t>
            </a:r>
            <a:r>
              <a:rPr lang="en-US" altLang="en-US" sz="2400" dirty="0">
                <a:latin typeface="Arial" panose="020B0604020202020204" pitchFamily="34" charset="0"/>
                <a:cs typeface="Arial" panose="020B0604020202020204" pitchFamily="34" charset="0"/>
              </a:rPr>
              <a:t> (x &lt; 2 and x &gt; 2) phases. </a:t>
            </a:r>
          </a:p>
        </p:txBody>
      </p:sp>
    </p:spTree>
    <p:extLst>
      <p:ext uri="{BB962C8B-B14F-4D97-AF65-F5344CB8AC3E}">
        <p14:creationId xmlns:p14="http://schemas.microsoft.com/office/powerpoint/2010/main" val="318048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33FC-5A64-24CF-8055-2C6E060A6DBB}"/>
            </a:ext>
          </a:extLst>
        </p:cNvPr>
        <p:cNvGrpSpPr/>
        <p:nvPr/>
      </p:nvGrpSpPr>
      <p:grpSpPr>
        <a:xfrm>
          <a:off x="0" y="0"/>
          <a:ext cx="0" cy="0"/>
          <a:chOff x="0" y="0"/>
          <a:chExt cx="0" cy="0"/>
        </a:xfrm>
      </p:grpSpPr>
      <p:sp>
        <p:nvSpPr>
          <p:cNvPr id="9" name="Text Box 19">
            <a:extLst>
              <a:ext uri="{FF2B5EF4-FFF2-40B4-BE49-F238E27FC236}">
                <a16:creationId xmlns:a16="http://schemas.microsoft.com/office/drawing/2014/main" id="{66D6A558-1AD9-6538-9353-B877FAFC04FA}"/>
              </a:ext>
            </a:extLst>
          </p:cNvPr>
          <p:cNvSpPr txBox="1">
            <a:spLocks noChangeArrowheads="1"/>
          </p:cNvSpPr>
          <p:nvPr/>
        </p:nvSpPr>
        <p:spPr bwMode="auto">
          <a:xfrm>
            <a:off x="4735417" y="0"/>
            <a:ext cx="2721165" cy="8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600" dirty="0">
                <a:solidFill>
                  <a:schemeClr val="tx2"/>
                </a:solidFill>
              </a:rPr>
              <a:t>Approach</a:t>
            </a:r>
          </a:p>
        </p:txBody>
      </p:sp>
      <p:sp>
        <p:nvSpPr>
          <p:cNvPr id="4" name="Slide Number Placeholder 5">
            <a:extLst>
              <a:ext uri="{FF2B5EF4-FFF2-40B4-BE49-F238E27FC236}">
                <a16:creationId xmlns:a16="http://schemas.microsoft.com/office/drawing/2014/main" id="{C1AB5B38-35E1-921B-EB79-4C3254C7B6B5}"/>
              </a:ext>
            </a:extLst>
          </p:cNvPr>
          <p:cNvSpPr>
            <a:spLocks noGrp="1"/>
          </p:cNvSpPr>
          <p:nvPr>
            <p:ph type="sldNum" sz="quarter" idx="12"/>
          </p:nvPr>
        </p:nvSpPr>
        <p:spPr>
          <a:xfrm>
            <a:off x="9347200" y="6381750"/>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6</a:t>
            </a:fld>
            <a:endParaRPr lang="en-US" altLang="en-US" sz="1500" dirty="0"/>
          </a:p>
        </p:txBody>
      </p:sp>
      <p:sp>
        <p:nvSpPr>
          <p:cNvPr id="5" name="Rectangle 3">
            <a:extLst>
              <a:ext uri="{FF2B5EF4-FFF2-40B4-BE49-F238E27FC236}">
                <a16:creationId xmlns:a16="http://schemas.microsoft.com/office/drawing/2014/main" id="{34BF8131-C74F-B0B7-959D-D6D35DE56E1F}"/>
              </a:ext>
            </a:extLst>
          </p:cNvPr>
          <p:cNvSpPr txBox="1">
            <a:spLocks noChangeArrowheads="1"/>
          </p:cNvSpPr>
          <p:nvPr/>
        </p:nvSpPr>
        <p:spPr bwMode="auto">
          <a:xfrm>
            <a:off x="356318" y="1458825"/>
            <a:ext cx="11590865"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360363" marR="0" lvl="0" indent="-360363" algn="l" defTabSz="95885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Synthesis of magnesium borides with various B/Mg atomic ratios by two methods:</a:t>
            </a:r>
          </a:p>
          <a:p>
            <a:pPr lvl="1" indent="-360363" eaLnBrk="1" hangingPunct="1">
              <a:lnSpc>
                <a:spcPct val="90000"/>
              </a:lnSpc>
              <a:buFont typeface="Arial" panose="020B0604020202020204" pitchFamily="34" charset="0"/>
              <a:buChar char="-"/>
              <a:defRPr/>
            </a:pPr>
            <a:r>
              <a:rPr kumimoji="0" lang="en-US" altLang="en-US" sz="1900" b="0" i="0" u="none" strike="noStrike" kern="0" cap="none" spc="0" normalizeH="0" baseline="0" noProof="0" dirty="0">
                <a:ln>
                  <a:noFill/>
                </a:ln>
                <a:solidFill>
                  <a:srgbClr val="000000"/>
                </a:solidFill>
                <a:effectLst/>
                <a:uLnTx/>
                <a:uFillTx/>
                <a:latin typeface="Arial"/>
                <a:ea typeface="+mn-ea"/>
                <a:cs typeface="+mn-cs"/>
              </a:rPr>
              <a:t>Combustion synthesis</a:t>
            </a:r>
          </a:p>
          <a:p>
            <a:pPr lvl="1" indent="-360363" eaLnBrk="1" hangingPunct="1">
              <a:lnSpc>
                <a:spcPct val="90000"/>
              </a:lnSpc>
              <a:buFont typeface="Arial" panose="020B0604020202020204" pitchFamily="34" charset="0"/>
              <a:buChar char="-"/>
              <a:defRPr/>
            </a:pPr>
            <a:r>
              <a:rPr lang="en-US" altLang="en-US" sz="1900" kern="0" dirty="0">
                <a:solidFill>
                  <a:srgbClr val="000000"/>
                </a:solidFill>
                <a:latin typeface="Arial"/>
              </a:rPr>
              <a:t>A tube furnace</a:t>
            </a:r>
          </a:p>
          <a:p>
            <a:pPr marL="360363" marR="0" lvl="0" indent="-360363" algn="l" defTabSz="958850" rtl="0" eaLnBrk="1" fontAlgn="base" latinLnBrk="0" hangingPunct="1">
              <a:lnSpc>
                <a:spcPct val="90000"/>
              </a:lnSpc>
              <a:spcBef>
                <a:spcPts val="12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a:ea typeface="+mn-ea"/>
                <a:cs typeface="+mn-cs"/>
              </a:rPr>
              <a:t>Characterization of the obtained materials: </a:t>
            </a:r>
          </a:p>
          <a:p>
            <a:pPr lvl="1" indent="-360363" eaLnBrk="1" hangingPunct="1">
              <a:lnSpc>
                <a:spcPct val="90000"/>
              </a:lnSpc>
              <a:buFont typeface="Arial" panose="020B0604020202020204" pitchFamily="34" charset="0"/>
              <a:buChar char="-"/>
              <a:defRPr/>
            </a:pPr>
            <a:r>
              <a:rPr kumimoji="0" lang="en-US" altLang="en-US" sz="1900" b="0" i="0" u="none" strike="noStrike" kern="0" cap="none" spc="0" normalizeH="0" baseline="0" noProof="0" dirty="0">
                <a:ln>
                  <a:noFill/>
                </a:ln>
                <a:solidFill>
                  <a:srgbClr val="000000"/>
                </a:solidFill>
                <a:effectLst/>
                <a:uLnTx/>
                <a:uFillTx/>
                <a:latin typeface="Arial"/>
                <a:ea typeface="+mn-ea"/>
                <a:cs typeface="+mn-cs"/>
              </a:rPr>
              <a:t>X-ray diffraction analysis</a:t>
            </a:r>
          </a:p>
          <a:p>
            <a:pPr lvl="1" indent="-360363" eaLnBrk="1" hangingPunct="1">
              <a:lnSpc>
                <a:spcPct val="90000"/>
              </a:lnSpc>
              <a:buFont typeface="Arial" panose="020B0604020202020204" pitchFamily="34" charset="0"/>
              <a:buChar char="-"/>
              <a:defRPr/>
            </a:pPr>
            <a:r>
              <a:rPr lang="en-US" altLang="en-US" sz="1900" kern="0" dirty="0">
                <a:solidFill>
                  <a:srgbClr val="000000"/>
                </a:solidFill>
                <a:latin typeface="Arial"/>
              </a:rPr>
              <a:t>Scanning electron microscopy</a:t>
            </a:r>
          </a:p>
          <a:p>
            <a:pPr lvl="1" indent="-360363" eaLnBrk="1" hangingPunct="1">
              <a:lnSpc>
                <a:spcPct val="90000"/>
              </a:lnSpc>
              <a:buFont typeface="Arial" panose="020B0604020202020204" pitchFamily="34" charset="0"/>
              <a:buChar char="-"/>
              <a:defRPr/>
            </a:pPr>
            <a:r>
              <a:rPr lang="en-US" altLang="en-US" sz="1900" kern="0" dirty="0">
                <a:solidFill>
                  <a:srgbClr val="000000"/>
                </a:solidFill>
                <a:latin typeface="Arial"/>
              </a:rPr>
              <a:t>Laser diffraction particle size analysis </a:t>
            </a:r>
          </a:p>
          <a:p>
            <a:pPr lvl="1" indent="-360363" eaLnBrk="1" hangingPunct="1">
              <a:lnSpc>
                <a:spcPct val="90000"/>
              </a:lnSpc>
              <a:buFont typeface="Arial" panose="020B0604020202020204" pitchFamily="34" charset="0"/>
              <a:buChar char="-"/>
              <a:defRPr/>
            </a:pPr>
            <a:r>
              <a:rPr kumimoji="0" lang="en-US" altLang="en-US" sz="1900" b="0" i="0" u="none" strike="noStrike" kern="0" cap="none" spc="0" normalizeH="0" baseline="0" noProof="0" dirty="0">
                <a:ln>
                  <a:noFill/>
                </a:ln>
                <a:solidFill>
                  <a:srgbClr val="000000"/>
                </a:solidFill>
                <a:effectLst/>
                <a:uLnTx/>
                <a:uFillTx/>
                <a:latin typeface="Arial"/>
                <a:ea typeface="+mn-ea"/>
                <a:cs typeface="+mn-cs"/>
              </a:rPr>
              <a:t>Specific surface area analysis </a:t>
            </a:r>
          </a:p>
          <a:p>
            <a:pPr eaLnBrk="1" hangingPunct="1">
              <a:lnSpc>
                <a:spcPct val="90000"/>
              </a:lnSpc>
              <a:spcBef>
                <a:spcPts val="1200"/>
              </a:spcBef>
              <a:defRPr/>
            </a:pPr>
            <a:r>
              <a:rPr lang="en-US" altLang="en-US" sz="2400" kern="0" dirty="0">
                <a:solidFill>
                  <a:srgbClr val="000000"/>
                </a:solidFill>
                <a:latin typeface="Arial"/>
              </a:rPr>
              <a:t>Hydrogenation and dehydrogenation:</a:t>
            </a:r>
          </a:p>
          <a:p>
            <a:pPr lvl="1" indent="-360363" eaLnBrk="1" hangingPunct="1">
              <a:lnSpc>
                <a:spcPct val="90000"/>
              </a:lnSpc>
              <a:buFont typeface="Arial" panose="020B0604020202020204" pitchFamily="34" charset="0"/>
              <a:buChar char="-"/>
              <a:defRPr/>
            </a:pPr>
            <a:r>
              <a:rPr kumimoji="0" lang="en-US" altLang="en-US" sz="1900" b="0" i="0" u="none" strike="noStrike" kern="0" cap="none" spc="0" normalizeH="0" baseline="0" noProof="0" dirty="0">
                <a:ln>
                  <a:noFill/>
                </a:ln>
                <a:solidFill>
                  <a:srgbClr val="000000"/>
                </a:solidFill>
                <a:effectLst/>
                <a:uLnTx/>
                <a:uFillTx/>
                <a:latin typeface="Arial"/>
                <a:ea typeface="+mn-ea"/>
                <a:cs typeface="+mn-cs"/>
              </a:rPr>
              <a:t>Hydrogenation is first studied in a high-pressure differential scanning calorimeter (up to 150 bar). </a:t>
            </a:r>
          </a:p>
          <a:p>
            <a:pPr lvl="1" indent="-360363" eaLnBrk="1" hangingPunct="1">
              <a:lnSpc>
                <a:spcPct val="90000"/>
              </a:lnSpc>
              <a:buFont typeface="Arial" panose="020B0604020202020204" pitchFamily="34" charset="0"/>
              <a:buChar char="-"/>
              <a:defRPr/>
            </a:pPr>
            <a:r>
              <a:rPr kumimoji="0" lang="en-US" altLang="en-US" sz="1900" b="0" i="0" u="none" strike="noStrike" kern="0" cap="none" spc="0" normalizeH="0" baseline="0" noProof="0" dirty="0">
                <a:ln>
                  <a:noFill/>
                </a:ln>
                <a:solidFill>
                  <a:srgbClr val="000000"/>
                </a:solidFill>
                <a:effectLst/>
                <a:uLnTx/>
                <a:uFillTx/>
                <a:latin typeface="Arial"/>
                <a:ea typeface="+mn-ea"/>
                <a:cs typeface="+mn-cs"/>
              </a:rPr>
              <a:t>Next, hydrogenation and dehydrogenation are studied using pressure-composition-temperature measurements and high-pressure hydrogenation at SNL (up to 1000 bar and 450 °C). </a:t>
            </a:r>
          </a:p>
        </p:txBody>
      </p:sp>
    </p:spTree>
    <p:extLst>
      <p:ext uri="{BB962C8B-B14F-4D97-AF65-F5344CB8AC3E}">
        <p14:creationId xmlns:p14="http://schemas.microsoft.com/office/powerpoint/2010/main" val="206726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a:extLst>
              <a:ext uri="{FF2B5EF4-FFF2-40B4-BE49-F238E27FC236}">
                <a16:creationId xmlns:a16="http://schemas.microsoft.com/office/drawing/2014/main" id="{F34B96AB-C27F-EF35-AAC3-1D8C3EBC3797}"/>
              </a:ext>
            </a:extLst>
          </p:cNvPr>
          <p:cNvSpPr txBox="1">
            <a:spLocks noChangeArrowheads="1"/>
          </p:cNvSpPr>
          <p:nvPr/>
        </p:nvSpPr>
        <p:spPr bwMode="auto">
          <a:xfrm>
            <a:off x="609600" y="69850"/>
            <a:ext cx="10972799" cy="7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algn="ctr" defTabSz="95885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Approach: </a:t>
            </a:r>
            <a:r>
              <a:rPr kumimoji="0" lang="en-US" altLang="en-US" sz="4000" b="0" i="0" u="none" strike="noStrike" kern="1200" cap="none" spc="0" normalizeH="0" baseline="0" noProof="0" dirty="0">
                <a:ln>
                  <a:noFill/>
                </a:ln>
                <a:effectLst/>
                <a:uLnTx/>
                <a:uFillTx/>
                <a:latin typeface="Arial" panose="020B0604020202020204" pitchFamily="34" charset="0"/>
                <a:ea typeface="+mn-ea"/>
                <a:cs typeface="+mn-cs"/>
              </a:rPr>
              <a:t>Safety Planning and Culture</a:t>
            </a:r>
          </a:p>
        </p:txBody>
      </p:sp>
      <p:sp>
        <p:nvSpPr>
          <p:cNvPr id="5" name="Slide Number Placeholder 5">
            <a:extLst>
              <a:ext uri="{FF2B5EF4-FFF2-40B4-BE49-F238E27FC236}">
                <a16:creationId xmlns:a16="http://schemas.microsoft.com/office/drawing/2014/main" id="{F8914B94-0820-DB93-AC34-CE9145DB755C}"/>
              </a:ext>
            </a:extLst>
          </p:cNvPr>
          <p:cNvSpPr>
            <a:spLocks noGrp="1"/>
          </p:cNvSpPr>
          <p:nvPr>
            <p:ph type="sldNum" sz="quarter" idx="12"/>
          </p:nvPr>
        </p:nvSpPr>
        <p:spPr>
          <a:xfrm>
            <a:off x="9347200" y="6391054"/>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7</a:t>
            </a:fld>
            <a:endParaRPr lang="en-US" altLang="en-US" sz="1500" dirty="0"/>
          </a:p>
        </p:txBody>
      </p:sp>
      <p:sp>
        <p:nvSpPr>
          <p:cNvPr id="6" name="Rectangle 3">
            <a:extLst>
              <a:ext uri="{FF2B5EF4-FFF2-40B4-BE49-F238E27FC236}">
                <a16:creationId xmlns:a16="http://schemas.microsoft.com/office/drawing/2014/main" id="{B05DE4EE-FA47-BD85-3B33-8E58A5B1CCC0}"/>
              </a:ext>
            </a:extLst>
          </p:cNvPr>
          <p:cNvSpPr txBox="1">
            <a:spLocks noChangeArrowheads="1"/>
          </p:cNvSpPr>
          <p:nvPr/>
        </p:nvSpPr>
        <p:spPr bwMode="auto">
          <a:xfrm>
            <a:off x="609599" y="1627322"/>
            <a:ext cx="10972799" cy="4394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80" tIns="47840" rIns="95680" bIns="47840" numCol="1" anchor="t" anchorCtr="0" compatLnSpc="1">
            <a:prstTxWarp prst="textNoShape">
              <a:avLst/>
            </a:prstTxWarp>
          </a:bodyPr>
          <a:lstStyle>
            <a:lvl1pPr marL="360363" indent="-360363" algn="l" defTabSz="958850"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8850" rtl="0" eaLnBrk="0" fontAlgn="base" hangingPunct="0">
              <a:spcBef>
                <a:spcPct val="20000"/>
              </a:spcBef>
              <a:spcAft>
                <a:spcPct val="0"/>
              </a:spcAft>
              <a:buChar char="–"/>
              <a:defRPr sz="2900">
                <a:solidFill>
                  <a:schemeClr val="tx1"/>
                </a:solidFill>
                <a:latin typeface="+mn-lt"/>
              </a:defRPr>
            </a:lvl2pPr>
            <a:lvl3pPr marL="1196975" indent="-238125" algn="l" defTabSz="958850" rtl="0" eaLnBrk="0" fontAlgn="base" hangingPunct="0">
              <a:spcBef>
                <a:spcPct val="20000"/>
              </a:spcBef>
              <a:spcAft>
                <a:spcPct val="0"/>
              </a:spcAft>
              <a:buChar char="•"/>
              <a:defRPr sz="2500">
                <a:solidFill>
                  <a:schemeClr val="tx1"/>
                </a:solidFill>
                <a:latin typeface="+mn-lt"/>
              </a:defRPr>
            </a:lvl3pPr>
            <a:lvl4pPr marL="1676400" indent="-239713" algn="l" defTabSz="958850" rtl="0" eaLnBrk="0" fontAlgn="base" hangingPunct="0">
              <a:spcBef>
                <a:spcPct val="20000"/>
              </a:spcBef>
              <a:spcAft>
                <a:spcPct val="0"/>
              </a:spcAft>
              <a:buChar char="–"/>
              <a:defRPr sz="2100">
                <a:solidFill>
                  <a:schemeClr val="tx1"/>
                </a:solidFill>
                <a:latin typeface="+mn-lt"/>
              </a:defRPr>
            </a:lvl4pPr>
            <a:lvl5pPr marL="2155825" indent="-239713" algn="l" defTabSz="958850" rtl="0" eaLnBrk="0" fontAlgn="base" hangingPunct="0">
              <a:spcBef>
                <a:spcPct val="20000"/>
              </a:spcBef>
              <a:spcAft>
                <a:spcPct val="0"/>
              </a:spcAft>
              <a:buChar char="»"/>
              <a:defRPr sz="2100">
                <a:solidFill>
                  <a:schemeClr val="tx1"/>
                </a:solidFill>
                <a:latin typeface="+mn-lt"/>
              </a:defRPr>
            </a:lvl5pPr>
            <a:lvl6pPr marL="2613025" indent="-239713" algn="l" defTabSz="958850" rtl="0" fontAlgn="base">
              <a:spcBef>
                <a:spcPct val="20000"/>
              </a:spcBef>
              <a:spcAft>
                <a:spcPct val="0"/>
              </a:spcAft>
              <a:buChar char="»"/>
              <a:defRPr sz="2100">
                <a:solidFill>
                  <a:schemeClr val="tx1"/>
                </a:solidFill>
                <a:latin typeface="+mn-lt"/>
              </a:defRPr>
            </a:lvl6pPr>
            <a:lvl7pPr marL="3070225" indent="-239713" algn="l" defTabSz="958850" rtl="0" fontAlgn="base">
              <a:spcBef>
                <a:spcPct val="20000"/>
              </a:spcBef>
              <a:spcAft>
                <a:spcPct val="0"/>
              </a:spcAft>
              <a:buChar char="»"/>
              <a:defRPr sz="2100">
                <a:solidFill>
                  <a:schemeClr val="tx1"/>
                </a:solidFill>
                <a:latin typeface="+mn-lt"/>
              </a:defRPr>
            </a:lvl7pPr>
            <a:lvl8pPr marL="3527425" indent="-239713" algn="l" defTabSz="958850" rtl="0" fontAlgn="base">
              <a:spcBef>
                <a:spcPct val="20000"/>
              </a:spcBef>
              <a:spcAft>
                <a:spcPct val="0"/>
              </a:spcAft>
              <a:buChar char="»"/>
              <a:defRPr sz="2100">
                <a:solidFill>
                  <a:schemeClr val="tx1"/>
                </a:solidFill>
                <a:latin typeface="+mn-lt"/>
              </a:defRPr>
            </a:lvl8pPr>
            <a:lvl9pPr marL="3984625" indent="-239713" algn="l" defTabSz="958850" rtl="0" fontAlgn="base">
              <a:spcBef>
                <a:spcPct val="20000"/>
              </a:spcBef>
              <a:spcAft>
                <a:spcPct val="0"/>
              </a:spcAft>
              <a:buChar char="»"/>
              <a:defRPr sz="2100">
                <a:solidFill>
                  <a:schemeClr val="tx1"/>
                </a:solidFill>
                <a:latin typeface="+mn-lt"/>
              </a:defRPr>
            </a:lvl9pPr>
          </a:lstStyle>
          <a:p>
            <a:pPr marL="404813" indent="-342900" eaLnBrk="1" hangingPunct="1">
              <a:lnSpc>
                <a:spcPct val="90000"/>
              </a:lnSpc>
              <a:buFont typeface="Arial" panose="020B0604020202020204" pitchFamily="34" charset="0"/>
              <a:buChar char="•"/>
              <a:defRPr/>
            </a:pPr>
            <a:r>
              <a:rPr lang="en-US" sz="2400" kern="0" dirty="0">
                <a:solidFill>
                  <a:srgbClr val="000000">
                    <a:lumMod val="95000"/>
                    <a:lumOff val="5000"/>
                  </a:srgbClr>
                </a:solidFill>
                <a:latin typeface="Arial"/>
              </a:rPr>
              <a:t>This project was NOT required to submit a safety plan to the Hydrogen Safety Panel (HSP). </a:t>
            </a:r>
          </a:p>
          <a:p>
            <a:pPr marL="404813" indent="-342900" eaLnBrk="1" hangingPunct="1">
              <a:lnSpc>
                <a:spcPct val="90000"/>
              </a:lnSpc>
              <a:buFont typeface="Arial" panose="020B0604020202020204" pitchFamily="34" charset="0"/>
              <a:buChar char="•"/>
              <a:defRPr/>
            </a:pPr>
            <a:endParaRPr lang="en-US" sz="2400" kern="0" dirty="0">
              <a:solidFill>
                <a:srgbClr val="000000">
                  <a:lumMod val="95000"/>
                  <a:lumOff val="5000"/>
                </a:srgbClr>
              </a:solidFill>
              <a:latin typeface="Arial"/>
            </a:endParaRPr>
          </a:p>
          <a:p>
            <a:pPr eaLnBrk="1" hangingPunct="1">
              <a:lnSpc>
                <a:spcPct val="90000"/>
              </a:lnSpc>
              <a:defRPr/>
            </a:pPr>
            <a:r>
              <a:rPr lang="en-US" sz="2400" kern="0" dirty="0">
                <a:solidFill>
                  <a:srgbClr val="000000">
                    <a:lumMod val="95000"/>
                    <a:lumOff val="5000"/>
                  </a:srgbClr>
                </a:solidFill>
                <a:latin typeface="Arial"/>
              </a:rPr>
              <a:t>Prioritizing safety and analyzing hazards</a:t>
            </a:r>
            <a:r>
              <a:rPr lang="en-US" sz="2400" kern="0" dirty="0">
                <a:solidFill>
                  <a:srgbClr val="000000"/>
                </a:solidFill>
                <a:latin typeface="Arial"/>
              </a:rPr>
              <a:t>:</a:t>
            </a:r>
          </a:p>
          <a:p>
            <a:pPr lvl="1" eaLnBrk="1" hangingPunct="1">
              <a:lnSpc>
                <a:spcPct val="90000"/>
              </a:lnSpc>
              <a:defRPr/>
            </a:pPr>
            <a:r>
              <a:rPr lang="en-US" sz="2000" kern="0" dirty="0">
                <a:solidFill>
                  <a:srgbClr val="000000"/>
                </a:solidFill>
                <a:latin typeface="Arial"/>
              </a:rPr>
              <a:t>The Operating Procedures document (65 pages plus Safety Data Sheets) has been prepared and submitted to the Environmental Heath and Safety (EH&amp;S) of UTEP.</a:t>
            </a:r>
          </a:p>
          <a:p>
            <a:pPr lvl="1" eaLnBrk="1" hangingPunct="1">
              <a:lnSpc>
                <a:spcPct val="90000"/>
              </a:lnSpc>
              <a:defRPr/>
            </a:pPr>
            <a:r>
              <a:rPr lang="en-US" sz="2000" kern="0" dirty="0">
                <a:solidFill>
                  <a:srgbClr val="000000"/>
                </a:solidFill>
                <a:latin typeface="Arial"/>
              </a:rPr>
              <a:t>This document is updated each time when a new procedure is added.</a:t>
            </a:r>
          </a:p>
          <a:p>
            <a:pPr marL="479425" lvl="1" indent="0" eaLnBrk="1" hangingPunct="1">
              <a:lnSpc>
                <a:spcPct val="90000"/>
              </a:lnSpc>
              <a:buFontTx/>
              <a:buNone/>
              <a:defRPr/>
            </a:pPr>
            <a:endParaRPr lang="en-US" sz="1900" kern="0" dirty="0">
              <a:solidFill>
                <a:srgbClr val="000000">
                  <a:lumMod val="95000"/>
                  <a:lumOff val="5000"/>
                </a:srgbClr>
              </a:solidFill>
              <a:latin typeface="Arial"/>
            </a:endParaRPr>
          </a:p>
        </p:txBody>
      </p:sp>
    </p:spTree>
    <p:extLst>
      <p:ext uri="{BB962C8B-B14F-4D97-AF65-F5344CB8AC3E}">
        <p14:creationId xmlns:p14="http://schemas.microsoft.com/office/powerpoint/2010/main" val="213947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3B442B41-4522-B06A-E8A9-5DB304D2BE18}"/>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4" name="Content Placeholder 3">
            <a:extLst>
              <a:ext uri="{FF2B5EF4-FFF2-40B4-BE49-F238E27FC236}">
                <a16:creationId xmlns:a16="http://schemas.microsoft.com/office/drawing/2014/main" id="{285D7535-F264-7146-E5DE-4C6774A32534}"/>
              </a:ext>
            </a:extLst>
          </p:cNvPr>
          <p:cNvSpPr>
            <a:spLocks noGrp="1"/>
          </p:cNvSpPr>
          <p:nvPr>
            <p:ph idx="1"/>
          </p:nvPr>
        </p:nvSpPr>
        <p:spPr>
          <a:xfrm>
            <a:off x="634997" y="1133666"/>
            <a:ext cx="10515600" cy="544512"/>
          </a:xfrm>
        </p:spPr>
        <p:txBody>
          <a:bodyPr>
            <a:normAutofit/>
          </a:bodyPr>
          <a:lstStyle/>
          <a:p>
            <a:pPr marL="0" indent="0">
              <a:buNone/>
            </a:pPr>
            <a:r>
              <a:rPr lang="en-US" sz="2400" dirty="0">
                <a:latin typeface="Arial" panose="020B0604020202020204" pitchFamily="34" charset="0"/>
                <a:cs typeface="Arial" panose="020B0604020202020204" pitchFamily="34" charset="0"/>
              </a:rPr>
              <a:t>Magnesium borides were synthesized by two methods. </a:t>
            </a:r>
          </a:p>
          <a:p>
            <a:endParaRPr lang="en-US" sz="2000"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36EAA88A-50B3-8DC9-26D2-1FB4890048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8</a:t>
            </a:fld>
            <a:endParaRPr lang="en-US" altLang="en-US" sz="1500" dirty="0"/>
          </a:p>
        </p:txBody>
      </p:sp>
      <p:sp>
        <p:nvSpPr>
          <p:cNvPr id="7" name="Content Placeholder 3">
            <a:extLst>
              <a:ext uri="{FF2B5EF4-FFF2-40B4-BE49-F238E27FC236}">
                <a16:creationId xmlns:a16="http://schemas.microsoft.com/office/drawing/2014/main" id="{EE07DE4A-9D39-DD66-8D83-9241FD42F1CC}"/>
              </a:ext>
            </a:extLst>
          </p:cNvPr>
          <p:cNvSpPr txBox="1">
            <a:spLocks/>
          </p:cNvSpPr>
          <p:nvPr/>
        </p:nvSpPr>
        <p:spPr>
          <a:xfrm>
            <a:off x="634997" y="1719146"/>
            <a:ext cx="6528854" cy="2370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latin typeface="Arial" panose="020B0604020202020204" pitchFamily="34" charset="0"/>
                <a:cs typeface="Arial" panose="020B0604020202020204" pitchFamily="34" charset="0"/>
              </a:rPr>
              <a:t>Combustion synthesis (chemical oven)</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A ceramic (BN) crucible with an Mg/B pellet surrounded by an annular layer of a Ti/B (1:2 mole ratio) mixture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The crucible is placed into a chamber filled with Ar.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The Ti/B mixture is ignited by a hot wire or by a laser.</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The released heat ignites the Mg/B mixture.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Heating rate: 300-500°C/s</a:t>
            </a:r>
            <a:r>
              <a:rPr lang="en-US" sz="20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A0DBEB8-EA26-75A4-8D76-B4C972A6CA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9929" y="3942938"/>
            <a:ext cx="3658057" cy="2456903"/>
          </a:xfrm>
          <a:prstGeom prst="rect">
            <a:avLst/>
          </a:prstGeom>
        </p:spPr>
      </p:pic>
      <p:pic>
        <p:nvPicPr>
          <p:cNvPr id="10" name="Picture 9">
            <a:extLst>
              <a:ext uri="{FF2B5EF4-FFF2-40B4-BE49-F238E27FC236}">
                <a16:creationId xmlns:a16="http://schemas.microsoft.com/office/drawing/2014/main" id="{CE560C6A-7436-7781-5DAA-63671A4CC5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3206" y="3942938"/>
            <a:ext cx="3235594" cy="2456903"/>
          </a:xfrm>
          <a:prstGeom prst="rect">
            <a:avLst/>
          </a:prstGeom>
        </p:spPr>
      </p:pic>
      <p:sp>
        <p:nvSpPr>
          <p:cNvPr id="11" name="TextBox 10">
            <a:extLst>
              <a:ext uri="{FF2B5EF4-FFF2-40B4-BE49-F238E27FC236}">
                <a16:creationId xmlns:a16="http://schemas.microsoft.com/office/drawing/2014/main" id="{0D9F5074-6C95-395B-7F14-46B7CE8549BD}"/>
              </a:ext>
            </a:extLst>
          </p:cNvPr>
          <p:cNvSpPr txBox="1"/>
          <p:nvPr/>
        </p:nvSpPr>
        <p:spPr>
          <a:xfrm>
            <a:off x="7492015" y="6399841"/>
            <a:ext cx="2226806"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Laser ignition setup</a:t>
            </a:r>
            <a:endParaRPr lang="en-US" sz="3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7AD83DF-C312-26A2-2389-F9EA3C59105C}"/>
              </a:ext>
            </a:extLst>
          </p:cNvPr>
          <p:cNvSpPr txBox="1"/>
          <p:nvPr/>
        </p:nvSpPr>
        <p:spPr>
          <a:xfrm>
            <a:off x="2800072" y="6399841"/>
            <a:ext cx="2490277"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Hot-wire ignition setup</a:t>
            </a:r>
            <a:endParaRPr lang="en-US"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F1BF6A-923B-D273-5E70-A07FE2063FE6}"/>
              </a:ext>
            </a:extLst>
          </p:cNvPr>
          <p:cNvSpPr txBox="1"/>
          <p:nvPr/>
        </p:nvSpPr>
        <p:spPr>
          <a:xfrm>
            <a:off x="7802320" y="3292991"/>
            <a:ext cx="2809757"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Chemical oven schematic</a:t>
            </a:r>
            <a:endParaRPr lang="en-US" sz="32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9DB3D3-2C91-4B28-210B-DD9EEFE28662}"/>
              </a:ext>
            </a:extLst>
          </p:cNvPr>
          <p:cNvSpPr/>
          <p:nvPr/>
        </p:nvSpPr>
        <p:spPr>
          <a:xfrm>
            <a:off x="8364753" y="1931696"/>
            <a:ext cx="1188720" cy="128016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1E88E2E-1D01-2114-2EAC-1C61610A7493}"/>
              </a:ext>
            </a:extLst>
          </p:cNvPr>
          <p:cNvSpPr/>
          <p:nvPr/>
        </p:nvSpPr>
        <p:spPr>
          <a:xfrm>
            <a:off x="8461305" y="2130059"/>
            <a:ext cx="1005840" cy="1005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CA5A71F-C58C-293A-4AAC-3D4FE3E1A671}"/>
              </a:ext>
            </a:extLst>
          </p:cNvPr>
          <p:cNvSpPr/>
          <p:nvPr/>
        </p:nvSpPr>
        <p:spPr>
          <a:xfrm>
            <a:off x="8608270" y="2131845"/>
            <a:ext cx="731520" cy="100584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FB981CE-48D0-A542-6F84-53FC2D245026}"/>
              </a:ext>
            </a:extLst>
          </p:cNvPr>
          <p:cNvSpPr txBox="1"/>
          <p:nvPr/>
        </p:nvSpPr>
        <p:spPr>
          <a:xfrm>
            <a:off x="9935950" y="2557591"/>
            <a:ext cx="84189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Crucible</a:t>
            </a:r>
          </a:p>
        </p:txBody>
      </p:sp>
      <p:cxnSp>
        <p:nvCxnSpPr>
          <p:cNvPr id="25" name="Straight Arrow Connector 24">
            <a:extLst>
              <a:ext uri="{FF2B5EF4-FFF2-40B4-BE49-F238E27FC236}">
                <a16:creationId xmlns:a16="http://schemas.microsoft.com/office/drawing/2014/main" id="{6CDB6EDA-FF9B-2ACE-D160-A1C94E37D321}"/>
              </a:ext>
            </a:extLst>
          </p:cNvPr>
          <p:cNvCxnSpPr>
            <a:cxnSpLocks/>
          </p:cNvCxnSpPr>
          <p:nvPr/>
        </p:nvCxnSpPr>
        <p:spPr>
          <a:xfrm flipH="1">
            <a:off x="9457250" y="2165075"/>
            <a:ext cx="489313" cy="255705"/>
          </a:xfrm>
          <a:prstGeom prst="straightConnector1">
            <a:avLst/>
          </a:prstGeom>
          <a:ln w="12700">
            <a:solidFill>
              <a:schemeClr val="tx1"/>
            </a:solidFill>
            <a:tailEnd type="stealth"/>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C24BADE0-DF0E-0CDA-A3BB-976EEDF741F0}"/>
              </a:ext>
            </a:extLst>
          </p:cNvPr>
          <p:cNvSpPr txBox="1"/>
          <p:nvPr/>
        </p:nvSpPr>
        <p:spPr>
          <a:xfrm>
            <a:off x="9875436" y="1967299"/>
            <a:ext cx="113338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Ti/B mixture</a:t>
            </a:r>
          </a:p>
        </p:txBody>
      </p:sp>
      <p:sp>
        <p:nvSpPr>
          <p:cNvPr id="29" name="TextBox 28">
            <a:extLst>
              <a:ext uri="{FF2B5EF4-FFF2-40B4-BE49-F238E27FC236}">
                <a16:creationId xmlns:a16="http://schemas.microsoft.com/office/drawing/2014/main" id="{E2A110A4-0CB0-3BA7-9D8E-3BF9EC8B94D5}"/>
              </a:ext>
            </a:extLst>
          </p:cNvPr>
          <p:cNvSpPr txBox="1"/>
          <p:nvPr/>
        </p:nvSpPr>
        <p:spPr>
          <a:xfrm>
            <a:off x="8566583" y="2355786"/>
            <a:ext cx="784902"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Mg/B pellet</a:t>
            </a:r>
          </a:p>
        </p:txBody>
      </p:sp>
      <p:cxnSp>
        <p:nvCxnSpPr>
          <p:cNvPr id="17" name="Straight Arrow Connector 16">
            <a:extLst>
              <a:ext uri="{FF2B5EF4-FFF2-40B4-BE49-F238E27FC236}">
                <a16:creationId xmlns:a16="http://schemas.microsoft.com/office/drawing/2014/main" id="{4A0A80ED-E107-4961-C95B-65076C941980}"/>
              </a:ext>
            </a:extLst>
          </p:cNvPr>
          <p:cNvCxnSpPr>
            <a:cxnSpLocks/>
          </p:cNvCxnSpPr>
          <p:nvPr/>
        </p:nvCxnSpPr>
        <p:spPr>
          <a:xfrm flipH="1">
            <a:off x="9545621" y="2766208"/>
            <a:ext cx="435516" cy="198321"/>
          </a:xfrm>
          <a:prstGeom prst="straightConnector1">
            <a:avLst/>
          </a:prstGeom>
          <a:ln w="12700">
            <a:solidFill>
              <a:schemeClr val="tx1"/>
            </a:solidFill>
            <a:tailEnd type="stealth"/>
          </a:ln>
        </p:spPr>
        <p:style>
          <a:lnRef idx="3">
            <a:schemeClr val="dk1"/>
          </a:lnRef>
          <a:fillRef idx="0">
            <a:schemeClr val="dk1"/>
          </a:fillRef>
          <a:effectRef idx="2">
            <a:schemeClr val="dk1"/>
          </a:effectRef>
          <a:fontRef idx="minor">
            <a:schemeClr val="tx1"/>
          </a:fontRef>
        </p:style>
      </p:cxnSp>
      <p:sp>
        <p:nvSpPr>
          <p:cNvPr id="3" name="Rectangle 2">
            <a:extLst>
              <a:ext uri="{FF2B5EF4-FFF2-40B4-BE49-F238E27FC236}">
                <a16:creationId xmlns:a16="http://schemas.microsoft.com/office/drawing/2014/main" id="{C6FFA889-71FF-9E8E-43D3-F499358A3AC9}"/>
              </a:ext>
            </a:extLst>
          </p:cNvPr>
          <p:cNvSpPr/>
          <p:nvPr/>
        </p:nvSpPr>
        <p:spPr>
          <a:xfrm>
            <a:off x="8461305" y="1931696"/>
            <a:ext cx="995945" cy="1974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6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821B-E4C5-F964-7F26-96DDAFF94256}"/>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CA8AA3C0-52E2-D111-1FE9-5A75A29D55B9}"/>
              </a:ext>
            </a:extLst>
          </p:cNvPr>
          <p:cNvSpPr txBox="1">
            <a:spLocks noChangeArrowheads="1"/>
          </p:cNvSpPr>
          <p:nvPr/>
        </p:nvSpPr>
        <p:spPr bwMode="auto">
          <a:xfrm>
            <a:off x="609599" y="88826"/>
            <a:ext cx="10972800" cy="74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5680" tIns="47840" rIns="95680" bIns="47840">
            <a:spAutoFit/>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4200" dirty="0">
                <a:solidFill>
                  <a:schemeClr val="tx2"/>
                </a:solidFill>
              </a:rPr>
              <a:t>Accomplishments and Progress </a:t>
            </a:r>
            <a:endParaRPr lang="en-US" altLang="en-US" sz="2800" dirty="0">
              <a:solidFill>
                <a:schemeClr val="tx2"/>
              </a:solidFill>
            </a:endParaRPr>
          </a:p>
        </p:txBody>
      </p:sp>
      <p:sp>
        <p:nvSpPr>
          <p:cNvPr id="5" name="Slide Number Placeholder 5">
            <a:extLst>
              <a:ext uri="{FF2B5EF4-FFF2-40B4-BE49-F238E27FC236}">
                <a16:creationId xmlns:a16="http://schemas.microsoft.com/office/drawing/2014/main" id="{F2961EDB-2A71-3958-DFB7-288A815152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20000"/>
              </a:spcBef>
              <a:buChar char="•"/>
              <a:defRPr sz="3400">
                <a:solidFill>
                  <a:schemeClr val="tx1"/>
                </a:solidFill>
                <a:latin typeface="Arial" panose="020B0604020202020204" pitchFamily="34" charset="0"/>
              </a:defRPr>
            </a:lvl1pPr>
            <a:lvl2pPr marL="742950" indent="-285750" defTabSz="958850">
              <a:spcBef>
                <a:spcPct val="20000"/>
              </a:spcBef>
              <a:buChar char="–"/>
              <a:defRPr sz="2900">
                <a:solidFill>
                  <a:schemeClr val="tx1"/>
                </a:solidFill>
                <a:latin typeface="Arial" panose="020B0604020202020204" pitchFamily="34" charset="0"/>
              </a:defRPr>
            </a:lvl2pPr>
            <a:lvl3pPr marL="1143000" indent="-228600" defTabSz="958850">
              <a:spcBef>
                <a:spcPct val="20000"/>
              </a:spcBef>
              <a:buChar char="•"/>
              <a:defRPr sz="2500">
                <a:solidFill>
                  <a:schemeClr val="tx1"/>
                </a:solidFill>
                <a:latin typeface="Arial" panose="020B0604020202020204" pitchFamily="34" charset="0"/>
              </a:defRPr>
            </a:lvl3pPr>
            <a:lvl4pPr marL="1600200" indent="-228600" defTabSz="958850">
              <a:spcBef>
                <a:spcPct val="20000"/>
              </a:spcBef>
              <a:buChar char="–"/>
              <a:defRPr sz="2100">
                <a:solidFill>
                  <a:schemeClr val="tx1"/>
                </a:solidFill>
                <a:latin typeface="Arial" panose="020B0604020202020204" pitchFamily="34" charset="0"/>
              </a:defRPr>
            </a:lvl4pPr>
            <a:lvl5pPr marL="2057400" indent="-228600" defTabSz="958850">
              <a:spcBef>
                <a:spcPct val="20000"/>
              </a:spcBef>
              <a:buChar char="»"/>
              <a:defRPr sz="2100">
                <a:solidFill>
                  <a:schemeClr val="tx1"/>
                </a:solidFill>
                <a:latin typeface="Arial" panose="020B0604020202020204" pitchFamily="34" charset="0"/>
              </a:defRPr>
            </a:lvl5pPr>
            <a:lvl6pPr marL="25146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885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FontTx/>
              <a:buNone/>
            </a:pPr>
            <a:fld id="{3CF4764C-0C7D-44EF-947E-F89A14553D1D}" type="slidenum">
              <a:rPr lang="en-US" altLang="en-US" sz="1500"/>
              <a:pPr>
                <a:spcBef>
                  <a:spcPct val="0"/>
                </a:spcBef>
                <a:buFontTx/>
                <a:buNone/>
              </a:pPr>
              <a:t>9</a:t>
            </a:fld>
            <a:endParaRPr lang="en-US" altLang="en-US" sz="1500" dirty="0"/>
          </a:p>
        </p:txBody>
      </p:sp>
      <p:sp>
        <p:nvSpPr>
          <p:cNvPr id="8" name="Content Placeholder 3">
            <a:extLst>
              <a:ext uri="{FF2B5EF4-FFF2-40B4-BE49-F238E27FC236}">
                <a16:creationId xmlns:a16="http://schemas.microsoft.com/office/drawing/2014/main" id="{ADA2F1F7-1086-8748-7A65-B737F05CA99F}"/>
              </a:ext>
            </a:extLst>
          </p:cNvPr>
          <p:cNvSpPr txBox="1">
            <a:spLocks/>
          </p:cNvSpPr>
          <p:nvPr/>
        </p:nvSpPr>
        <p:spPr>
          <a:xfrm>
            <a:off x="609599" y="1498148"/>
            <a:ext cx="4978401" cy="1830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US" sz="2000" dirty="0">
                <a:latin typeface="Arial" panose="020B0604020202020204" pitchFamily="34" charset="0"/>
                <a:cs typeface="Arial" panose="020B0604020202020204" pitchFamily="34" charset="0"/>
              </a:rPr>
              <a:t>Tube furnace</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Mg/B pellet in </a:t>
            </a:r>
            <a:r>
              <a:rPr lang="en-US" sz="1800" dirty="0" err="1">
                <a:latin typeface="Arial" panose="020B0604020202020204" pitchFamily="34" charset="0"/>
                <a:cs typeface="Arial" panose="020B0604020202020204" pitchFamily="34" charset="0"/>
              </a:rPr>
              <a:t>Ar</a:t>
            </a:r>
            <a:r>
              <a:rPr lang="en-US" sz="1800" dirty="0">
                <a:latin typeface="Arial" panose="020B0604020202020204" pitchFamily="34" charset="0"/>
                <a:cs typeface="Arial" panose="020B0604020202020204" pitchFamily="34" charset="0"/>
              </a:rPr>
              <a:t> flow  </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Heated at 5°C/min up to 650–1050°C.</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Held for 1 – 6 h.</a:t>
            </a:r>
          </a:p>
          <a:p>
            <a:pPr lvl="1">
              <a:buFont typeface="Arial" panose="020B0604020202020204" pitchFamily="34" charset="0"/>
              <a:buChar char="-"/>
            </a:pPr>
            <a:r>
              <a:rPr lang="en-US" sz="1800" dirty="0">
                <a:latin typeface="Arial" panose="020B0604020202020204" pitchFamily="34" charset="0"/>
                <a:cs typeface="Arial" panose="020B0604020202020204" pitchFamily="34" charset="0"/>
              </a:rPr>
              <a:t>Cooled at a rate of 5°C/min. </a:t>
            </a:r>
            <a:endParaRPr lang="en-US" sz="19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2C4792A-8E90-B070-6F19-49A1EA18FD89}"/>
              </a:ext>
            </a:extLst>
          </p:cNvPr>
          <p:cNvSpPr txBox="1"/>
          <p:nvPr/>
        </p:nvSpPr>
        <p:spPr>
          <a:xfrm>
            <a:off x="7715573" y="5144320"/>
            <a:ext cx="1835043"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Tube furnace</a:t>
            </a:r>
            <a:endParaRPr lang="en-US" sz="3200" dirty="0">
              <a:latin typeface="Arial" panose="020B0604020202020204" pitchFamily="34" charset="0"/>
              <a:cs typeface="Arial" panose="020B0604020202020204" pitchFamily="34" charset="0"/>
            </a:endParaRPr>
          </a:p>
        </p:txBody>
      </p:sp>
      <p:pic>
        <p:nvPicPr>
          <p:cNvPr id="17" name="Picture 16" descr="A machine on a table&#10;&#10;Description automatically generated">
            <a:extLst>
              <a:ext uri="{FF2B5EF4-FFF2-40B4-BE49-F238E27FC236}">
                <a16:creationId xmlns:a16="http://schemas.microsoft.com/office/drawing/2014/main" id="{79A38C23-49D4-1730-E7C0-556E945E12F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69065" y="1582399"/>
            <a:ext cx="4728060" cy="3559952"/>
          </a:xfrm>
          <a:prstGeom prst="rect">
            <a:avLst/>
          </a:prstGeom>
        </p:spPr>
      </p:pic>
    </p:spTree>
    <p:extLst>
      <p:ext uri="{BB962C8B-B14F-4D97-AF65-F5344CB8AC3E}">
        <p14:creationId xmlns:p14="http://schemas.microsoft.com/office/powerpoint/2010/main" val="2765658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680" tIns="47840" rIns="95680" bIns="47840" numCol="1" anchor="ctr" anchorCtr="0" compatLnSpc="1">
        <a:prstTxWarp prst="textNoShape">
          <a:avLst/>
        </a:prstTxWarp>
      </a:bodyPr>
      <a:lstStyle>
        <a:defPPr marL="0" marR="0" indent="0" algn="ctr" defTabSz="958850" rtl="0" eaLnBrk="1" fontAlgn="base" latinLnBrk="0" hangingPunct="1">
          <a:lnSpc>
            <a:spcPct val="100000"/>
          </a:lnSpc>
          <a:spcBef>
            <a:spcPct val="0"/>
          </a:spcBef>
          <a:spcAft>
            <a:spcPct val="0"/>
          </a:spcAft>
          <a:buClrTx/>
          <a:buSzTx/>
          <a:buFontTx/>
          <a:buNone/>
          <a:tabLst/>
          <a:defRPr kumimoji="0" lang="en-US" sz="4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2401</TotalTime>
  <Words>1741</Words>
  <Application>Microsoft Office PowerPoint</Application>
  <PresentationFormat>Widescreen</PresentationFormat>
  <Paragraphs>238</Paragraphs>
  <Slides>22</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Aptos</vt:lpstr>
      <vt:lpstr>Aptos Display</vt:lpstr>
      <vt:lpstr>Arial</vt:lpstr>
      <vt:lpstr>Office Theme</vt:lpstr>
      <vt:lpstr>Default Design</vt:lpstr>
      <vt:lpstr>PowerPoint Presentation</vt:lpstr>
      <vt:lpstr>PowerPoint Presentation</vt:lpstr>
      <vt:lpstr>Project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Combustion Synthesis of Nanoscale Magnesium Borides with Improved Hydrogen Uptake and release</dc:title>
  <dc:subject>ST250 DOE Hydrogen Program 2024 Annual Merit Review and Peer Evaluation Meeting</dc:subject>
  <dc:creator>Evgeny Shafirovich, The University of Texas at El Paso</dc:creator>
  <cp:lastModifiedBy>Shafirovich, Evgeny</cp:lastModifiedBy>
  <cp:revision>11</cp:revision>
  <cp:lastPrinted>2024-03-07T16:53:57Z</cp:lastPrinted>
  <dcterms:created xsi:type="dcterms:W3CDTF">2024-02-28T03:39:48Z</dcterms:created>
  <dcterms:modified xsi:type="dcterms:W3CDTF">2026-01-20T17:38:25Z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3649dc-6fee-4eb8-a128-734c3c842ea8_Enabled">
    <vt:lpwstr>true</vt:lpwstr>
  </property>
  <property fmtid="{D5CDD505-2E9C-101B-9397-08002B2CF9AE}" pid="3" name="MSIP_Label_b73649dc-6fee-4eb8-a128-734c3c842ea8_SetDate">
    <vt:lpwstr>2024-02-28T03:40:36Z</vt:lpwstr>
  </property>
  <property fmtid="{D5CDD505-2E9C-101B-9397-08002B2CF9AE}" pid="4" name="MSIP_Label_b73649dc-6fee-4eb8-a128-734c3c842ea8_Method">
    <vt:lpwstr>Standard</vt:lpwstr>
  </property>
  <property fmtid="{D5CDD505-2E9C-101B-9397-08002B2CF9AE}" pid="5" name="MSIP_Label_b73649dc-6fee-4eb8-a128-734c3c842ea8_Name">
    <vt:lpwstr>defa4170-0d19-0005-0004-bc88714345d2</vt:lpwstr>
  </property>
  <property fmtid="{D5CDD505-2E9C-101B-9397-08002B2CF9AE}" pid="6" name="MSIP_Label_b73649dc-6fee-4eb8-a128-734c3c842ea8_SiteId">
    <vt:lpwstr>857c21d2-1a16-43a4-90cf-d57f3fab9d2f</vt:lpwstr>
  </property>
  <property fmtid="{D5CDD505-2E9C-101B-9397-08002B2CF9AE}" pid="7" name="MSIP_Label_b73649dc-6fee-4eb8-a128-734c3c842ea8_ActionId">
    <vt:lpwstr>bdcfd64b-6788-4bd2-8654-acd4630aa256</vt:lpwstr>
  </property>
  <property fmtid="{D5CDD505-2E9C-101B-9397-08002B2CF9AE}" pid="8" name="MSIP_Label_b73649dc-6fee-4eb8-a128-734c3c842ea8_ContentBits">
    <vt:lpwstr>0</vt:lpwstr>
  </property>
</Properties>
</file>