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3"/>
  </p:notesMasterIdLst>
  <p:handoutMasterIdLst>
    <p:handoutMasterId r:id="rId24"/>
  </p:handoutMasterIdLst>
  <p:sldIdLst>
    <p:sldId id="318" r:id="rId2"/>
    <p:sldId id="257" r:id="rId3"/>
    <p:sldId id="263" r:id="rId4"/>
    <p:sldId id="267" r:id="rId5"/>
    <p:sldId id="266" r:id="rId6"/>
    <p:sldId id="268" r:id="rId7"/>
    <p:sldId id="270" r:id="rId8"/>
    <p:sldId id="304" r:id="rId9"/>
    <p:sldId id="275" r:id="rId10"/>
    <p:sldId id="274" r:id="rId11"/>
    <p:sldId id="277" r:id="rId12"/>
    <p:sldId id="279" r:id="rId13"/>
    <p:sldId id="291" r:id="rId14"/>
    <p:sldId id="303" r:id="rId15"/>
    <p:sldId id="284" r:id="rId16"/>
    <p:sldId id="285" r:id="rId17"/>
    <p:sldId id="286" r:id="rId18"/>
    <p:sldId id="294" r:id="rId19"/>
    <p:sldId id="315" r:id="rId20"/>
    <p:sldId id="287" r:id="rId21"/>
    <p:sldId id="28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83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C5E8A6-78D2-4B75-BB90-1D821695BE58}" v="2" dt="2026-01-20T17:18:04.7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98" autoAdjust="0"/>
    <p:restoredTop sz="86467" autoAdjust="0"/>
  </p:normalViewPr>
  <p:slideViewPr>
    <p:cSldViewPr snapToGrid="0">
      <p:cViewPr varScale="1">
        <p:scale>
          <a:sx n="123" d="100"/>
          <a:sy n="123" d="100"/>
        </p:scale>
        <p:origin x="90" y="750"/>
      </p:cViewPr>
      <p:guideLst/>
    </p:cSldViewPr>
  </p:slideViewPr>
  <p:outlineViewPr>
    <p:cViewPr>
      <p:scale>
        <a:sx n="33" d="100"/>
        <a:sy n="33" d="100"/>
      </p:scale>
      <p:origin x="0" y="-6627"/>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36" d="100"/>
          <a:sy n="136" d="100"/>
        </p:scale>
        <p:origin x="2700" y="14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firovich, Evgeny" userId="18828388-f632-495f-8db8-6c1beade29bc" providerId="ADAL" clId="{5FD33C84-03E7-4C18-A14E-2E803AC4DC6E}"/>
    <pc:docChg chg="custSel addSld delSld modSld">
      <pc:chgData name="Shafirovich, Evgeny" userId="18828388-f632-495f-8db8-6c1beade29bc" providerId="ADAL" clId="{5FD33C84-03E7-4C18-A14E-2E803AC4DC6E}" dt="2026-01-20T17:18:22.845" v="30" actId="47"/>
      <pc:docMkLst>
        <pc:docMk/>
      </pc:docMkLst>
      <pc:sldChg chg="del">
        <pc:chgData name="Shafirovich, Evgeny" userId="18828388-f632-495f-8db8-6c1beade29bc" providerId="ADAL" clId="{5FD33C84-03E7-4C18-A14E-2E803AC4DC6E}" dt="2026-01-20T17:14:40.567" v="0" actId="47"/>
        <pc:sldMkLst>
          <pc:docMk/>
          <pc:sldMk cId="1577108941" sldId="276"/>
        </pc:sldMkLst>
      </pc:sldChg>
      <pc:sldChg chg="addSp delSp modSp mod">
        <pc:chgData name="Shafirovich, Evgeny" userId="18828388-f632-495f-8db8-6c1beade29bc" providerId="ADAL" clId="{5FD33C84-03E7-4C18-A14E-2E803AC4DC6E}" dt="2026-01-20T17:18:18.160" v="29" actId="20577"/>
        <pc:sldMkLst>
          <pc:docMk/>
          <pc:sldMk cId="1455751976" sldId="288"/>
        </pc:sldMkLst>
        <pc:spChg chg="del">
          <ac:chgData name="Shafirovich, Evgeny" userId="18828388-f632-495f-8db8-6c1beade29bc" providerId="ADAL" clId="{5FD33C84-03E7-4C18-A14E-2E803AC4DC6E}" dt="2026-01-20T17:16:17.275" v="4" actId="478"/>
          <ac:spMkLst>
            <pc:docMk/>
            <pc:sldMk cId="1455751976" sldId="288"/>
            <ac:spMk id="2" creationId="{59046C46-0D16-B4F3-41BA-18D2E57B0DCF}"/>
          </ac:spMkLst>
        </pc:spChg>
        <pc:spChg chg="mod">
          <ac:chgData name="Shafirovich, Evgeny" userId="18828388-f632-495f-8db8-6c1beade29bc" providerId="ADAL" clId="{5FD33C84-03E7-4C18-A14E-2E803AC4DC6E}" dt="2026-01-20T17:18:18.160" v="29" actId="20577"/>
          <ac:spMkLst>
            <pc:docMk/>
            <pc:sldMk cId="1455751976" sldId="288"/>
            <ac:spMk id="3" creationId="{0DCB05CC-7F7E-330A-C8A0-DDD4A889835F}"/>
          </ac:spMkLst>
        </pc:spChg>
        <pc:spChg chg="del">
          <ac:chgData name="Shafirovich, Evgeny" userId="18828388-f632-495f-8db8-6c1beade29bc" providerId="ADAL" clId="{5FD33C84-03E7-4C18-A14E-2E803AC4DC6E}" dt="2026-01-20T17:14:45.945" v="1" actId="478"/>
          <ac:spMkLst>
            <pc:docMk/>
            <pc:sldMk cId="1455751976" sldId="288"/>
            <ac:spMk id="4" creationId="{329C6CB8-725E-4677-3A9A-827B9772493D}"/>
          </ac:spMkLst>
        </pc:spChg>
        <pc:spChg chg="add del mod">
          <ac:chgData name="Shafirovich, Evgeny" userId="18828388-f632-495f-8db8-6c1beade29bc" providerId="ADAL" clId="{5FD33C84-03E7-4C18-A14E-2E803AC4DC6E}" dt="2026-01-20T17:16:21.267" v="5" actId="478"/>
          <ac:spMkLst>
            <pc:docMk/>
            <pc:sldMk cId="1455751976" sldId="288"/>
            <ac:spMk id="7" creationId="{ECC56D32-0CEC-4E21-37EE-1055828A98C5}"/>
          </ac:spMkLst>
        </pc:spChg>
      </pc:sldChg>
      <pc:sldChg chg="del">
        <pc:chgData name="Shafirovich, Evgeny" userId="18828388-f632-495f-8db8-6c1beade29bc" providerId="ADAL" clId="{5FD33C84-03E7-4C18-A14E-2E803AC4DC6E}" dt="2026-01-20T17:14:40.567" v="0" actId="47"/>
        <pc:sldMkLst>
          <pc:docMk/>
          <pc:sldMk cId="3404227764" sldId="296"/>
        </pc:sldMkLst>
      </pc:sldChg>
      <pc:sldChg chg="del">
        <pc:chgData name="Shafirovich, Evgeny" userId="18828388-f632-495f-8db8-6c1beade29bc" providerId="ADAL" clId="{5FD33C84-03E7-4C18-A14E-2E803AC4DC6E}" dt="2026-01-20T17:14:40.567" v="0" actId="47"/>
        <pc:sldMkLst>
          <pc:docMk/>
          <pc:sldMk cId="199813945" sldId="301"/>
        </pc:sldMkLst>
      </pc:sldChg>
      <pc:sldChg chg="del">
        <pc:chgData name="Shafirovich, Evgeny" userId="18828388-f632-495f-8db8-6c1beade29bc" providerId="ADAL" clId="{5FD33C84-03E7-4C18-A14E-2E803AC4DC6E}" dt="2026-01-20T17:14:40.567" v="0" actId="47"/>
        <pc:sldMkLst>
          <pc:docMk/>
          <pc:sldMk cId="1002163130" sldId="305"/>
        </pc:sldMkLst>
      </pc:sldChg>
      <pc:sldChg chg="del">
        <pc:chgData name="Shafirovich, Evgeny" userId="18828388-f632-495f-8db8-6c1beade29bc" providerId="ADAL" clId="{5FD33C84-03E7-4C18-A14E-2E803AC4DC6E}" dt="2026-01-20T17:14:40.567" v="0" actId="47"/>
        <pc:sldMkLst>
          <pc:docMk/>
          <pc:sldMk cId="3647421281" sldId="306"/>
        </pc:sldMkLst>
      </pc:sldChg>
      <pc:sldChg chg="del">
        <pc:chgData name="Shafirovich, Evgeny" userId="18828388-f632-495f-8db8-6c1beade29bc" providerId="ADAL" clId="{5FD33C84-03E7-4C18-A14E-2E803AC4DC6E}" dt="2026-01-20T17:14:40.567" v="0" actId="47"/>
        <pc:sldMkLst>
          <pc:docMk/>
          <pc:sldMk cId="3786929097" sldId="307"/>
        </pc:sldMkLst>
      </pc:sldChg>
      <pc:sldChg chg="del">
        <pc:chgData name="Shafirovich, Evgeny" userId="18828388-f632-495f-8db8-6c1beade29bc" providerId="ADAL" clId="{5FD33C84-03E7-4C18-A14E-2E803AC4DC6E}" dt="2026-01-20T17:14:40.567" v="0" actId="47"/>
        <pc:sldMkLst>
          <pc:docMk/>
          <pc:sldMk cId="3236281395" sldId="308"/>
        </pc:sldMkLst>
      </pc:sldChg>
      <pc:sldChg chg="del">
        <pc:chgData name="Shafirovich, Evgeny" userId="18828388-f632-495f-8db8-6c1beade29bc" providerId="ADAL" clId="{5FD33C84-03E7-4C18-A14E-2E803AC4DC6E}" dt="2026-01-20T17:14:40.567" v="0" actId="47"/>
        <pc:sldMkLst>
          <pc:docMk/>
          <pc:sldMk cId="1765697637" sldId="309"/>
        </pc:sldMkLst>
      </pc:sldChg>
      <pc:sldChg chg="del">
        <pc:chgData name="Shafirovich, Evgeny" userId="18828388-f632-495f-8db8-6c1beade29bc" providerId="ADAL" clId="{5FD33C84-03E7-4C18-A14E-2E803AC4DC6E}" dt="2026-01-20T17:14:40.567" v="0" actId="47"/>
        <pc:sldMkLst>
          <pc:docMk/>
          <pc:sldMk cId="1804331893" sldId="311"/>
        </pc:sldMkLst>
      </pc:sldChg>
      <pc:sldChg chg="del">
        <pc:chgData name="Shafirovich, Evgeny" userId="18828388-f632-495f-8db8-6c1beade29bc" providerId="ADAL" clId="{5FD33C84-03E7-4C18-A14E-2E803AC4DC6E}" dt="2026-01-20T17:14:40.567" v="0" actId="47"/>
        <pc:sldMkLst>
          <pc:docMk/>
          <pc:sldMk cId="1184915244" sldId="312"/>
        </pc:sldMkLst>
      </pc:sldChg>
      <pc:sldChg chg="del">
        <pc:chgData name="Shafirovich, Evgeny" userId="18828388-f632-495f-8db8-6c1beade29bc" providerId="ADAL" clId="{5FD33C84-03E7-4C18-A14E-2E803AC4DC6E}" dt="2026-01-20T17:14:40.567" v="0" actId="47"/>
        <pc:sldMkLst>
          <pc:docMk/>
          <pc:sldMk cId="2418034774" sldId="313"/>
        </pc:sldMkLst>
      </pc:sldChg>
      <pc:sldChg chg="del">
        <pc:chgData name="Shafirovich, Evgeny" userId="18828388-f632-495f-8db8-6c1beade29bc" providerId="ADAL" clId="{5FD33C84-03E7-4C18-A14E-2E803AC4DC6E}" dt="2026-01-20T17:14:40.567" v="0" actId="47"/>
        <pc:sldMkLst>
          <pc:docMk/>
          <pc:sldMk cId="1538332540" sldId="314"/>
        </pc:sldMkLst>
      </pc:sldChg>
      <pc:sldChg chg="del">
        <pc:chgData name="Shafirovich, Evgeny" userId="18828388-f632-495f-8db8-6c1beade29bc" providerId="ADAL" clId="{5FD33C84-03E7-4C18-A14E-2E803AC4DC6E}" dt="2026-01-20T17:14:40.567" v="0" actId="47"/>
        <pc:sldMkLst>
          <pc:docMk/>
          <pc:sldMk cId="492491690" sldId="316"/>
        </pc:sldMkLst>
      </pc:sldChg>
      <pc:sldChg chg="del">
        <pc:chgData name="Shafirovich, Evgeny" userId="18828388-f632-495f-8db8-6c1beade29bc" providerId="ADAL" clId="{5FD33C84-03E7-4C18-A14E-2E803AC4DC6E}" dt="2026-01-20T17:14:40.567" v="0" actId="47"/>
        <pc:sldMkLst>
          <pc:docMk/>
          <pc:sldMk cId="2662867495" sldId="317"/>
        </pc:sldMkLst>
      </pc:sldChg>
      <pc:sldChg chg="modSp add del mod">
        <pc:chgData name="Shafirovich, Evgeny" userId="18828388-f632-495f-8db8-6c1beade29bc" providerId="ADAL" clId="{5FD33C84-03E7-4C18-A14E-2E803AC4DC6E}" dt="2026-01-20T17:18:22.845" v="30" actId="47"/>
        <pc:sldMkLst>
          <pc:docMk/>
          <pc:sldMk cId="416139199" sldId="319"/>
        </pc:sldMkLst>
        <pc:spChg chg="mod">
          <ac:chgData name="Shafirovich, Evgeny" userId="18828388-f632-495f-8db8-6c1beade29bc" providerId="ADAL" clId="{5FD33C84-03E7-4C18-A14E-2E803AC4DC6E}" dt="2026-01-20T17:17:18.276" v="18" actId="14100"/>
          <ac:spMkLst>
            <pc:docMk/>
            <pc:sldMk cId="416139199" sldId="319"/>
            <ac:spMk id="3" creationId="{66D135B3-A31D-3F44-1597-633B253EBE1F}"/>
          </ac:spMkLst>
        </pc:spChg>
      </pc:sldChg>
      <pc:sldChg chg="del">
        <pc:chgData name="Shafirovich, Evgeny" userId="18828388-f632-495f-8db8-6c1beade29bc" providerId="ADAL" clId="{5FD33C84-03E7-4C18-A14E-2E803AC4DC6E}" dt="2026-01-20T17:14:40.567" v="0" actId="47"/>
        <pc:sldMkLst>
          <pc:docMk/>
          <pc:sldMk cId="2764260306" sldId="319"/>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minersutep-my.sharepoint.com/personal/amolina19_miners_utep_edu/Documents/Desktop/Laser%20Ignition%20Oxygen%20Environmen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errBars>
            <c:errBarType val="both"/>
            <c:errValType val="cust"/>
            <c:noEndCap val="0"/>
            <c:plus>
              <c:numRef>
                <c:f>Figures!$G$3:$G$13</c:f>
                <c:numCache>
                  <c:formatCode>General</c:formatCode>
                  <c:ptCount val="11"/>
                  <c:pt idx="0">
                    <c:v>127.78879243005338</c:v>
                  </c:pt>
                  <c:pt idx="1">
                    <c:v>30.364195003966895</c:v>
                  </c:pt>
                  <c:pt idx="2">
                    <c:v>37.576180714598138</c:v>
                  </c:pt>
                  <c:pt idx="3">
                    <c:v>63.039139800777541</c:v>
                  </c:pt>
                  <c:pt idx="6">
                    <c:v>148.24189770914296</c:v>
                  </c:pt>
                  <c:pt idx="7">
                    <c:v>64.1045853845377</c:v>
                  </c:pt>
                  <c:pt idx="8">
                    <c:v>0</c:v>
                  </c:pt>
                  <c:pt idx="9">
                    <c:v>0</c:v>
                  </c:pt>
                </c:numCache>
              </c:numRef>
            </c:plus>
            <c:minus>
              <c:numRef>
                <c:f>Figures!$G$3:$G$12</c:f>
                <c:numCache>
                  <c:formatCode>General</c:formatCode>
                  <c:ptCount val="10"/>
                  <c:pt idx="0">
                    <c:v>127.78879243005338</c:v>
                  </c:pt>
                  <c:pt idx="1">
                    <c:v>30.364195003966895</c:v>
                  </c:pt>
                  <c:pt idx="2">
                    <c:v>37.576180714598138</c:v>
                  </c:pt>
                  <c:pt idx="3">
                    <c:v>63.039139800777541</c:v>
                  </c:pt>
                  <c:pt idx="6">
                    <c:v>148.24189770914296</c:v>
                  </c:pt>
                  <c:pt idx="7">
                    <c:v>64.1045853845377</c:v>
                  </c:pt>
                  <c:pt idx="8">
                    <c:v>0</c:v>
                  </c:pt>
                  <c:pt idx="9">
                    <c:v>0</c:v>
                  </c:pt>
                </c:numCache>
              </c:numRef>
            </c:minus>
            <c:spPr>
              <a:noFill/>
              <a:ln w="25400" cap="flat" cmpd="sng" algn="ctr">
                <a:solidFill>
                  <a:schemeClr val="accent2"/>
                </a:solidFill>
                <a:round/>
              </a:ln>
              <a:effectLst/>
            </c:spPr>
          </c:errBars>
          <c:cat>
            <c:strRef>
              <c:f>Figures!$A$3:$A$10</c:f>
              <c:strCache>
                <c:ptCount val="8"/>
                <c:pt idx="0">
                  <c:v>Mg</c:v>
                </c:pt>
                <c:pt idx="1">
                  <c:v>B</c:v>
                </c:pt>
                <c:pt idx="2">
                  <c:v>MgB2 (milled)</c:v>
                </c:pt>
                <c:pt idx="3">
                  <c:v>MgB4 (milled)</c:v>
                </c:pt>
                <c:pt idx="6">
                  <c:v>2-1 B/Mg Mix</c:v>
                </c:pt>
                <c:pt idx="7">
                  <c:v>4-1 B/Mg Mix</c:v>
                </c:pt>
              </c:strCache>
            </c:strRef>
          </c:cat>
          <c:val>
            <c:numRef>
              <c:f>Figures!$F$3:$F$6</c:f>
              <c:numCache>
                <c:formatCode>General</c:formatCode>
                <c:ptCount val="4"/>
                <c:pt idx="0">
                  <c:v>1010.2263328069779</c:v>
                </c:pt>
                <c:pt idx="1">
                  <c:v>91.398584673423002</c:v>
                </c:pt>
                <c:pt idx="2">
                  <c:v>762.30235381400541</c:v>
                </c:pt>
                <c:pt idx="3">
                  <c:v>489.19693109354984</c:v>
                </c:pt>
              </c:numCache>
            </c:numRef>
          </c:val>
          <c:extLst>
            <c:ext xmlns:c16="http://schemas.microsoft.com/office/drawing/2014/chart" uri="{C3380CC4-5D6E-409C-BE32-E72D297353CC}">
              <c16:uniqueId val="{00000000-95B9-4C34-9A57-2DA129B01B81}"/>
            </c:ext>
          </c:extLst>
        </c:ser>
        <c:dLbls>
          <c:showLegendKey val="0"/>
          <c:showVal val="0"/>
          <c:showCatName val="0"/>
          <c:showSerName val="0"/>
          <c:showPercent val="0"/>
          <c:showBubbleSize val="0"/>
        </c:dLbls>
        <c:gapWidth val="100"/>
        <c:overlap val="-27"/>
        <c:axId val="1080038895"/>
        <c:axId val="1080041295"/>
      </c:barChart>
      <c:catAx>
        <c:axId val="10800388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crossAx val="1080041295"/>
        <c:crosses val="autoZero"/>
        <c:auto val="1"/>
        <c:lblAlgn val="ctr"/>
        <c:lblOffset val="100"/>
        <c:noMultiLvlLbl val="0"/>
      </c:catAx>
      <c:valAx>
        <c:axId val="1080041295"/>
        <c:scaling>
          <c:orientation val="minMax"/>
        </c:scaling>
        <c:delete val="0"/>
        <c:axPos val="l"/>
        <c:majorGridlines>
          <c:spPr>
            <a:ln w="6350" cap="flat" cmpd="sng" algn="ctr">
              <a:solidFill>
                <a:schemeClr val="dk1"/>
              </a:solidFill>
              <a:prstDash val="solid"/>
              <a:miter lim="800000"/>
            </a:ln>
            <a:effectLst/>
          </c:spPr>
        </c:majorGridlines>
        <c:title>
          <c:tx>
            <c:rich>
              <a:bodyPr rot="-54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r>
                  <a:rPr lang="en-US" sz="1400" b="1">
                    <a:solidFill>
                      <a:sysClr val="windowText" lastClr="000000"/>
                    </a:solidFill>
                  </a:rPr>
                  <a:t>Burn</a:t>
                </a:r>
                <a:r>
                  <a:rPr lang="en-US" sz="1400" b="1" baseline="0">
                    <a:solidFill>
                      <a:sysClr val="windowText" lastClr="000000"/>
                    </a:solidFill>
                  </a:rPr>
                  <a:t> Rate (mm/s)</a:t>
                </a:r>
              </a:p>
            </c:rich>
          </c:tx>
          <c:overlay val="0"/>
          <c:spPr>
            <a:noFill/>
            <a:ln>
              <a:noFill/>
            </a:ln>
            <a:effectLst/>
          </c:spPr>
          <c:txPr>
            <a:bodyPr rot="-540000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n-lt"/>
                <a:ea typeface="+mn-ea"/>
                <a:cs typeface="+mn-cs"/>
              </a:defRPr>
            </a:pPr>
            <a:endParaRPr lang="en-US"/>
          </a:p>
        </c:txPr>
        <c:crossAx val="1080038895"/>
        <c:crosses val="autoZero"/>
        <c:crossBetween val="between"/>
      </c:valAx>
      <c:spPr>
        <a:solidFill>
          <a:schemeClr val="lt1"/>
        </a:solidFill>
        <a:ln w="22225" cap="flat" cmpd="sng" algn="ctr">
          <a:solidFill>
            <a:schemeClr val="dk1"/>
          </a:solidFill>
          <a:prstDash val="solid"/>
          <a:miter lim="800000"/>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41C93D-26DA-A18D-AA0E-A8D6B86214F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D2FC2F2-A0E1-AF17-14D4-0DC8415A91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9FED03-FA0E-4951-BA57-FCD74FD54E9E}" type="datetimeFigureOut">
              <a:rPr lang="en-US" smtClean="0"/>
              <a:t>1/20/2026</a:t>
            </a:fld>
            <a:endParaRPr lang="en-US"/>
          </a:p>
        </p:txBody>
      </p:sp>
      <p:sp>
        <p:nvSpPr>
          <p:cNvPr id="4" name="Footer Placeholder 3">
            <a:extLst>
              <a:ext uri="{FF2B5EF4-FFF2-40B4-BE49-F238E27FC236}">
                <a16:creationId xmlns:a16="http://schemas.microsoft.com/office/drawing/2014/main" id="{F7834BE7-FB1D-0DDD-95F5-E5A9F3C825C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CBF0B73-D63C-A8CF-9EFC-C5478D5AB96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47B7B81-8948-4CCA-973B-4F05D0157936}" type="slidenum">
              <a:rPr lang="en-US" smtClean="0"/>
              <a:t>‹#›</a:t>
            </a:fld>
            <a:endParaRPr lang="en-US"/>
          </a:p>
        </p:txBody>
      </p:sp>
    </p:spTree>
    <p:extLst>
      <p:ext uri="{BB962C8B-B14F-4D97-AF65-F5344CB8AC3E}">
        <p14:creationId xmlns:p14="http://schemas.microsoft.com/office/powerpoint/2010/main" val="2883430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E6CBA8-F2E5-40CD-A33C-25BAE1330423}" type="datetimeFigureOut">
              <a:rPr lang="en-US" smtClean="0"/>
              <a:t>1/20/2026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5C5B71-FE71-44A6-93A4-D9BA27942C6A}" type="slidenum">
              <a:rPr lang="en-US" smtClean="0"/>
              <a:t>‹#›</a:t>
            </a:fld>
            <a:endParaRPr lang="en-US"/>
          </a:p>
        </p:txBody>
      </p:sp>
    </p:spTree>
    <p:extLst>
      <p:ext uri="{BB962C8B-B14F-4D97-AF65-F5344CB8AC3E}">
        <p14:creationId xmlns:p14="http://schemas.microsoft.com/office/powerpoint/2010/main" val="2144093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5C5B71-FE71-44A6-93A4-D9BA27942C6A}" type="slidenum">
              <a:rPr lang="en-US" smtClean="0"/>
              <a:t>2</a:t>
            </a:fld>
            <a:endParaRPr lang="en-US"/>
          </a:p>
        </p:txBody>
      </p:sp>
    </p:spTree>
    <p:extLst>
      <p:ext uri="{BB962C8B-B14F-4D97-AF65-F5344CB8AC3E}">
        <p14:creationId xmlns:p14="http://schemas.microsoft.com/office/powerpoint/2010/main" val="860608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5C5B71-FE71-44A6-93A4-D9BA27942C6A}" type="slidenum">
              <a:rPr lang="en-US" smtClean="0"/>
              <a:t>16</a:t>
            </a:fld>
            <a:endParaRPr lang="en-US"/>
          </a:p>
        </p:txBody>
      </p:sp>
    </p:spTree>
    <p:extLst>
      <p:ext uri="{BB962C8B-B14F-4D97-AF65-F5344CB8AC3E}">
        <p14:creationId xmlns:p14="http://schemas.microsoft.com/office/powerpoint/2010/main" val="362317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5C5B71-FE71-44A6-93A4-D9BA27942C6A}" type="slidenum">
              <a:rPr lang="en-US" smtClean="0"/>
              <a:t>17</a:t>
            </a:fld>
            <a:endParaRPr lang="en-US"/>
          </a:p>
        </p:txBody>
      </p:sp>
    </p:spTree>
    <p:extLst>
      <p:ext uri="{BB962C8B-B14F-4D97-AF65-F5344CB8AC3E}">
        <p14:creationId xmlns:p14="http://schemas.microsoft.com/office/powerpoint/2010/main" val="3495846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5C5B71-FE71-44A6-93A4-D9BA27942C6A}" type="slidenum">
              <a:rPr lang="en-US" smtClean="0"/>
              <a:t>18</a:t>
            </a:fld>
            <a:endParaRPr lang="en-US"/>
          </a:p>
        </p:txBody>
      </p:sp>
    </p:spTree>
    <p:extLst>
      <p:ext uri="{BB962C8B-B14F-4D97-AF65-F5344CB8AC3E}">
        <p14:creationId xmlns:p14="http://schemas.microsoft.com/office/powerpoint/2010/main" val="2834554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5C5B71-FE71-44A6-93A4-D9BA27942C6A}" type="slidenum">
              <a:rPr lang="en-US" smtClean="0"/>
              <a:t>4</a:t>
            </a:fld>
            <a:endParaRPr lang="en-US"/>
          </a:p>
        </p:txBody>
      </p:sp>
    </p:spTree>
    <p:extLst>
      <p:ext uri="{BB962C8B-B14F-4D97-AF65-F5344CB8AC3E}">
        <p14:creationId xmlns:p14="http://schemas.microsoft.com/office/powerpoint/2010/main" val="3830217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3129C-B78D-20B4-BF59-ED9CAF3BAD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F22860-A5E0-70BD-D756-D4940C212D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AAB58B-67CA-F677-F3C9-FFC5FDE583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5C684F6-A104-0C38-4FB7-394AFFFD05DE}"/>
              </a:ext>
            </a:extLst>
          </p:cNvPr>
          <p:cNvSpPr>
            <a:spLocks noGrp="1"/>
          </p:cNvSpPr>
          <p:nvPr>
            <p:ph type="sldNum" sz="quarter" idx="5"/>
          </p:nvPr>
        </p:nvSpPr>
        <p:spPr/>
        <p:txBody>
          <a:bodyPr/>
          <a:lstStyle/>
          <a:p>
            <a:fld id="{A65C5B71-FE71-44A6-93A4-D9BA27942C6A}" type="slidenum">
              <a:rPr lang="en-US" smtClean="0"/>
              <a:t>8</a:t>
            </a:fld>
            <a:endParaRPr lang="en-US"/>
          </a:p>
        </p:txBody>
      </p:sp>
    </p:spTree>
    <p:extLst>
      <p:ext uri="{BB962C8B-B14F-4D97-AF65-F5344CB8AC3E}">
        <p14:creationId xmlns:p14="http://schemas.microsoft.com/office/powerpoint/2010/main" val="1482542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submerge the borides in dilute acid for 5 minutes, remove the acid with vacuum filtration, wash away residual acid away with ethanol and water</a:t>
            </a:r>
          </a:p>
          <a:p>
            <a:r>
              <a:rPr lang="en-US" dirty="0"/>
              <a:t>We cannot use identical solutions of acid for each phase, the borides become increasingly more acid insoluble with increasing boron content.</a:t>
            </a:r>
            <a:br>
              <a:rPr lang="en-US" dirty="0"/>
            </a:br>
            <a:r>
              <a:rPr lang="en-US" dirty="0"/>
              <a:t>For MgB2 we needed to use an anhydrous solution of 10% acetic acid in toluene, and for MgB4 we have a lot more options, and we can use HCl and HNO3.</a:t>
            </a:r>
          </a:p>
        </p:txBody>
      </p:sp>
      <p:sp>
        <p:nvSpPr>
          <p:cNvPr id="4" name="Slide Number Placeholder 3"/>
          <p:cNvSpPr>
            <a:spLocks noGrp="1"/>
          </p:cNvSpPr>
          <p:nvPr>
            <p:ph type="sldNum" sz="quarter" idx="5"/>
          </p:nvPr>
        </p:nvSpPr>
        <p:spPr/>
        <p:txBody>
          <a:bodyPr/>
          <a:lstStyle/>
          <a:p>
            <a:fld id="{A65C5B71-FE71-44A6-93A4-D9BA27942C6A}" type="slidenum">
              <a:rPr lang="en-US" smtClean="0"/>
              <a:t>10</a:t>
            </a:fld>
            <a:endParaRPr lang="en-US"/>
          </a:p>
        </p:txBody>
      </p:sp>
    </p:spTree>
    <p:extLst>
      <p:ext uri="{BB962C8B-B14F-4D97-AF65-F5344CB8AC3E}">
        <p14:creationId xmlns:p14="http://schemas.microsoft.com/office/powerpoint/2010/main" val="1113635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5C5B71-FE71-44A6-93A4-D9BA27942C6A}" type="slidenum">
              <a:rPr lang="en-US" smtClean="0"/>
              <a:t>11</a:t>
            </a:fld>
            <a:endParaRPr lang="en-US"/>
          </a:p>
        </p:txBody>
      </p:sp>
    </p:spTree>
    <p:extLst>
      <p:ext uri="{BB962C8B-B14F-4D97-AF65-F5344CB8AC3E}">
        <p14:creationId xmlns:p14="http://schemas.microsoft.com/office/powerpoint/2010/main" val="3356413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5C5B71-FE71-44A6-93A4-D9BA27942C6A}" type="slidenum">
              <a:rPr lang="en-US" smtClean="0"/>
              <a:t>12</a:t>
            </a:fld>
            <a:endParaRPr lang="en-US"/>
          </a:p>
        </p:txBody>
      </p:sp>
    </p:spTree>
    <p:extLst>
      <p:ext uri="{BB962C8B-B14F-4D97-AF65-F5344CB8AC3E}">
        <p14:creationId xmlns:p14="http://schemas.microsoft.com/office/powerpoint/2010/main" val="4110033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5C5B71-FE71-44A6-93A4-D9BA27942C6A}" type="slidenum">
              <a:rPr lang="en-US" smtClean="0"/>
              <a:t>13</a:t>
            </a:fld>
            <a:endParaRPr lang="en-US"/>
          </a:p>
        </p:txBody>
      </p:sp>
    </p:spTree>
    <p:extLst>
      <p:ext uri="{BB962C8B-B14F-4D97-AF65-F5344CB8AC3E}">
        <p14:creationId xmlns:p14="http://schemas.microsoft.com/office/powerpoint/2010/main" val="3754467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5C5B71-FE71-44A6-93A4-D9BA27942C6A}" type="slidenum">
              <a:rPr lang="en-US" smtClean="0"/>
              <a:t>14</a:t>
            </a:fld>
            <a:endParaRPr lang="en-US"/>
          </a:p>
        </p:txBody>
      </p:sp>
    </p:spTree>
    <p:extLst>
      <p:ext uri="{BB962C8B-B14F-4D97-AF65-F5344CB8AC3E}">
        <p14:creationId xmlns:p14="http://schemas.microsoft.com/office/powerpoint/2010/main" val="3253193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5C5B71-FE71-44A6-93A4-D9BA27942C6A}" type="slidenum">
              <a:rPr lang="en-US" smtClean="0"/>
              <a:t>15</a:t>
            </a:fld>
            <a:endParaRPr lang="en-US"/>
          </a:p>
        </p:txBody>
      </p:sp>
    </p:spTree>
    <p:extLst>
      <p:ext uri="{BB962C8B-B14F-4D97-AF65-F5344CB8AC3E}">
        <p14:creationId xmlns:p14="http://schemas.microsoft.com/office/powerpoint/2010/main" val="2083398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EEDB4-C397-4437-0E4F-CA1BEDBFE5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1959E0-739D-15DE-DB9B-02F5608E77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BF6BEC-D015-D903-7867-51EE2FC2EAC9}"/>
              </a:ext>
            </a:extLst>
          </p:cNvPr>
          <p:cNvSpPr>
            <a:spLocks noGrp="1"/>
          </p:cNvSpPr>
          <p:nvPr>
            <p:ph type="dt" sz="half" idx="10"/>
          </p:nvPr>
        </p:nvSpPr>
        <p:spPr/>
        <p:txBody>
          <a:bodyPr/>
          <a:lstStyle/>
          <a:p>
            <a:fld id="{78A3935D-C8FD-4B3B-B6CF-2CE95298CDCF}" type="datetime1">
              <a:rPr lang="en-US" smtClean="0"/>
              <a:t>1/20/2026</a:t>
            </a:fld>
            <a:endParaRPr lang="en-US"/>
          </a:p>
        </p:txBody>
      </p:sp>
      <p:sp>
        <p:nvSpPr>
          <p:cNvPr id="5" name="Footer Placeholder 4">
            <a:extLst>
              <a:ext uri="{FF2B5EF4-FFF2-40B4-BE49-F238E27FC236}">
                <a16:creationId xmlns:a16="http://schemas.microsoft.com/office/drawing/2014/main" id="{B6D6A238-F471-C042-1087-9CDA6C9AC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E72DE9-F0D1-5050-5719-20FD53B32159}"/>
              </a:ext>
            </a:extLst>
          </p:cNvPr>
          <p:cNvSpPr>
            <a:spLocks noGrp="1"/>
          </p:cNvSpPr>
          <p:nvPr>
            <p:ph type="sldNum" sz="quarter" idx="12"/>
          </p:nvPr>
        </p:nvSpPr>
        <p:spPr/>
        <p:txBody>
          <a:bodyPr/>
          <a:lstStyle/>
          <a:p>
            <a:fld id="{42EFA7DA-32B1-4DA4-9D64-03B44DD1D822}" type="slidenum">
              <a:rPr lang="en-US" smtClean="0"/>
              <a:t>‹#›</a:t>
            </a:fld>
            <a:endParaRPr lang="en-US"/>
          </a:p>
        </p:txBody>
      </p:sp>
    </p:spTree>
    <p:extLst>
      <p:ext uri="{BB962C8B-B14F-4D97-AF65-F5344CB8AC3E}">
        <p14:creationId xmlns:p14="http://schemas.microsoft.com/office/powerpoint/2010/main" val="1798653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28B78-8426-238A-783F-2647F41231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AF605D-711B-AAC3-04B8-763C32B909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B4B8A8-F650-88FB-7BBF-CB9E39A32347}"/>
              </a:ext>
            </a:extLst>
          </p:cNvPr>
          <p:cNvSpPr>
            <a:spLocks noGrp="1"/>
          </p:cNvSpPr>
          <p:nvPr>
            <p:ph type="dt" sz="half" idx="10"/>
          </p:nvPr>
        </p:nvSpPr>
        <p:spPr/>
        <p:txBody>
          <a:bodyPr/>
          <a:lstStyle/>
          <a:p>
            <a:fld id="{57B0755B-9996-42B1-94BB-041AAFCFB6B4}" type="datetime1">
              <a:rPr lang="en-US" smtClean="0"/>
              <a:t>1/20/2026</a:t>
            </a:fld>
            <a:endParaRPr lang="en-US"/>
          </a:p>
        </p:txBody>
      </p:sp>
      <p:sp>
        <p:nvSpPr>
          <p:cNvPr id="5" name="Footer Placeholder 4">
            <a:extLst>
              <a:ext uri="{FF2B5EF4-FFF2-40B4-BE49-F238E27FC236}">
                <a16:creationId xmlns:a16="http://schemas.microsoft.com/office/drawing/2014/main" id="{E691AD1B-2FFD-CD00-69B4-011AC8A62C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F70E3E-DA51-051F-CBB3-9889C185721F}"/>
              </a:ext>
            </a:extLst>
          </p:cNvPr>
          <p:cNvSpPr>
            <a:spLocks noGrp="1"/>
          </p:cNvSpPr>
          <p:nvPr>
            <p:ph type="sldNum" sz="quarter" idx="12"/>
          </p:nvPr>
        </p:nvSpPr>
        <p:spPr/>
        <p:txBody>
          <a:bodyPr/>
          <a:lstStyle/>
          <a:p>
            <a:fld id="{42EFA7DA-32B1-4DA4-9D64-03B44DD1D822}" type="slidenum">
              <a:rPr lang="en-US" smtClean="0"/>
              <a:t>‹#›</a:t>
            </a:fld>
            <a:endParaRPr lang="en-US"/>
          </a:p>
        </p:txBody>
      </p:sp>
    </p:spTree>
    <p:extLst>
      <p:ext uri="{BB962C8B-B14F-4D97-AF65-F5344CB8AC3E}">
        <p14:creationId xmlns:p14="http://schemas.microsoft.com/office/powerpoint/2010/main" val="2520559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5A5247-DDDB-4265-94FF-B163EE672C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6A21E9-0555-FDDA-9FF2-2342CF4B9C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C3EF19-F32B-D7E2-F3C2-8FE3A4893ED5}"/>
              </a:ext>
            </a:extLst>
          </p:cNvPr>
          <p:cNvSpPr>
            <a:spLocks noGrp="1"/>
          </p:cNvSpPr>
          <p:nvPr>
            <p:ph type="dt" sz="half" idx="10"/>
          </p:nvPr>
        </p:nvSpPr>
        <p:spPr/>
        <p:txBody>
          <a:bodyPr/>
          <a:lstStyle/>
          <a:p>
            <a:fld id="{91946296-425B-4B36-9830-A1A1D0CE9CD3}" type="datetime1">
              <a:rPr lang="en-US" smtClean="0"/>
              <a:t>1/20/2026</a:t>
            </a:fld>
            <a:endParaRPr lang="en-US"/>
          </a:p>
        </p:txBody>
      </p:sp>
      <p:sp>
        <p:nvSpPr>
          <p:cNvPr id="5" name="Footer Placeholder 4">
            <a:extLst>
              <a:ext uri="{FF2B5EF4-FFF2-40B4-BE49-F238E27FC236}">
                <a16:creationId xmlns:a16="http://schemas.microsoft.com/office/drawing/2014/main" id="{A57353CB-0FC9-23D4-3B2A-0A4309E062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4A6523-C508-2338-65D0-7200B6A22D9C}"/>
              </a:ext>
            </a:extLst>
          </p:cNvPr>
          <p:cNvSpPr>
            <a:spLocks noGrp="1"/>
          </p:cNvSpPr>
          <p:nvPr>
            <p:ph type="sldNum" sz="quarter" idx="12"/>
          </p:nvPr>
        </p:nvSpPr>
        <p:spPr/>
        <p:txBody>
          <a:bodyPr/>
          <a:lstStyle/>
          <a:p>
            <a:fld id="{42EFA7DA-32B1-4DA4-9D64-03B44DD1D822}" type="slidenum">
              <a:rPr lang="en-US" smtClean="0"/>
              <a:t>‹#›</a:t>
            </a:fld>
            <a:endParaRPr lang="en-US"/>
          </a:p>
        </p:txBody>
      </p:sp>
    </p:spTree>
    <p:extLst>
      <p:ext uri="{BB962C8B-B14F-4D97-AF65-F5344CB8AC3E}">
        <p14:creationId xmlns:p14="http://schemas.microsoft.com/office/powerpoint/2010/main" val="3261583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19637-219C-2321-B7E6-474495A2F5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C835E8-9611-2815-6B6F-810DDB554E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8D4CA-EA00-F3F8-4BC7-AD1C2C7F99FA}"/>
              </a:ext>
            </a:extLst>
          </p:cNvPr>
          <p:cNvSpPr>
            <a:spLocks noGrp="1"/>
          </p:cNvSpPr>
          <p:nvPr>
            <p:ph type="dt" sz="half" idx="10"/>
          </p:nvPr>
        </p:nvSpPr>
        <p:spPr/>
        <p:txBody>
          <a:bodyPr/>
          <a:lstStyle/>
          <a:p>
            <a:fld id="{55628465-0446-4302-82BB-CC5C719EEEBC}" type="datetime1">
              <a:rPr lang="en-US" smtClean="0"/>
              <a:t>1/20/2026</a:t>
            </a:fld>
            <a:endParaRPr lang="en-US"/>
          </a:p>
        </p:txBody>
      </p:sp>
      <p:sp>
        <p:nvSpPr>
          <p:cNvPr id="5" name="Footer Placeholder 4">
            <a:extLst>
              <a:ext uri="{FF2B5EF4-FFF2-40B4-BE49-F238E27FC236}">
                <a16:creationId xmlns:a16="http://schemas.microsoft.com/office/drawing/2014/main" id="{79B80321-9919-159E-4E4E-E20F03B281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BCA881-5419-3BBC-042D-62C87567ACB0}"/>
              </a:ext>
            </a:extLst>
          </p:cNvPr>
          <p:cNvSpPr>
            <a:spLocks noGrp="1"/>
          </p:cNvSpPr>
          <p:nvPr>
            <p:ph type="sldNum" sz="quarter" idx="12"/>
          </p:nvPr>
        </p:nvSpPr>
        <p:spPr/>
        <p:txBody>
          <a:bodyPr/>
          <a:lstStyle/>
          <a:p>
            <a:fld id="{42EFA7DA-32B1-4DA4-9D64-03B44DD1D822}" type="slidenum">
              <a:rPr lang="en-US" smtClean="0"/>
              <a:t>‹#›</a:t>
            </a:fld>
            <a:endParaRPr lang="en-US"/>
          </a:p>
        </p:txBody>
      </p:sp>
    </p:spTree>
    <p:extLst>
      <p:ext uri="{BB962C8B-B14F-4D97-AF65-F5344CB8AC3E}">
        <p14:creationId xmlns:p14="http://schemas.microsoft.com/office/powerpoint/2010/main" val="2720800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22393-F5C8-C641-8174-3E867F159E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FE16DA-BD89-8682-033C-37888B93387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1DF6BF-DA50-3253-A8F0-95835EDDA947}"/>
              </a:ext>
            </a:extLst>
          </p:cNvPr>
          <p:cNvSpPr>
            <a:spLocks noGrp="1"/>
          </p:cNvSpPr>
          <p:nvPr>
            <p:ph type="dt" sz="half" idx="10"/>
          </p:nvPr>
        </p:nvSpPr>
        <p:spPr/>
        <p:txBody>
          <a:bodyPr/>
          <a:lstStyle/>
          <a:p>
            <a:fld id="{27E2BAA6-5CD6-40A1-A3E2-84A4B10B6787}" type="datetime1">
              <a:rPr lang="en-US" smtClean="0"/>
              <a:t>1/20/2026</a:t>
            </a:fld>
            <a:endParaRPr lang="en-US"/>
          </a:p>
        </p:txBody>
      </p:sp>
      <p:sp>
        <p:nvSpPr>
          <p:cNvPr id="5" name="Footer Placeholder 4">
            <a:extLst>
              <a:ext uri="{FF2B5EF4-FFF2-40B4-BE49-F238E27FC236}">
                <a16:creationId xmlns:a16="http://schemas.microsoft.com/office/drawing/2014/main" id="{FA1FF07D-7FCE-25DF-2656-D7D419461D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5231CD-3779-3F98-7349-EA815B860523}"/>
              </a:ext>
            </a:extLst>
          </p:cNvPr>
          <p:cNvSpPr>
            <a:spLocks noGrp="1"/>
          </p:cNvSpPr>
          <p:nvPr>
            <p:ph type="sldNum" sz="quarter" idx="12"/>
          </p:nvPr>
        </p:nvSpPr>
        <p:spPr/>
        <p:txBody>
          <a:bodyPr/>
          <a:lstStyle/>
          <a:p>
            <a:fld id="{42EFA7DA-32B1-4DA4-9D64-03B44DD1D822}" type="slidenum">
              <a:rPr lang="en-US" smtClean="0"/>
              <a:t>‹#›</a:t>
            </a:fld>
            <a:endParaRPr lang="en-US"/>
          </a:p>
        </p:txBody>
      </p:sp>
    </p:spTree>
    <p:extLst>
      <p:ext uri="{BB962C8B-B14F-4D97-AF65-F5344CB8AC3E}">
        <p14:creationId xmlns:p14="http://schemas.microsoft.com/office/powerpoint/2010/main" val="4033080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79A9E-93A7-D8F4-FB93-AA629EB4F5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1C67D6-E1A4-F7E0-9129-64EECE648C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151FBF-4325-F3A3-FA42-0143495C2C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8BBF4B-7974-CCC8-5CCE-0F64758DFA66}"/>
              </a:ext>
            </a:extLst>
          </p:cNvPr>
          <p:cNvSpPr>
            <a:spLocks noGrp="1"/>
          </p:cNvSpPr>
          <p:nvPr>
            <p:ph type="dt" sz="half" idx="10"/>
          </p:nvPr>
        </p:nvSpPr>
        <p:spPr/>
        <p:txBody>
          <a:bodyPr/>
          <a:lstStyle/>
          <a:p>
            <a:fld id="{6A8625E9-BD93-428C-9298-4B5A3396976E}" type="datetime1">
              <a:rPr lang="en-US" smtClean="0"/>
              <a:t>1/20/2026</a:t>
            </a:fld>
            <a:endParaRPr lang="en-US"/>
          </a:p>
        </p:txBody>
      </p:sp>
      <p:sp>
        <p:nvSpPr>
          <p:cNvPr id="6" name="Footer Placeholder 5">
            <a:extLst>
              <a:ext uri="{FF2B5EF4-FFF2-40B4-BE49-F238E27FC236}">
                <a16:creationId xmlns:a16="http://schemas.microsoft.com/office/drawing/2014/main" id="{2C01BA12-EEE7-6DA0-DF54-BBCAA8571A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BC47BC-CD4D-CE73-1177-E635F98DD8E0}"/>
              </a:ext>
            </a:extLst>
          </p:cNvPr>
          <p:cNvSpPr>
            <a:spLocks noGrp="1"/>
          </p:cNvSpPr>
          <p:nvPr>
            <p:ph type="sldNum" sz="quarter" idx="12"/>
          </p:nvPr>
        </p:nvSpPr>
        <p:spPr/>
        <p:txBody>
          <a:bodyPr/>
          <a:lstStyle/>
          <a:p>
            <a:fld id="{42EFA7DA-32B1-4DA4-9D64-03B44DD1D822}" type="slidenum">
              <a:rPr lang="en-US" smtClean="0"/>
              <a:t>‹#›</a:t>
            </a:fld>
            <a:endParaRPr lang="en-US"/>
          </a:p>
        </p:txBody>
      </p:sp>
    </p:spTree>
    <p:extLst>
      <p:ext uri="{BB962C8B-B14F-4D97-AF65-F5344CB8AC3E}">
        <p14:creationId xmlns:p14="http://schemas.microsoft.com/office/powerpoint/2010/main" val="3622249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B811D-AADC-D970-1261-05DC38EDBA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3B114A-476A-021A-2C5D-F919DC64C8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86C2F6-5E67-6307-E316-8DDC568E67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EFD30C-84B6-C0DC-36F4-09B7B000DB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6D9FBB-169D-97F2-91DF-3BB57336E9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1A6D17-7D87-B7ED-4445-493AE8D421E1}"/>
              </a:ext>
            </a:extLst>
          </p:cNvPr>
          <p:cNvSpPr>
            <a:spLocks noGrp="1"/>
          </p:cNvSpPr>
          <p:nvPr>
            <p:ph type="dt" sz="half" idx="10"/>
          </p:nvPr>
        </p:nvSpPr>
        <p:spPr/>
        <p:txBody>
          <a:bodyPr/>
          <a:lstStyle/>
          <a:p>
            <a:fld id="{CFD20FB5-94A1-4527-B666-B5654353B98B}" type="datetime1">
              <a:rPr lang="en-US" smtClean="0"/>
              <a:t>1/20/2026</a:t>
            </a:fld>
            <a:endParaRPr lang="en-US"/>
          </a:p>
        </p:txBody>
      </p:sp>
      <p:sp>
        <p:nvSpPr>
          <p:cNvPr id="8" name="Footer Placeholder 7">
            <a:extLst>
              <a:ext uri="{FF2B5EF4-FFF2-40B4-BE49-F238E27FC236}">
                <a16:creationId xmlns:a16="http://schemas.microsoft.com/office/drawing/2014/main" id="{DB69ABC8-5C27-BB85-07D1-8F05B1C839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0CB5C1-B0EA-C4F6-ACBB-434A34458E05}"/>
              </a:ext>
            </a:extLst>
          </p:cNvPr>
          <p:cNvSpPr>
            <a:spLocks noGrp="1"/>
          </p:cNvSpPr>
          <p:nvPr>
            <p:ph type="sldNum" sz="quarter" idx="12"/>
          </p:nvPr>
        </p:nvSpPr>
        <p:spPr/>
        <p:txBody>
          <a:bodyPr/>
          <a:lstStyle/>
          <a:p>
            <a:fld id="{42EFA7DA-32B1-4DA4-9D64-03B44DD1D822}" type="slidenum">
              <a:rPr lang="en-US" smtClean="0"/>
              <a:t>‹#›</a:t>
            </a:fld>
            <a:endParaRPr lang="en-US"/>
          </a:p>
        </p:txBody>
      </p:sp>
    </p:spTree>
    <p:extLst>
      <p:ext uri="{BB962C8B-B14F-4D97-AF65-F5344CB8AC3E}">
        <p14:creationId xmlns:p14="http://schemas.microsoft.com/office/powerpoint/2010/main" val="1751157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FB235-7B83-C2AF-7AEB-F0579259098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40A8BE-9C48-46C9-520B-B073D120A7D0}"/>
              </a:ext>
            </a:extLst>
          </p:cNvPr>
          <p:cNvSpPr>
            <a:spLocks noGrp="1"/>
          </p:cNvSpPr>
          <p:nvPr>
            <p:ph type="dt" sz="half" idx="10"/>
          </p:nvPr>
        </p:nvSpPr>
        <p:spPr/>
        <p:txBody>
          <a:bodyPr/>
          <a:lstStyle/>
          <a:p>
            <a:fld id="{DB0B3C16-D205-4143-8DEB-B2E895CA7D96}" type="datetime1">
              <a:rPr lang="en-US" smtClean="0"/>
              <a:t>1/20/2026</a:t>
            </a:fld>
            <a:endParaRPr lang="en-US"/>
          </a:p>
        </p:txBody>
      </p:sp>
      <p:sp>
        <p:nvSpPr>
          <p:cNvPr id="4" name="Footer Placeholder 3">
            <a:extLst>
              <a:ext uri="{FF2B5EF4-FFF2-40B4-BE49-F238E27FC236}">
                <a16:creationId xmlns:a16="http://schemas.microsoft.com/office/drawing/2014/main" id="{DD59A917-554D-E73B-E7CA-C5B26D7E3D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EFD52F-E971-26DF-D599-2EEBF7A4B96F}"/>
              </a:ext>
            </a:extLst>
          </p:cNvPr>
          <p:cNvSpPr>
            <a:spLocks noGrp="1"/>
          </p:cNvSpPr>
          <p:nvPr>
            <p:ph type="sldNum" sz="quarter" idx="12"/>
          </p:nvPr>
        </p:nvSpPr>
        <p:spPr/>
        <p:txBody>
          <a:bodyPr/>
          <a:lstStyle/>
          <a:p>
            <a:fld id="{42EFA7DA-32B1-4DA4-9D64-03B44DD1D822}" type="slidenum">
              <a:rPr lang="en-US" smtClean="0"/>
              <a:t>‹#›</a:t>
            </a:fld>
            <a:endParaRPr lang="en-US"/>
          </a:p>
        </p:txBody>
      </p:sp>
    </p:spTree>
    <p:extLst>
      <p:ext uri="{BB962C8B-B14F-4D97-AF65-F5344CB8AC3E}">
        <p14:creationId xmlns:p14="http://schemas.microsoft.com/office/powerpoint/2010/main" val="2682955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4C9873-D1E1-350C-FE90-8C7942F70A6D}"/>
              </a:ext>
            </a:extLst>
          </p:cNvPr>
          <p:cNvSpPr>
            <a:spLocks noGrp="1"/>
          </p:cNvSpPr>
          <p:nvPr>
            <p:ph type="dt" sz="half" idx="10"/>
          </p:nvPr>
        </p:nvSpPr>
        <p:spPr/>
        <p:txBody>
          <a:bodyPr/>
          <a:lstStyle/>
          <a:p>
            <a:fld id="{45847CBC-1EC9-41D3-BC0D-D4A6C96C9743}" type="datetime1">
              <a:rPr lang="en-US" smtClean="0"/>
              <a:t>1/20/2026</a:t>
            </a:fld>
            <a:endParaRPr lang="en-US"/>
          </a:p>
        </p:txBody>
      </p:sp>
      <p:sp>
        <p:nvSpPr>
          <p:cNvPr id="3" name="Footer Placeholder 2">
            <a:extLst>
              <a:ext uri="{FF2B5EF4-FFF2-40B4-BE49-F238E27FC236}">
                <a16:creationId xmlns:a16="http://schemas.microsoft.com/office/drawing/2014/main" id="{FD056BD2-7BB7-8E5C-276E-12250E7501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27E7D9-815D-98F4-41A8-2CA912312568}"/>
              </a:ext>
            </a:extLst>
          </p:cNvPr>
          <p:cNvSpPr>
            <a:spLocks noGrp="1"/>
          </p:cNvSpPr>
          <p:nvPr>
            <p:ph type="sldNum" sz="quarter" idx="12"/>
          </p:nvPr>
        </p:nvSpPr>
        <p:spPr>
          <a:xfrm>
            <a:off x="9448800" y="6492875"/>
            <a:ext cx="2743200" cy="365125"/>
          </a:xfrm>
        </p:spPr>
        <p:txBody>
          <a:bodyPr/>
          <a:lstStyle>
            <a:lvl1pPr>
              <a:defRPr sz="1600">
                <a:latin typeface="Arial" panose="020B0604020202020204" pitchFamily="34" charset="0"/>
                <a:cs typeface="Arial" panose="020B0604020202020204" pitchFamily="34" charset="0"/>
              </a:defRPr>
            </a:lvl1pPr>
          </a:lstStyle>
          <a:p>
            <a:fld id="{42EFA7DA-32B1-4DA4-9D64-03B44DD1D822}" type="slidenum">
              <a:rPr lang="en-US" smtClean="0"/>
              <a:pPr/>
              <a:t>‹#›</a:t>
            </a:fld>
            <a:endParaRPr lang="en-US" dirty="0"/>
          </a:p>
        </p:txBody>
      </p:sp>
    </p:spTree>
    <p:extLst>
      <p:ext uri="{BB962C8B-B14F-4D97-AF65-F5344CB8AC3E}">
        <p14:creationId xmlns:p14="http://schemas.microsoft.com/office/powerpoint/2010/main" val="2416576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9C2D5-F073-F70F-9587-674B565D02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42664F-7535-B6C4-52BA-D91671DD11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BE5285-2FFB-46F6-B151-0E92A5EFC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9E89EA-D69F-6F80-7F5A-E74753412D38}"/>
              </a:ext>
            </a:extLst>
          </p:cNvPr>
          <p:cNvSpPr>
            <a:spLocks noGrp="1"/>
          </p:cNvSpPr>
          <p:nvPr>
            <p:ph type="dt" sz="half" idx="10"/>
          </p:nvPr>
        </p:nvSpPr>
        <p:spPr/>
        <p:txBody>
          <a:bodyPr/>
          <a:lstStyle/>
          <a:p>
            <a:fld id="{4B87E15B-CA02-44B8-9971-D4AA237E8C3C}" type="datetime1">
              <a:rPr lang="en-US" smtClean="0"/>
              <a:t>1/20/2026</a:t>
            </a:fld>
            <a:endParaRPr lang="en-US"/>
          </a:p>
        </p:txBody>
      </p:sp>
      <p:sp>
        <p:nvSpPr>
          <p:cNvPr id="6" name="Footer Placeholder 5">
            <a:extLst>
              <a:ext uri="{FF2B5EF4-FFF2-40B4-BE49-F238E27FC236}">
                <a16:creationId xmlns:a16="http://schemas.microsoft.com/office/drawing/2014/main" id="{B5945C44-CC25-2B67-A389-023C095A2C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C6F5AF-D0F0-F174-7AD3-93EC10E4C464}"/>
              </a:ext>
            </a:extLst>
          </p:cNvPr>
          <p:cNvSpPr>
            <a:spLocks noGrp="1"/>
          </p:cNvSpPr>
          <p:nvPr>
            <p:ph type="sldNum" sz="quarter" idx="12"/>
          </p:nvPr>
        </p:nvSpPr>
        <p:spPr/>
        <p:txBody>
          <a:bodyPr/>
          <a:lstStyle/>
          <a:p>
            <a:fld id="{42EFA7DA-32B1-4DA4-9D64-03B44DD1D822}" type="slidenum">
              <a:rPr lang="en-US" smtClean="0"/>
              <a:t>‹#›</a:t>
            </a:fld>
            <a:endParaRPr lang="en-US"/>
          </a:p>
        </p:txBody>
      </p:sp>
    </p:spTree>
    <p:extLst>
      <p:ext uri="{BB962C8B-B14F-4D97-AF65-F5344CB8AC3E}">
        <p14:creationId xmlns:p14="http://schemas.microsoft.com/office/powerpoint/2010/main" val="1124603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64837-4647-D181-2AE4-2D9C38F24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CC4C1F-C78F-C235-0D7B-9229E9D447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51BE10-EFFB-8C78-1778-6D6A17372D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1EA745-C2DB-665D-5E10-5BDA2B8FE6A2}"/>
              </a:ext>
            </a:extLst>
          </p:cNvPr>
          <p:cNvSpPr>
            <a:spLocks noGrp="1"/>
          </p:cNvSpPr>
          <p:nvPr>
            <p:ph type="dt" sz="half" idx="10"/>
          </p:nvPr>
        </p:nvSpPr>
        <p:spPr/>
        <p:txBody>
          <a:bodyPr/>
          <a:lstStyle/>
          <a:p>
            <a:fld id="{A20A94D3-5624-4921-A42C-AFD54B2EFAAB}" type="datetime1">
              <a:rPr lang="en-US" smtClean="0"/>
              <a:t>1/20/2026</a:t>
            </a:fld>
            <a:endParaRPr lang="en-US"/>
          </a:p>
        </p:txBody>
      </p:sp>
      <p:sp>
        <p:nvSpPr>
          <p:cNvPr id="6" name="Footer Placeholder 5">
            <a:extLst>
              <a:ext uri="{FF2B5EF4-FFF2-40B4-BE49-F238E27FC236}">
                <a16:creationId xmlns:a16="http://schemas.microsoft.com/office/drawing/2014/main" id="{0B618AA7-5042-F492-543D-3B1A2D4FB9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C48873-C341-C25F-8315-2A55F8281C97}"/>
              </a:ext>
            </a:extLst>
          </p:cNvPr>
          <p:cNvSpPr>
            <a:spLocks noGrp="1"/>
          </p:cNvSpPr>
          <p:nvPr>
            <p:ph type="sldNum" sz="quarter" idx="12"/>
          </p:nvPr>
        </p:nvSpPr>
        <p:spPr/>
        <p:txBody>
          <a:bodyPr/>
          <a:lstStyle/>
          <a:p>
            <a:fld id="{42EFA7DA-32B1-4DA4-9D64-03B44DD1D822}" type="slidenum">
              <a:rPr lang="en-US" smtClean="0"/>
              <a:t>‹#›</a:t>
            </a:fld>
            <a:endParaRPr lang="en-US"/>
          </a:p>
        </p:txBody>
      </p:sp>
    </p:spTree>
    <p:extLst>
      <p:ext uri="{BB962C8B-B14F-4D97-AF65-F5344CB8AC3E}">
        <p14:creationId xmlns:p14="http://schemas.microsoft.com/office/powerpoint/2010/main" val="4236109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24FA36-A3CB-D0A3-9C90-3082807B8F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15D05A-2184-6B9A-9409-0FE942C710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A1E0C2-279C-93B2-8110-B1D52D1CE5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F0DF392-3AB4-4C6F-874F-81EC592D204D}" type="datetime1">
              <a:rPr lang="en-US" smtClean="0"/>
              <a:t>1/20/2026</a:t>
            </a:fld>
            <a:endParaRPr lang="en-US"/>
          </a:p>
        </p:txBody>
      </p:sp>
      <p:sp>
        <p:nvSpPr>
          <p:cNvPr id="5" name="Footer Placeholder 4">
            <a:extLst>
              <a:ext uri="{FF2B5EF4-FFF2-40B4-BE49-F238E27FC236}">
                <a16:creationId xmlns:a16="http://schemas.microsoft.com/office/drawing/2014/main" id="{8AF1CE53-D7D0-8AF8-1DD4-C7B770FAEB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FE17468-A660-ABEA-8C6E-403042019E93}"/>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800">
                <a:solidFill>
                  <a:schemeClr val="tx1"/>
                </a:solidFill>
                <a:latin typeface="Arial" panose="020B0604020202020204" pitchFamily="34" charset="0"/>
                <a:cs typeface="Arial" panose="020B0604020202020204" pitchFamily="34" charset="0"/>
              </a:defRPr>
            </a:lvl1pPr>
          </a:lstStyle>
          <a:p>
            <a:fld id="{42EFA7DA-32B1-4DA4-9D64-03B44DD1D822}" type="slidenum">
              <a:rPr lang="en-US" smtClean="0"/>
              <a:pPr/>
              <a:t>‹#›</a:t>
            </a:fld>
            <a:endParaRPr lang="en-US"/>
          </a:p>
        </p:txBody>
      </p:sp>
      <p:pic>
        <p:nvPicPr>
          <p:cNvPr id="1026" name="Picture 4" descr="signature_1368538643">
            <a:extLst>
              <a:ext uri="{FF2B5EF4-FFF2-40B4-BE49-F238E27FC236}">
                <a16:creationId xmlns:a16="http://schemas.microsoft.com/office/drawing/2014/main" id="{0345351F-E9D4-0421-B262-315AFE4A71F0}"/>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847" y="6127750"/>
            <a:ext cx="269875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28063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A561FB0-C4DE-DD5D-5B30-A5F50989307B}"/>
              </a:ext>
            </a:extLst>
          </p:cNvPr>
          <p:cNvSpPr txBox="1"/>
          <p:nvPr/>
        </p:nvSpPr>
        <p:spPr>
          <a:xfrm>
            <a:off x="0" y="2054275"/>
            <a:ext cx="12192000" cy="1200329"/>
          </a:xfrm>
          <a:prstGeom prst="rect">
            <a:avLst/>
          </a:prstGeom>
          <a:noFill/>
        </p:spPr>
        <p:txBody>
          <a:bodyPr wrap="square">
            <a:spAutoFit/>
          </a:bodyPr>
          <a:lstStyle/>
          <a:p>
            <a:pPr algn="ctr"/>
            <a:r>
              <a:rPr lang="en-US" sz="3600" b="1" dirty="0"/>
              <a:t>Fabrication, Oxidation, and Combustion of Nanoscale Magnesium Diboride and Tetraboride </a:t>
            </a:r>
          </a:p>
        </p:txBody>
      </p:sp>
      <p:sp>
        <p:nvSpPr>
          <p:cNvPr id="7" name="TextBox 6">
            <a:extLst>
              <a:ext uri="{FF2B5EF4-FFF2-40B4-BE49-F238E27FC236}">
                <a16:creationId xmlns:a16="http://schemas.microsoft.com/office/drawing/2014/main" id="{5A4251F3-F2A0-C96F-E84D-BB0B46A065D5}"/>
              </a:ext>
            </a:extLst>
          </p:cNvPr>
          <p:cNvSpPr txBox="1"/>
          <p:nvPr/>
        </p:nvSpPr>
        <p:spPr>
          <a:xfrm>
            <a:off x="-1904" y="0"/>
            <a:ext cx="12193904" cy="830997"/>
          </a:xfrm>
          <a:prstGeom prst="rect">
            <a:avLst/>
          </a:prstGeom>
          <a:noFill/>
        </p:spPr>
        <p:txBody>
          <a:bodyPr wrap="square">
            <a:spAutoFit/>
          </a:bodyPr>
          <a:lstStyle/>
          <a:p>
            <a:pPr algn="ctr"/>
            <a:r>
              <a:rPr lang="en-US" sz="2400" dirty="0"/>
              <a:t>15</a:t>
            </a:r>
            <a:r>
              <a:rPr lang="en-US" sz="2400" baseline="30000" dirty="0"/>
              <a:t>th</a:t>
            </a:r>
            <a:r>
              <a:rPr lang="en-US" sz="2400" dirty="0"/>
              <a:t> International Workshop on Combustion and Propulsion</a:t>
            </a:r>
          </a:p>
          <a:p>
            <a:pPr algn="ctr"/>
            <a:r>
              <a:rPr lang="en-US" sz="2400" dirty="0"/>
              <a:t>July 6 – 9, 2025, Pescara, Italy</a:t>
            </a:r>
          </a:p>
        </p:txBody>
      </p:sp>
      <p:sp>
        <p:nvSpPr>
          <p:cNvPr id="8" name="TextBox 7">
            <a:extLst>
              <a:ext uri="{FF2B5EF4-FFF2-40B4-BE49-F238E27FC236}">
                <a16:creationId xmlns:a16="http://schemas.microsoft.com/office/drawing/2014/main" id="{F898DBF0-C10C-C68E-D591-B9B952CE68D4}"/>
              </a:ext>
            </a:extLst>
          </p:cNvPr>
          <p:cNvSpPr txBox="1"/>
          <p:nvPr/>
        </p:nvSpPr>
        <p:spPr>
          <a:xfrm>
            <a:off x="0" y="4297680"/>
            <a:ext cx="12192000" cy="1200329"/>
          </a:xfrm>
          <a:prstGeom prst="rect">
            <a:avLst/>
          </a:prstGeom>
          <a:noFill/>
        </p:spPr>
        <p:txBody>
          <a:bodyPr wrap="square">
            <a:spAutoFit/>
          </a:bodyPr>
          <a:lstStyle/>
          <a:p>
            <a:pPr algn="ctr"/>
            <a:r>
              <a:rPr lang="en-US" sz="2400" dirty="0"/>
              <a:t>Andre Molina, Miguel Camarena, Juan Noveron, and Evgeny Shafirovich</a:t>
            </a:r>
          </a:p>
          <a:p>
            <a:pPr algn="ctr"/>
            <a:endParaRPr lang="en-US" sz="2400" dirty="0"/>
          </a:p>
          <a:p>
            <a:pPr algn="ctr"/>
            <a:r>
              <a:rPr lang="en-US" sz="2400" i="1" dirty="0"/>
              <a:t>The University of Texas at El Paso</a:t>
            </a:r>
          </a:p>
        </p:txBody>
      </p:sp>
    </p:spTree>
    <p:extLst>
      <p:ext uri="{BB962C8B-B14F-4D97-AF65-F5344CB8AC3E}">
        <p14:creationId xmlns:p14="http://schemas.microsoft.com/office/powerpoint/2010/main" val="1705757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5C80E-7502-013F-282E-1F7198C3F6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EE58A2-3658-02A7-99CC-C9CAD0B39EE3}"/>
              </a:ext>
            </a:extLst>
          </p:cNvPr>
          <p:cNvSpPr>
            <a:spLocks noGrp="1"/>
          </p:cNvSpPr>
          <p:nvPr>
            <p:ph type="title"/>
          </p:nvPr>
        </p:nvSpPr>
        <p:spPr>
          <a:xfrm>
            <a:off x="838200" y="18256"/>
            <a:ext cx="10515600" cy="888396"/>
          </a:xfrm>
        </p:spPr>
        <p:txBody>
          <a:bodyPr>
            <a:normAutofit/>
          </a:bodyPr>
          <a:lstStyle/>
          <a:p>
            <a:pPr algn="ctr"/>
            <a:r>
              <a:rPr lang="en-US" sz="4200" dirty="0">
                <a:latin typeface="Arial" panose="020B0604020202020204" pitchFamily="34" charset="0"/>
                <a:cs typeface="Arial" panose="020B0604020202020204" pitchFamily="34" charset="0"/>
              </a:rPr>
              <a:t>Purification of Synthesized Materials</a:t>
            </a:r>
          </a:p>
        </p:txBody>
      </p:sp>
      <p:sp>
        <p:nvSpPr>
          <p:cNvPr id="5" name="TextBox 4">
            <a:extLst>
              <a:ext uri="{FF2B5EF4-FFF2-40B4-BE49-F238E27FC236}">
                <a16:creationId xmlns:a16="http://schemas.microsoft.com/office/drawing/2014/main" id="{84E2BA8B-15FC-FA3C-614E-37613D241ED3}"/>
              </a:ext>
            </a:extLst>
          </p:cNvPr>
          <p:cNvSpPr txBox="1"/>
          <p:nvPr/>
        </p:nvSpPr>
        <p:spPr>
          <a:xfrm>
            <a:off x="7415270" y="2305749"/>
            <a:ext cx="4492594" cy="120032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b="1" dirty="0">
                <a:latin typeface="Arial" panose="020B0604020202020204" pitchFamily="34" charset="0"/>
                <a:ea typeface="Times New Roman" panose="02020603050405020304" pitchFamily="18" charset="0"/>
                <a:cs typeface="Arial" panose="020B0604020202020204" pitchFamily="34" charset="0"/>
              </a:rPr>
              <a:t>L</a:t>
            </a:r>
            <a:r>
              <a:rPr lang="en-US" sz="2400" b="1" dirty="0">
                <a:effectLst/>
                <a:latin typeface="Arial" panose="020B0604020202020204" pitchFamily="34" charset="0"/>
                <a:ea typeface="Times New Roman" panose="02020603050405020304" pitchFamily="18" charset="0"/>
                <a:cs typeface="Arial" panose="020B0604020202020204" pitchFamily="34" charset="0"/>
              </a:rPr>
              <a:t>eaching with acetic acid and nitric acid removes oxides effectively.</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988D09A-3851-96E7-542F-CD407457B2B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7360" y="1051396"/>
            <a:ext cx="5765320" cy="5044655"/>
          </a:xfrm>
          <a:prstGeom prst="rect">
            <a:avLst/>
          </a:prstGeom>
          <a:noFill/>
        </p:spPr>
      </p:pic>
      <p:cxnSp>
        <p:nvCxnSpPr>
          <p:cNvPr id="4" name="Straight Arrow Connector 3">
            <a:extLst>
              <a:ext uri="{FF2B5EF4-FFF2-40B4-BE49-F238E27FC236}">
                <a16:creationId xmlns:a16="http://schemas.microsoft.com/office/drawing/2014/main" id="{E4B96E82-C1FF-5246-C744-223629BB9546}"/>
              </a:ext>
            </a:extLst>
          </p:cNvPr>
          <p:cNvCxnSpPr>
            <a:cxnSpLocks/>
          </p:cNvCxnSpPr>
          <p:nvPr/>
        </p:nvCxnSpPr>
        <p:spPr>
          <a:xfrm flipH="1">
            <a:off x="3896247" y="4628154"/>
            <a:ext cx="369501" cy="257928"/>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937A045B-A2DE-EB10-6A06-E103A872C4F1}"/>
              </a:ext>
            </a:extLst>
          </p:cNvPr>
          <p:cNvSpPr txBox="1"/>
          <p:nvPr/>
        </p:nvSpPr>
        <p:spPr>
          <a:xfrm>
            <a:off x="4231276" y="4440055"/>
            <a:ext cx="93980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MgO</a:t>
            </a:r>
          </a:p>
        </p:txBody>
      </p:sp>
      <p:cxnSp>
        <p:nvCxnSpPr>
          <p:cNvPr id="10" name="Straight Arrow Connector 9">
            <a:extLst>
              <a:ext uri="{FF2B5EF4-FFF2-40B4-BE49-F238E27FC236}">
                <a16:creationId xmlns:a16="http://schemas.microsoft.com/office/drawing/2014/main" id="{F3FE24A7-C027-1924-0575-33933FB2E46F}"/>
              </a:ext>
            </a:extLst>
          </p:cNvPr>
          <p:cNvCxnSpPr>
            <a:cxnSpLocks/>
          </p:cNvCxnSpPr>
          <p:nvPr/>
        </p:nvCxnSpPr>
        <p:spPr>
          <a:xfrm flipH="1">
            <a:off x="3896247" y="2512875"/>
            <a:ext cx="369501" cy="270792"/>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888D6183-C35C-02E4-978F-58E2441A307D}"/>
              </a:ext>
            </a:extLst>
          </p:cNvPr>
          <p:cNvSpPr txBox="1"/>
          <p:nvPr/>
        </p:nvSpPr>
        <p:spPr>
          <a:xfrm>
            <a:off x="4231276" y="2324776"/>
            <a:ext cx="93980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MgO</a:t>
            </a:r>
          </a:p>
        </p:txBody>
      </p:sp>
      <p:cxnSp>
        <p:nvCxnSpPr>
          <p:cNvPr id="14" name="Straight Arrow Connector 13">
            <a:extLst>
              <a:ext uri="{FF2B5EF4-FFF2-40B4-BE49-F238E27FC236}">
                <a16:creationId xmlns:a16="http://schemas.microsoft.com/office/drawing/2014/main" id="{A22F8E39-86D0-CE79-082A-175C1BFB26A7}"/>
              </a:ext>
            </a:extLst>
          </p:cNvPr>
          <p:cNvCxnSpPr>
            <a:cxnSpLocks/>
          </p:cNvCxnSpPr>
          <p:nvPr/>
        </p:nvCxnSpPr>
        <p:spPr>
          <a:xfrm flipH="1">
            <a:off x="5893949" y="4790488"/>
            <a:ext cx="390859" cy="270320"/>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EE3A348C-E501-7146-791D-D68E0A471F62}"/>
              </a:ext>
            </a:extLst>
          </p:cNvPr>
          <p:cNvSpPr txBox="1"/>
          <p:nvPr/>
        </p:nvSpPr>
        <p:spPr>
          <a:xfrm>
            <a:off x="6250336" y="4602389"/>
            <a:ext cx="93980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MgO</a:t>
            </a:r>
          </a:p>
        </p:txBody>
      </p:sp>
      <p:cxnSp>
        <p:nvCxnSpPr>
          <p:cNvPr id="18" name="Straight Arrow Connector 17">
            <a:extLst>
              <a:ext uri="{FF2B5EF4-FFF2-40B4-BE49-F238E27FC236}">
                <a16:creationId xmlns:a16="http://schemas.microsoft.com/office/drawing/2014/main" id="{565349FB-37E4-A1EB-AB9B-30301F628223}"/>
              </a:ext>
            </a:extLst>
          </p:cNvPr>
          <p:cNvCxnSpPr>
            <a:cxnSpLocks/>
          </p:cNvCxnSpPr>
          <p:nvPr/>
        </p:nvCxnSpPr>
        <p:spPr>
          <a:xfrm flipH="1">
            <a:off x="5893949" y="2783667"/>
            <a:ext cx="390859" cy="244494"/>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87A8D3D1-336E-041E-D1D5-A4686AA9E7A0}"/>
              </a:ext>
            </a:extLst>
          </p:cNvPr>
          <p:cNvSpPr txBox="1"/>
          <p:nvPr/>
        </p:nvSpPr>
        <p:spPr>
          <a:xfrm>
            <a:off x="6250336" y="2595568"/>
            <a:ext cx="93980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MgO</a:t>
            </a:r>
          </a:p>
        </p:txBody>
      </p:sp>
      <p:sp>
        <p:nvSpPr>
          <p:cNvPr id="22" name="Slide Number Placeholder 5">
            <a:extLst>
              <a:ext uri="{FF2B5EF4-FFF2-40B4-BE49-F238E27FC236}">
                <a16:creationId xmlns:a16="http://schemas.microsoft.com/office/drawing/2014/main" id="{BB4D2800-3149-E583-5855-26EBEEAF3ADE}"/>
              </a:ext>
            </a:extLst>
          </p:cNvPr>
          <p:cNvSpPr>
            <a:spLocks noGrp="1"/>
          </p:cNvSpPr>
          <p:nvPr>
            <p:ph type="sldNum" sz="quarter" idx="12"/>
          </p:nvPr>
        </p:nvSpPr>
        <p:spPr>
          <a:xfrm>
            <a:off x="9347200" y="6381750"/>
            <a:ext cx="2844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spcBef>
                <a:spcPct val="20000"/>
              </a:spcBef>
              <a:buChar char="•"/>
              <a:defRPr sz="3400">
                <a:solidFill>
                  <a:schemeClr val="tx1"/>
                </a:solidFill>
                <a:latin typeface="Arial" panose="020B0604020202020204" pitchFamily="34" charset="0"/>
              </a:defRPr>
            </a:lvl1pPr>
            <a:lvl2pPr marL="742950" indent="-285750" defTabSz="958850">
              <a:spcBef>
                <a:spcPct val="20000"/>
              </a:spcBef>
              <a:buChar char="–"/>
              <a:defRPr sz="2900">
                <a:solidFill>
                  <a:schemeClr val="tx1"/>
                </a:solidFill>
                <a:latin typeface="Arial" panose="020B0604020202020204" pitchFamily="34" charset="0"/>
              </a:defRPr>
            </a:lvl2pPr>
            <a:lvl3pPr marL="1143000" indent="-228600" defTabSz="958850">
              <a:spcBef>
                <a:spcPct val="20000"/>
              </a:spcBef>
              <a:buChar char="•"/>
              <a:defRPr sz="2500">
                <a:solidFill>
                  <a:schemeClr val="tx1"/>
                </a:solidFill>
                <a:latin typeface="Arial" panose="020B0604020202020204" pitchFamily="34" charset="0"/>
              </a:defRPr>
            </a:lvl3pPr>
            <a:lvl4pPr marL="1600200" indent="-228600" defTabSz="958850">
              <a:spcBef>
                <a:spcPct val="20000"/>
              </a:spcBef>
              <a:buChar char="–"/>
              <a:defRPr sz="2100">
                <a:solidFill>
                  <a:schemeClr val="tx1"/>
                </a:solidFill>
                <a:latin typeface="Arial" panose="020B0604020202020204" pitchFamily="34" charset="0"/>
              </a:defRPr>
            </a:lvl4pPr>
            <a:lvl5pPr marL="2057400" indent="-228600" defTabSz="958850">
              <a:spcBef>
                <a:spcPct val="20000"/>
              </a:spcBef>
              <a:buChar char="»"/>
              <a:defRPr sz="2100">
                <a:solidFill>
                  <a:schemeClr val="tx1"/>
                </a:solidFill>
                <a:latin typeface="Arial" panose="020B0604020202020204" pitchFamily="34" charset="0"/>
              </a:defRPr>
            </a:lvl5pPr>
            <a:lvl6pPr marL="25146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6pPr>
            <a:lvl7pPr marL="29718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7pPr>
            <a:lvl8pPr marL="34290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8pPr>
            <a:lvl9pPr marL="38862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9pPr>
          </a:lstStyle>
          <a:p>
            <a:pPr>
              <a:spcBef>
                <a:spcPct val="0"/>
              </a:spcBef>
              <a:buFontTx/>
              <a:buNone/>
            </a:pPr>
            <a:fld id="{3CF4764C-0C7D-44EF-947E-F89A14553D1D}" type="slidenum">
              <a:rPr lang="en-US" altLang="en-US" sz="1500"/>
              <a:pPr>
                <a:spcBef>
                  <a:spcPct val="0"/>
                </a:spcBef>
                <a:buFontTx/>
                <a:buNone/>
              </a:pPr>
              <a:t>10</a:t>
            </a:fld>
            <a:endParaRPr lang="en-US" altLang="en-US" sz="1500" dirty="0"/>
          </a:p>
        </p:txBody>
      </p:sp>
    </p:spTree>
    <p:extLst>
      <p:ext uri="{BB962C8B-B14F-4D97-AF65-F5344CB8AC3E}">
        <p14:creationId xmlns:p14="http://schemas.microsoft.com/office/powerpoint/2010/main" val="1843051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D95B2-958D-D4FA-884C-651F63D700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D06E47-AA00-8EBF-5C9D-BAC428A3AAD3}"/>
              </a:ext>
            </a:extLst>
          </p:cNvPr>
          <p:cNvSpPr>
            <a:spLocks noGrp="1"/>
          </p:cNvSpPr>
          <p:nvPr>
            <p:ph type="title"/>
          </p:nvPr>
        </p:nvSpPr>
        <p:spPr>
          <a:xfrm>
            <a:off x="838200" y="18256"/>
            <a:ext cx="10515600" cy="888396"/>
          </a:xfrm>
        </p:spPr>
        <p:txBody>
          <a:bodyPr>
            <a:normAutofit/>
          </a:bodyPr>
          <a:lstStyle/>
          <a:p>
            <a:pPr algn="ctr"/>
            <a:r>
              <a:rPr lang="en-US" sz="4200" dirty="0">
                <a:latin typeface="Arial" panose="020B0604020202020204" pitchFamily="34" charset="0"/>
                <a:cs typeface="Arial" panose="020B0604020202020204" pitchFamily="34" charset="0"/>
              </a:rPr>
              <a:t>Decreasing Particle Size</a:t>
            </a:r>
          </a:p>
        </p:txBody>
      </p:sp>
      <p:sp>
        <p:nvSpPr>
          <p:cNvPr id="5" name="TextBox 4">
            <a:extLst>
              <a:ext uri="{FF2B5EF4-FFF2-40B4-BE49-F238E27FC236}">
                <a16:creationId xmlns:a16="http://schemas.microsoft.com/office/drawing/2014/main" id="{2BB82F9F-4DCD-2B25-0A86-C1CC9E9F23D4}"/>
              </a:ext>
            </a:extLst>
          </p:cNvPr>
          <p:cNvSpPr txBox="1"/>
          <p:nvPr/>
        </p:nvSpPr>
        <p:spPr>
          <a:xfrm>
            <a:off x="493848" y="4961329"/>
            <a:ext cx="1140460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effectLst/>
                <a:latin typeface="Aptos" panose="020B0004020202020204" pitchFamily="34" charset="0"/>
                <a:ea typeface="Times New Roman" panose="02020603050405020304" pitchFamily="18" charset="0"/>
                <a:cs typeface="Arial" panose="020B0604020202020204" pitchFamily="34" charset="0"/>
              </a:rPr>
              <a:t>Evolution of MgB</a:t>
            </a:r>
            <a:r>
              <a:rPr lang="en-US" sz="2400" baseline="-25000" dirty="0">
                <a:effectLst/>
                <a:latin typeface="Aptos" panose="020B0004020202020204" pitchFamily="34" charset="0"/>
                <a:ea typeface="Times New Roman" panose="02020603050405020304" pitchFamily="18" charset="0"/>
                <a:cs typeface="Arial" panose="020B0604020202020204" pitchFamily="34" charset="0"/>
              </a:rPr>
              <a:t>2</a:t>
            </a:r>
            <a:r>
              <a:rPr lang="en-US" sz="2400" dirty="0">
                <a:effectLst/>
                <a:latin typeface="Aptos" panose="020B0004020202020204" pitchFamily="34" charset="0"/>
                <a:ea typeface="Times New Roman" panose="02020603050405020304" pitchFamily="18" charset="0"/>
                <a:cs typeface="Arial" panose="020B0604020202020204" pitchFamily="34" charset="0"/>
              </a:rPr>
              <a:t> and MgB</a:t>
            </a:r>
            <a:r>
              <a:rPr lang="en-US" sz="2400" baseline="-25000" dirty="0">
                <a:effectLst/>
                <a:latin typeface="Aptos" panose="020B0004020202020204" pitchFamily="34" charset="0"/>
                <a:ea typeface="Times New Roman" panose="02020603050405020304" pitchFamily="18" charset="0"/>
                <a:cs typeface="Arial" panose="020B0604020202020204" pitchFamily="34" charset="0"/>
              </a:rPr>
              <a:t>4</a:t>
            </a:r>
            <a:r>
              <a:rPr lang="en-US" sz="2400" dirty="0">
                <a:effectLst/>
                <a:latin typeface="Aptos" panose="020B0004020202020204" pitchFamily="34" charset="0"/>
                <a:ea typeface="Times New Roman" panose="02020603050405020304" pitchFamily="18" charset="0"/>
                <a:cs typeface="Arial" panose="020B0604020202020204" pitchFamily="34" charset="0"/>
              </a:rPr>
              <a:t> XRD patterns during milling</a:t>
            </a:r>
          </a:p>
        </p:txBody>
      </p:sp>
      <p:sp>
        <p:nvSpPr>
          <p:cNvPr id="9" name="Slide Number Placeholder 5">
            <a:extLst>
              <a:ext uri="{FF2B5EF4-FFF2-40B4-BE49-F238E27FC236}">
                <a16:creationId xmlns:a16="http://schemas.microsoft.com/office/drawing/2014/main" id="{AABC27AE-7C42-DD84-06BD-D2A6E93357C6}"/>
              </a:ext>
            </a:extLst>
          </p:cNvPr>
          <p:cNvSpPr>
            <a:spLocks noGrp="1"/>
          </p:cNvSpPr>
          <p:nvPr>
            <p:ph type="sldNum" sz="quarter" idx="12"/>
          </p:nvPr>
        </p:nvSpPr>
        <p:spPr>
          <a:xfrm>
            <a:off x="9347200" y="6381750"/>
            <a:ext cx="2844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spcBef>
                <a:spcPct val="20000"/>
              </a:spcBef>
              <a:buChar char="•"/>
              <a:defRPr sz="3400">
                <a:solidFill>
                  <a:schemeClr val="tx1"/>
                </a:solidFill>
                <a:latin typeface="Arial" panose="020B0604020202020204" pitchFamily="34" charset="0"/>
              </a:defRPr>
            </a:lvl1pPr>
            <a:lvl2pPr marL="742950" indent="-285750" defTabSz="958850">
              <a:spcBef>
                <a:spcPct val="20000"/>
              </a:spcBef>
              <a:buChar char="–"/>
              <a:defRPr sz="2900">
                <a:solidFill>
                  <a:schemeClr val="tx1"/>
                </a:solidFill>
                <a:latin typeface="Arial" panose="020B0604020202020204" pitchFamily="34" charset="0"/>
              </a:defRPr>
            </a:lvl2pPr>
            <a:lvl3pPr marL="1143000" indent="-228600" defTabSz="958850">
              <a:spcBef>
                <a:spcPct val="20000"/>
              </a:spcBef>
              <a:buChar char="•"/>
              <a:defRPr sz="2500">
                <a:solidFill>
                  <a:schemeClr val="tx1"/>
                </a:solidFill>
                <a:latin typeface="Arial" panose="020B0604020202020204" pitchFamily="34" charset="0"/>
              </a:defRPr>
            </a:lvl3pPr>
            <a:lvl4pPr marL="1600200" indent="-228600" defTabSz="958850">
              <a:spcBef>
                <a:spcPct val="20000"/>
              </a:spcBef>
              <a:buChar char="–"/>
              <a:defRPr sz="2100">
                <a:solidFill>
                  <a:schemeClr val="tx1"/>
                </a:solidFill>
                <a:latin typeface="Arial" panose="020B0604020202020204" pitchFamily="34" charset="0"/>
              </a:defRPr>
            </a:lvl4pPr>
            <a:lvl5pPr marL="2057400" indent="-228600" defTabSz="958850">
              <a:spcBef>
                <a:spcPct val="20000"/>
              </a:spcBef>
              <a:buChar char="»"/>
              <a:defRPr sz="2100">
                <a:solidFill>
                  <a:schemeClr val="tx1"/>
                </a:solidFill>
                <a:latin typeface="Arial" panose="020B0604020202020204" pitchFamily="34" charset="0"/>
              </a:defRPr>
            </a:lvl5pPr>
            <a:lvl6pPr marL="25146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6pPr>
            <a:lvl7pPr marL="29718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7pPr>
            <a:lvl8pPr marL="34290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8pPr>
            <a:lvl9pPr marL="38862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9pPr>
          </a:lstStyle>
          <a:p>
            <a:pPr>
              <a:spcBef>
                <a:spcPct val="0"/>
              </a:spcBef>
              <a:buFontTx/>
              <a:buNone/>
            </a:pPr>
            <a:fld id="{3CF4764C-0C7D-44EF-947E-F89A14553D1D}" type="slidenum">
              <a:rPr lang="en-US" altLang="en-US" sz="1500"/>
              <a:pPr>
                <a:spcBef>
                  <a:spcPct val="0"/>
                </a:spcBef>
                <a:buFontTx/>
                <a:buNone/>
              </a:pPr>
              <a:t>11</a:t>
            </a:fld>
            <a:endParaRPr lang="en-US" altLang="en-US" sz="1500" dirty="0"/>
          </a:p>
        </p:txBody>
      </p:sp>
      <p:pic>
        <p:nvPicPr>
          <p:cNvPr id="13" name="Picture 12" descr="A graph of a graph showing the number of different degrees of a degree&#10;&#10;AI-generated content may be incorrect.">
            <a:extLst>
              <a:ext uri="{FF2B5EF4-FFF2-40B4-BE49-F238E27FC236}">
                <a16:creationId xmlns:a16="http://schemas.microsoft.com/office/drawing/2014/main" id="{C10EB077-783B-7CAC-6033-508303BCD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7518" y="1178554"/>
            <a:ext cx="5456441" cy="3603660"/>
          </a:xfrm>
          <a:prstGeom prst="rect">
            <a:avLst/>
          </a:prstGeom>
        </p:spPr>
      </p:pic>
      <p:pic>
        <p:nvPicPr>
          <p:cNvPr id="17" name="Picture 16" descr="A graph of a graph of a graph&#10;&#10;AI-generated content may be incorrect.">
            <a:extLst>
              <a:ext uri="{FF2B5EF4-FFF2-40B4-BE49-F238E27FC236}">
                <a16:creationId xmlns:a16="http://schemas.microsoft.com/office/drawing/2014/main" id="{2D88D739-3C5A-124F-DA3C-4BBB98E897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937" y="1242206"/>
            <a:ext cx="5360063" cy="3540008"/>
          </a:xfrm>
          <a:prstGeom prst="rect">
            <a:avLst/>
          </a:prstGeom>
        </p:spPr>
      </p:pic>
      <p:sp>
        <p:nvSpPr>
          <p:cNvPr id="18" name="TextBox 17">
            <a:extLst>
              <a:ext uri="{FF2B5EF4-FFF2-40B4-BE49-F238E27FC236}">
                <a16:creationId xmlns:a16="http://schemas.microsoft.com/office/drawing/2014/main" id="{6D0AB118-E813-3FD2-BF98-1C1D5D958E5A}"/>
              </a:ext>
            </a:extLst>
          </p:cNvPr>
          <p:cNvSpPr txBox="1"/>
          <p:nvPr/>
        </p:nvSpPr>
        <p:spPr>
          <a:xfrm>
            <a:off x="941294" y="2287785"/>
            <a:ext cx="1311089" cy="307777"/>
          </a:xfrm>
          <a:prstGeom prst="rect">
            <a:avLst/>
          </a:prstGeom>
          <a:noFill/>
        </p:spPr>
        <p:txBody>
          <a:bodyPr wrap="square" rtlCol="0">
            <a:spAutoFit/>
          </a:bodyPr>
          <a:lstStyle/>
          <a:p>
            <a:r>
              <a:rPr lang="en-US" sz="1400" dirty="0"/>
              <a:t>MgB2 (milled)</a:t>
            </a:r>
          </a:p>
        </p:txBody>
      </p:sp>
      <p:sp>
        <p:nvSpPr>
          <p:cNvPr id="19" name="TextBox 18">
            <a:extLst>
              <a:ext uri="{FF2B5EF4-FFF2-40B4-BE49-F238E27FC236}">
                <a16:creationId xmlns:a16="http://schemas.microsoft.com/office/drawing/2014/main" id="{17B4AC01-CD8B-20AB-4E80-9B349A79DEDE}"/>
              </a:ext>
            </a:extLst>
          </p:cNvPr>
          <p:cNvSpPr txBox="1"/>
          <p:nvPr/>
        </p:nvSpPr>
        <p:spPr>
          <a:xfrm>
            <a:off x="941293" y="3959703"/>
            <a:ext cx="1311089" cy="307777"/>
          </a:xfrm>
          <a:prstGeom prst="rect">
            <a:avLst/>
          </a:prstGeom>
          <a:noFill/>
        </p:spPr>
        <p:txBody>
          <a:bodyPr wrap="square" rtlCol="0">
            <a:spAutoFit/>
          </a:bodyPr>
          <a:lstStyle/>
          <a:p>
            <a:r>
              <a:rPr lang="en-US" sz="1400" dirty="0"/>
              <a:t>MgB2</a:t>
            </a:r>
          </a:p>
        </p:txBody>
      </p:sp>
      <p:sp>
        <p:nvSpPr>
          <p:cNvPr id="20" name="TextBox 19">
            <a:extLst>
              <a:ext uri="{FF2B5EF4-FFF2-40B4-BE49-F238E27FC236}">
                <a16:creationId xmlns:a16="http://schemas.microsoft.com/office/drawing/2014/main" id="{D6BBA46A-1373-4762-3C64-727E337AE7B6}"/>
              </a:ext>
            </a:extLst>
          </p:cNvPr>
          <p:cNvSpPr txBox="1"/>
          <p:nvPr/>
        </p:nvSpPr>
        <p:spPr>
          <a:xfrm>
            <a:off x="6281537" y="1508608"/>
            <a:ext cx="1311089" cy="307777"/>
          </a:xfrm>
          <a:prstGeom prst="rect">
            <a:avLst/>
          </a:prstGeom>
          <a:noFill/>
        </p:spPr>
        <p:txBody>
          <a:bodyPr wrap="square" rtlCol="0">
            <a:spAutoFit/>
          </a:bodyPr>
          <a:lstStyle/>
          <a:p>
            <a:r>
              <a:rPr lang="en-US" sz="1400" dirty="0"/>
              <a:t>MgB4 (milled)</a:t>
            </a:r>
          </a:p>
        </p:txBody>
      </p:sp>
      <p:sp>
        <p:nvSpPr>
          <p:cNvPr id="21" name="TextBox 20">
            <a:extLst>
              <a:ext uri="{FF2B5EF4-FFF2-40B4-BE49-F238E27FC236}">
                <a16:creationId xmlns:a16="http://schemas.microsoft.com/office/drawing/2014/main" id="{AB07F087-106A-1FC4-F9AE-CDA0300F2AE7}"/>
              </a:ext>
            </a:extLst>
          </p:cNvPr>
          <p:cNvSpPr txBox="1"/>
          <p:nvPr/>
        </p:nvSpPr>
        <p:spPr>
          <a:xfrm>
            <a:off x="6351493" y="3805814"/>
            <a:ext cx="1311089" cy="307777"/>
          </a:xfrm>
          <a:prstGeom prst="rect">
            <a:avLst/>
          </a:prstGeom>
          <a:noFill/>
        </p:spPr>
        <p:txBody>
          <a:bodyPr wrap="square" rtlCol="0">
            <a:spAutoFit/>
          </a:bodyPr>
          <a:lstStyle/>
          <a:p>
            <a:r>
              <a:rPr lang="en-US" sz="1400" dirty="0"/>
              <a:t>MgB4</a:t>
            </a:r>
          </a:p>
        </p:txBody>
      </p:sp>
      <p:sp>
        <p:nvSpPr>
          <p:cNvPr id="22" name="Rectangle 21">
            <a:extLst>
              <a:ext uri="{FF2B5EF4-FFF2-40B4-BE49-F238E27FC236}">
                <a16:creationId xmlns:a16="http://schemas.microsoft.com/office/drawing/2014/main" id="{BBA381D5-47C0-001B-89BE-04FE99AE258C}"/>
              </a:ext>
            </a:extLst>
          </p:cNvPr>
          <p:cNvSpPr/>
          <p:nvPr/>
        </p:nvSpPr>
        <p:spPr>
          <a:xfrm>
            <a:off x="3711388" y="1326320"/>
            <a:ext cx="2232212" cy="4303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2C9CA16-24E6-63A8-C79C-F4B6BBCB4B43}"/>
              </a:ext>
            </a:extLst>
          </p:cNvPr>
          <p:cNvSpPr/>
          <p:nvPr/>
        </p:nvSpPr>
        <p:spPr>
          <a:xfrm>
            <a:off x="8856453" y="1263567"/>
            <a:ext cx="2531308" cy="4303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5D99584-3EDB-0F64-5486-6CF2A3887695}"/>
              </a:ext>
            </a:extLst>
          </p:cNvPr>
          <p:cNvSpPr txBox="1"/>
          <p:nvPr/>
        </p:nvSpPr>
        <p:spPr>
          <a:xfrm>
            <a:off x="4922968" y="5687521"/>
            <a:ext cx="6049832" cy="830997"/>
          </a:xfrm>
          <a:prstGeom prst="rect">
            <a:avLst/>
          </a:prstGeom>
          <a:noFill/>
        </p:spPr>
        <p:txBody>
          <a:bodyPr wrap="square">
            <a:spAutoFit/>
          </a:bodyPr>
          <a:lstStyle/>
          <a:p>
            <a:pPr>
              <a:defRPr/>
            </a:pPr>
            <a:r>
              <a:rPr lang="en-US" sz="2400" b="1" dirty="0">
                <a:effectLst/>
                <a:latin typeface="Aptos" panose="020B0004020202020204" pitchFamily="34" charset="0"/>
                <a:ea typeface="Times New Roman" panose="02020603050405020304" pitchFamily="18" charset="0"/>
                <a:cs typeface="Arial" panose="020B0604020202020204" pitchFamily="34" charset="0"/>
              </a:rPr>
              <a:t>After 4 hours of milling, peak broadening indicates a reduced crystallite size.</a:t>
            </a:r>
          </a:p>
        </p:txBody>
      </p:sp>
    </p:spTree>
    <p:extLst>
      <p:ext uri="{BB962C8B-B14F-4D97-AF65-F5344CB8AC3E}">
        <p14:creationId xmlns:p14="http://schemas.microsoft.com/office/powerpoint/2010/main" val="162775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6A206-E20A-A060-657A-62BC1252A9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3E58F0-35C4-0A57-E858-1D071752B124}"/>
              </a:ext>
            </a:extLst>
          </p:cNvPr>
          <p:cNvSpPr>
            <a:spLocks noGrp="1"/>
          </p:cNvSpPr>
          <p:nvPr>
            <p:ph type="title"/>
          </p:nvPr>
        </p:nvSpPr>
        <p:spPr>
          <a:xfrm>
            <a:off x="838200" y="18256"/>
            <a:ext cx="10515600" cy="888396"/>
          </a:xfrm>
        </p:spPr>
        <p:txBody>
          <a:bodyPr>
            <a:normAutofit/>
          </a:bodyPr>
          <a:lstStyle/>
          <a:p>
            <a:pPr algn="ctr"/>
            <a:r>
              <a:rPr lang="en-US" sz="4200" dirty="0">
                <a:latin typeface="Arial" panose="020B0604020202020204" pitchFamily="34" charset="0"/>
                <a:cs typeface="Arial" panose="020B0604020202020204" pitchFamily="34" charset="0"/>
              </a:rPr>
              <a:t>Decreasing Particle Size</a:t>
            </a:r>
          </a:p>
        </p:txBody>
      </p:sp>
      <p:sp>
        <p:nvSpPr>
          <p:cNvPr id="6" name="TextBox 5">
            <a:extLst>
              <a:ext uri="{FF2B5EF4-FFF2-40B4-BE49-F238E27FC236}">
                <a16:creationId xmlns:a16="http://schemas.microsoft.com/office/drawing/2014/main" id="{A599B54C-AF4E-B445-FCEB-D0DDEFFBBBE1}"/>
              </a:ext>
            </a:extLst>
          </p:cNvPr>
          <p:cNvSpPr txBox="1"/>
          <p:nvPr/>
        </p:nvSpPr>
        <p:spPr>
          <a:xfrm>
            <a:off x="192858" y="5489682"/>
            <a:ext cx="11404600" cy="461665"/>
          </a:xfrm>
          <a:prstGeom prst="rect">
            <a:avLst/>
          </a:prstGeom>
          <a:noFill/>
        </p:spPr>
        <p:txBody>
          <a:bodyPr wrap="square">
            <a:spAutoFit/>
          </a:bodyPr>
          <a:lstStyle/>
          <a:p>
            <a:pPr marL="285750" marR="0" algn="ctr"/>
            <a:r>
              <a:rPr lang="en-US" sz="2400" b="1" dirty="0">
                <a:effectLst/>
                <a:latin typeface="Aptos" panose="020B0004020202020204" pitchFamily="34" charset="0"/>
                <a:ea typeface="Times New Roman" panose="02020603050405020304" pitchFamily="18" charset="0"/>
                <a:cs typeface="Arial" panose="020B0604020202020204" pitchFamily="34" charset="0"/>
              </a:rPr>
              <a:t>High-energy ball milling has produced nanoscale MgB</a:t>
            </a:r>
            <a:r>
              <a:rPr lang="en-US" sz="2400" b="1" baseline="-25000" dirty="0">
                <a:effectLst/>
                <a:latin typeface="Aptos" panose="020B0004020202020204" pitchFamily="34" charset="0"/>
                <a:ea typeface="Times New Roman" panose="02020603050405020304" pitchFamily="18" charset="0"/>
                <a:cs typeface="Arial" panose="020B0604020202020204" pitchFamily="34" charset="0"/>
              </a:rPr>
              <a:t>2</a:t>
            </a:r>
            <a:r>
              <a:rPr lang="en-US" sz="2400" b="1" dirty="0">
                <a:effectLst/>
                <a:latin typeface="Aptos" panose="020B0004020202020204" pitchFamily="34" charset="0"/>
                <a:ea typeface="Times New Roman" panose="02020603050405020304" pitchFamily="18" charset="0"/>
                <a:cs typeface="Arial" panose="020B0604020202020204" pitchFamily="34" charset="0"/>
              </a:rPr>
              <a:t> and MgB</a:t>
            </a:r>
            <a:r>
              <a:rPr lang="en-US" sz="2400" b="1" baseline="-25000" dirty="0">
                <a:effectLst/>
                <a:latin typeface="Aptos" panose="020B0004020202020204" pitchFamily="34" charset="0"/>
                <a:ea typeface="Times New Roman" panose="02020603050405020304" pitchFamily="18" charset="0"/>
                <a:cs typeface="Arial" panose="020B0604020202020204" pitchFamily="34" charset="0"/>
              </a:rPr>
              <a:t>4</a:t>
            </a:r>
            <a:r>
              <a:rPr lang="en-US" sz="2400" b="1" dirty="0">
                <a:effectLst/>
                <a:latin typeface="Aptos" panose="020B0004020202020204" pitchFamily="34" charset="0"/>
                <a:ea typeface="Times New Roman" panose="02020603050405020304" pitchFamily="18" charset="0"/>
                <a:cs typeface="Arial" panose="020B0604020202020204" pitchFamily="34" charset="0"/>
              </a:rPr>
              <a:t>.</a:t>
            </a:r>
          </a:p>
        </p:txBody>
      </p:sp>
      <p:pic>
        <p:nvPicPr>
          <p:cNvPr id="7" name="Picture 6" descr="A close-up of a microscope&#10;&#10;Description automatically generated">
            <a:extLst>
              <a:ext uri="{FF2B5EF4-FFF2-40B4-BE49-F238E27FC236}">
                <a16:creationId xmlns:a16="http://schemas.microsoft.com/office/drawing/2014/main" id="{1AA48B4C-857F-86C4-3B95-F83C49B1649B}"/>
              </a:ext>
            </a:extLst>
          </p:cNvPr>
          <p:cNvPicPr>
            <a:picLocks noChangeAspect="1"/>
          </p:cNvPicPr>
          <p:nvPr/>
        </p:nvPicPr>
        <p:blipFill>
          <a:blip r:embed="rId3"/>
          <a:stretch>
            <a:fillRect/>
          </a:stretch>
        </p:blipFill>
        <p:spPr>
          <a:xfrm>
            <a:off x="1465120" y="1818911"/>
            <a:ext cx="9261760" cy="3220177"/>
          </a:xfrm>
          <a:prstGeom prst="rect">
            <a:avLst/>
          </a:prstGeom>
        </p:spPr>
      </p:pic>
      <p:sp>
        <p:nvSpPr>
          <p:cNvPr id="8" name="Slide Number Placeholder 5">
            <a:extLst>
              <a:ext uri="{FF2B5EF4-FFF2-40B4-BE49-F238E27FC236}">
                <a16:creationId xmlns:a16="http://schemas.microsoft.com/office/drawing/2014/main" id="{7E144AE5-FE72-825A-56C1-8F2C81E3C108}"/>
              </a:ext>
            </a:extLst>
          </p:cNvPr>
          <p:cNvSpPr>
            <a:spLocks noGrp="1"/>
          </p:cNvSpPr>
          <p:nvPr>
            <p:ph type="sldNum" sz="quarter" idx="12"/>
          </p:nvPr>
        </p:nvSpPr>
        <p:spPr>
          <a:xfrm>
            <a:off x="9347200" y="6381750"/>
            <a:ext cx="2844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spcBef>
                <a:spcPct val="20000"/>
              </a:spcBef>
              <a:buChar char="•"/>
              <a:defRPr sz="3400">
                <a:solidFill>
                  <a:schemeClr val="tx1"/>
                </a:solidFill>
                <a:latin typeface="Arial" panose="020B0604020202020204" pitchFamily="34" charset="0"/>
              </a:defRPr>
            </a:lvl1pPr>
            <a:lvl2pPr marL="742950" indent="-285750" defTabSz="958850">
              <a:spcBef>
                <a:spcPct val="20000"/>
              </a:spcBef>
              <a:buChar char="–"/>
              <a:defRPr sz="2900">
                <a:solidFill>
                  <a:schemeClr val="tx1"/>
                </a:solidFill>
                <a:latin typeface="Arial" panose="020B0604020202020204" pitchFamily="34" charset="0"/>
              </a:defRPr>
            </a:lvl2pPr>
            <a:lvl3pPr marL="1143000" indent="-228600" defTabSz="958850">
              <a:spcBef>
                <a:spcPct val="20000"/>
              </a:spcBef>
              <a:buChar char="•"/>
              <a:defRPr sz="2500">
                <a:solidFill>
                  <a:schemeClr val="tx1"/>
                </a:solidFill>
                <a:latin typeface="Arial" panose="020B0604020202020204" pitchFamily="34" charset="0"/>
              </a:defRPr>
            </a:lvl3pPr>
            <a:lvl4pPr marL="1600200" indent="-228600" defTabSz="958850">
              <a:spcBef>
                <a:spcPct val="20000"/>
              </a:spcBef>
              <a:buChar char="–"/>
              <a:defRPr sz="2100">
                <a:solidFill>
                  <a:schemeClr val="tx1"/>
                </a:solidFill>
                <a:latin typeface="Arial" panose="020B0604020202020204" pitchFamily="34" charset="0"/>
              </a:defRPr>
            </a:lvl4pPr>
            <a:lvl5pPr marL="2057400" indent="-228600" defTabSz="958850">
              <a:spcBef>
                <a:spcPct val="20000"/>
              </a:spcBef>
              <a:buChar char="»"/>
              <a:defRPr sz="2100">
                <a:solidFill>
                  <a:schemeClr val="tx1"/>
                </a:solidFill>
                <a:latin typeface="Arial" panose="020B0604020202020204" pitchFamily="34" charset="0"/>
              </a:defRPr>
            </a:lvl5pPr>
            <a:lvl6pPr marL="25146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6pPr>
            <a:lvl7pPr marL="29718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7pPr>
            <a:lvl8pPr marL="34290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8pPr>
            <a:lvl9pPr marL="38862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9pPr>
          </a:lstStyle>
          <a:p>
            <a:pPr>
              <a:spcBef>
                <a:spcPct val="0"/>
              </a:spcBef>
              <a:buFontTx/>
              <a:buNone/>
            </a:pPr>
            <a:fld id="{3CF4764C-0C7D-44EF-947E-F89A14553D1D}" type="slidenum">
              <a:rPr lang="en-US" altLang="en-US" sz="1500"/>
              <a:pPr>
                <a:spcBef>
                  <a:spcPct val="0"/>
                </a:spcBef>
                <a:buFontTx/>
                <a:buNone/>
              </a:pPr>
              <a:t>12</a:t>
            </a:fld>
            <a:endParaRPr lang="en-US" altLang="en-US" sz="1500" dirty="0"/>
          </a:p>
        </p:txBody>
      </p:sp>
      <p:sp>
        <p:nvSpPr>
          <p:cNvPr id="4" name="TextBox 3">
            <a:extLst>
              <a:ext uri="{FF2B5EF4-FFF2-40B4-BE49-F238E27FC236}">
                <a16:creationId xmlns:a16="http://schemas.microsoft.com/office/drawing/2014/main" id="{8727CC01-FD0B-5051-D5D4-1FA1B87A04EB}"/>
              </a:ext>
            </a:extLst>
          </p:cNvPr>
          <p:cNvSpPr txBox="1"/>
          <p:nvPr/>
        </p:nvSpPr>
        <p:spPr>
          <a:xfrm>
            <a:off x="2646680" y="1251299"/>
            <a:ext cx="2211070" cy="461665"/>
          </a:xfrm>
          <a:prstGeom prst="rect">
            <a:avLst/>
          </a:prstGeom>
          <a:noFill/>
        </p:spPr>
        <p:txBody>
          <a:bodyPr wrap="square">
            <a:spAutoFit/>
          </a:bodyPr>
          <a:lstStyle/>
          <a:p>
            <a:pPr marL="285750" marR="0" algn="ctr"/>
            <a:r>
              <a:rPr lang="en-US" sz="2400" b="1" dirty="0">
                <a:effectLst/>
                <a:latin typeface="Arial" panose="020B0604020202020204" pitchFamily="34" charset="0"/>
                <a:ea typeface="Times New Roman" panose="02020603050405020304" pitchFamily="18" charset="0"/>
                <a:cs typeface="Arial" panose="020B0604020202020204" pitchFamily="34" charset="0"/>
              </a:rPr>
              <a:t>MgB</a:t>
            </a:r>
            <a:r>
              <a:rPr lang="en-US" sz="2400" b="1" baseline="-25000" dirty="0">
                <a:effectLst/>
                <a:latin typeface="Arial" panose="020B0604020202020204" pitchFamily="34" charset="0"/>
                <a:ea typeface="Times New Roman" panose="02020603050405020304" pitchFamily="18" charset="0"/>
                <a:cs typeface="Arial" panose="020B0604020202020204" pitchFamily="34" charset="0"/>
              </a:rPr>
              <a:t>2</a:t>
            </a: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TextBox 4">
            <a:extLst>
              <a:ext uri="{FF2B5EF4-FFF2-40B4-BE49-F238E27FC236}">
                <a16:creationId xmlns:a16="http://schemas.microsoft.com/office/drawing/2014/main" id="{69339397-9674-D598-61FE-CC95ACF8A1B8}"/>
              </a:ext>
            </a:extLst>
          </p:cNvPr>
          <p:cNvSpPr txBox="1"/>
          <p:nvPr/>
        </p:nvSpPr>
        <p:spPr>
          <a:xfrm>
            <a:off x="7136130" y="1251299"/>
            <a:ext cx="2211070" cy="461665"/>
          </a:xfrm>
          <a:prstGeom prst="rect">
            <a:avLst/>
          </a:prstGeom>
          <a:noFill/>
        </p:spPr>
        <p:txBody>
          <a:bodyPr wrap="square">
            <a:spAutoFit/>
          </a:bodyPr>
          <a:lstStyle/>
          <a:p>
            <a:pPr marL="285750" marR="0" algn="ctr"/>
            <a:r>
              <a:rPr lang="en-US" sz="2400" b="1" dirty="0">
                <a:effectLst/>
                <a:latin typeface="Arial" panose="020B0604020202020204" pitchFamily="34" charset="0"/>
                <a:ea typeface="Times New Roman" panose="02020603050405020304" pitchFamily="18" charset="0"/>
                <a:cs typeface="Arial" panose="020B0604020202020204" pitchFamily="34" charset="0"/>
              </a:rPr>
              <a:t>MgB</a:t>
            </a:r>
            <a:r>
              <a:rPr lang="en-US" sz="2400" b="1" baseline="-25000" dirty="0">
                <a:latin typeface="Arial" panose="020B0604020202020204" pitchFamily="34" charset="0"/>
                <a:ea typeface="Times New Roman" panose="02020603050405020304" pitchFamily="18" charset="0"/>
                <a:cs typeface="Arial" panose="020B0604020202020204" pitchFamily="34" charset="0"/>
              </a:rPr>
              <a:t>4</a:t>
            </a: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28742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5DF74-387E-B43D-7B41-CCE5033B1A2A}"/>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DC04382C-B946-7723-3AB6-487DB7DBAB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7298" y="1009790"/>
            <a:ext cx="7029902" cy="417547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24625C6-420A-7C69-B1DB-116A42AD9FF0}"/>
              </a:ext>
            </a:extLst>
          </p:cNvPr>
          <p:cNvSpPr>
            <a:spLocks noGrp="1"/>
          </p:cNvSpPr>
          <p:nvPr>
            <p:ph type="title"/>
          </p:nvPr>
        </p:nvSpPr>
        <p:spPr>
          <a:xfrm>
            <a:off x="838200" y="18256"/>
            <a:ext cx="10515600" cy="888396"/>
          </a:xfrm>
        </p:spPr>
        <p:txBody>
          <a:bodyPr>
            <a:normAutofit/>
          </a:bodyPr>
          <a:lstStyle/>
          <a:p>
            <a:pPr algn="ctr"/>
            <a:r>
              <a:rPr lang="en-US" sz="4200" dirty="0">
                <a:latin typeface="Arial" panose="020B0604020202020204" pitchFamily="34" charset="0"/>
                <a:cs typeface="Arial" panose="020B0604020202020204" pitchFamily="34" charset="0"/>
              </a:rPr>
              <a:t>Decomposition of </a:t>
            </a:r>
            <a:r>
              <a:rPr lang="en-US" sz="4200" dirty="0" err="1">
                <a:latin typeface="Arial" panose="020B0604020202020204" pitchFamily="34" charset="0"/>
                <a:cs typeface="Arial" panose="020B0604020202020204" pitchFamily="34" charset="0"/>
              </a:rPr>
              <a:t>MgB</a:t>
            </a:r>
            <a:r>
              <a:rPr lang="en-US" sz="4200" dirty="0">
                <a:latin typeface="Arial" panose="020B0604020202020204" pitchFamily="34" charset="0"/>
                <a:cs typeface="Arial" panose="020B0604020202020204" pitchFamily="34" charset="0"/>
              </a:rPr>
              <a:t>₂ and </a:t>
            </a:r>
            <a:r>
              <a:rPr lang="en-US" sz="4200" dirty="0" err="1">
                <a:latin typeface="Arial" panose="020B0604020202020204" pitchFamily="34" charset="0"/>
                <a:cs typeface="Arial" panose="020B0604020202020204" pitchFamily="34" charset="0"/>
              </a:rPr>
              <a:t>MgB</a:t>
            </a:r>
            <a:r>
              <a:rPr lang="en-US" sz="4200" dirty="0">
                <a:latin typeface="Arial" panose="020B0604020202020204" pitchFamily="34" charset="0"/>
                <a:cs typeface="Arial" panose="020B0604020202020204" pitchFamily="34" charset="0"/>
              </a:rPr>
              <a:t>₄</a:t>
            </a:r>
          </a:p>
        </p:txBody>
      </p:sp>
      <p:sp>
        <p:nvSpPr>
          <p:cNvPr id="7" name="Slide Number Placeholder 5">
            <a:extLst>
              <a:ext uri="{FF2B5EF4-FFF2-40B4-BE49-F238E27FC236}">
                <a16:creationId xmlns:a16="http://schemas.microsoft.com/office/drawing/2014/main" id="{BCE49989-7E1F-B5B6-9A0D-922733EF58A6}"/>
              </a:ext>
            </a:extLst>
          </p:cNvPr>
          <p:cNvSpPr>
            <a:spLocks noGrp="1"/>
          </p:cNvSpPr>
          <p:nvPr>
            <p:ph type="sldNum" sz="quarter" idx="12"/>
          </p:nvPr>
        </p:nvSpPr>
        <p:spPr>
          <a:xfrm>
            <a:off x="9347200" y="6381750"/>
            <a:ext cx="2844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spcBef>
                <a:spcPct val="20000"/>
              </a:spcBef>
              <a:buChar char="•"/>
              <a:defRPr sz="3400">
                <a:solidFill>
                  <a:schemeClr val="tx1"/>
                </a:solidFill>
                <a:latin typeface="Arial" panose="020B0604020202020204" pitchFamily="34" charset="0"/>
              </a:defRPr>
            </a:lvl1pPr>
            <a:lvl2pPr marL="742950" indent="-285750" defTabSz="958850">
              <a:spcBef>
                <a:spcPct val="20000"/>
              </a:spcBef>
              <a:buChar char="–"/>
              <a:defRPr sz="2900">
                <a:solidFill>
                  <a:schemeClr val="tx1"/>
                </a:solidFill>
                <a:latin typeface="Arial" panose="020B0604020202020204" pitchFamily="34" charset="0"/>
              </a:defRPr>
            </a:lvl2pPr>
            <a:lvl3pPr marL="1143000" indent="-228600" defTabSz="958850">
              <a:spcBef>
                <a:spcPct val="20000"/>
              </a:spcBef>
              <a:buChar char="•"/>
              <a:defRPr sz="2500">
                <a:solidFill>
                  <a:schemeClr val="tx1"/>
                </a:solidFill>
                <a:latin typeface="Arial" panose="020B0604020202020204" pitchFamily="34" charset="0"/>
              </a:defRPr>
            </a:lvl3pPr>
            <a:lvl4pPr marL="1600200" indent="-228600" defTabSz="958850">
              <a:spcBef>
                <a:spcPct val="20000"/>
              </a:spcBef>
              <a:buChar char="–"/>
              <a:defRPr sz="2100">
                <a:solidFill>
                  <a:schemeClr val="tx1"/>
                </a:solidFill>
                <a:latin typeface="Arial" panose="020B0604020202020204" pitchFamily="34" charset="0"/>
              </a:defRPr>
            </a:lvl4pPr>
            <a:lvl5pPr marL="2057400" indent="-228600" defTabSz="958850">
              <a:spcBef>
                <a:spcPct val="20000"/>
              </a:spcBef>
              <a:buChar char="»"/>
              <a:defRPr sz="2100">
                <a:solidFill>
                  <a:schemeClr val="tx1"/>
                </a:solidFill>
                <a:latin typeface="Arial" panose="020B0604020202020204" pitchFamily="34" charset="0"/>
              </a:defRPr>
            </a:lvl5pPr>
            <a:lvl6pPr marL="25146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6pPr>
            <a:lvl7pPr marL="29718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7pPr>
            <a:lvl8pPr marL="34290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8pPr>
            <a:lvl9pPr marL="38862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9pPr>
          </a:lstStyle>
          <a:p>
            <a:pPr>
              <a:spcBef>
                <a:spcPct val="0"/>
              </a:spcBef>
              <a:buFontTx/>
              <a:buNone/>
            </a:pPr>
            <a:fld id="{3CF4764C-0C7D-44EF-947E-F89A14553D1D}" type="slidenum">
              <a:rPr lang="en-US" altLang="en-US" sz="1500"/>
              <a:pPr>
                <a:spcBef>
                  <a:spcPct val="0"/>
                </a:spcBef>
                <a:buFontTx/>
                <a:buNone/>
              </a:pPr>
              <a:t>13</a:t>
            </a:fld>
            <a:endParaRPr lang="en-US" altLang="en-US" sz="1500" dirty="0"/>
          </a:p>
        </p:txBody>
      </p:sp>
      <p:cxnSp>
        <p:nvCxnSpPr>
          <p:cNvPr id="4" name="Straight Arrow Connector 3">
            <a:extLst>
              <a:ext uri="{FF2B5EF4-FFF2-40B4-BE49-F238E27FC236}">
                <a16:creationId xmlns:a16="http://schemas.microsoft.com/office/drawing/2014/main" id="{E422696D-61DB-D671-CFC6-7CAB21E7F3D7}"/>
              </a:ext>
            </a:extLst>
          </p:cNvPr>
          <p:cNvCxnSpPr>
            <a:cxnSpLocks/>
          </p:cNvCxnSpPr>
          <p:nvPr/>
        </p:nvCxnSpPr>
        <p:spPr>
          <a:xfrm flipV="1">
            <a:off x="6134132" y="2128468"/>
            <a:ext cx="554387" cy="233455"/>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213D9B23-1AF2-E7AB-585D-29CCCE28E408}"/>
              </a:ext>
            </a:extLst>
          </p:cNvPr>
          <p:cNvSpPr txBox="1"/>
          <p:nvPr/>
        </p:nvSpPr>
        <p:spPr>
          <a:xfrm>
            <a:off x="3569838" y="2201732"/>
            <a:ext cx="2687173" cy="646331"/>
          </a:xfrm>
          <a:prstGeom prst="rect">
            <a:avLst/>
          </a:prstGeom>
          <a:noFill/>
        </p:spPr>
        <p:txBody>
          <a:bodyPr wrap="square" rtlCol="0">
            <a:spAutoFit/>
          </a:bodyPr>
          <a:lstStyle/>
          <a:p>
            <a:r>
              <a:rPr lang="en-US"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MgB</a:t>
            </a:r>
            <a:r>
              <a:rPr lang="en-US" baseline="-25000" dirty="0">
                <a:solidFill>
                  <a:srgbClr val="0070C0"/>
                </a:solidFill>
                <a:effectLst/>
                <a:latin typeface="Arial" panose="020B0604020202020204" pitchFamily="34" charset="0"/>
                <a:ea typeface="Times New Roman" panose="02020603050405020304" pitchFamily="18" charset="0"/>
                <a:cs typeface="Arial" panose="020B0604020202020204" pitchFamily="34" charset="0"/>
              </a:rPr>
              <a:t>2</a:t>
            </a:r>
            <a:r>
              <a:rPr lang="en-US" dirty="0">
                <a:latin typeface="Arial" panose="020B0604020202020204" pitchFamily="34" charset="0"/>
                <a:cs typeface="Arial" panose="020B0604020202020204" pitchFamily="34" charset="0"/>
              </a:rPr>
              <a:t> decomposes </a:t>
            </a:r>
            <a:r>
              <a:rPr lang="en-US" dirty="0">
                <a:latin typeface="Arial" panose="020B0604020202020204" pitchFamily="34" charset="0"/>
                <a:ea typeface="Times New Roman" panose="02020603050405020304" pitchFamily="18" charset="0"/>
                <a:cs typeface="Arial" panose="020B0604020202020204" pitchFamily="34" charset="0"/>
              </a:rPr>
              <a:t>into MgB</a:t>
            </a:r>
            <a:r>
              <a:rPr lang="en-US" baseline="-25000" dirty="0">
                <a:latin typeface="Arial" panose="020B0604020202020204" pitchFamily="34" charset="0"/>
                <a:ea typeface="Times New Roman" panose="02020603050405020304" pitchFamily="18" charset="0"/>
                <a:cs typeface="Arial" panose="020B0604020202020204" pitchFamily="34" charset="0"/>
              </a:rPr>
              <a:t>4 </a:t>
            </a:r>
            <a:r>
              <a:rPr lang="en-US" dirty="0">
                <a:latin typeface="Arial" panose="020B0604020202020204" pitchFamily="34" charset="0"/>
                <a:ea typeface="Times New Roman" panose="02020603050405020304" pitchFamily="18" charset="0"/>
                <a:cs typeface="Arial" panose="020B0604020202020204" pitchFamily="34" charset="0"/>
              </a:rPr>
              <a:t>+ Mg</a:t>
            </a:r>
            <a:endParaRPr lang="en-US"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2589C29-B74B-7F4E-5A85-0FC873C69320}"/>
              </a:ext>
            </a:extLst>
          </p:cNvPr>
          <p:cNvSpPr txBox="1"/>
          <p:nvPr/>
        </p:nvSpPr>
        <p:spPr>
          <a:xfrm>
            <a:off x="3569839" y="3001502"/>
            <a:ext cx="2687172" cy="646331"/>
          </a:xfrm>
          <a:prstGeom prst="rect">
            <a:avLst/>
          </a:prstGeom>
          <a:noFill/>
        </p:spPr>
        <p:txBody>
          <a:bodyPr wrap="square" rtlCol="0">
            <a:spAutoFit/>
          </a:bodyPr>
          <a:lstStyle/>
          <a:p>
            <a:r>
              <a:rPr lang="en-US" dirty="0">
                <a:solidFill>
                  <a:srgbClr val="FF8300"/>
                </a:solidFill>
                <a:effectLst/>
                <a:latin typeface="Arial" panose="020B0604020202020204" pitchFamily="34" charset="0"/>
                <a:ea typeface="Times New Roman" panose="02020603050405020304" pitchFamily="18" charset="0"/>
                <a:cs typeface="Arial" panose="020B0604020202020204" pitchFamily="34" charset="0"/>
              </a:rPr>
              <a:t>MgB</a:t>
            </a:r>
            <a:r>
              <a:rPr lang="en-US" baseline="-25000" dirty="0">
                <a:solidFill>
                  <a:srgbClr val="FF8300"/>
                </a:solidFill>
                <a:effectLst/>
                <a:latin typeface="Arial" panose="020B0604020202020204" pitchFamily="34" charset="0"/>
                <a:ea typeface="Times New Roman" panose="02020603050405020304" pitchFamily="18" charset="0"/>
                <a:cs typeface="Arial" panose="020B0604020202020204" pitchFamily="34" charset="0"/>
              </a:rPr>
              <a:t>4</a:t>
            </a:r>
            <a:r>
              <a:rPr lang="en-US" dirty="0">
                <a:latin typeface="Arial" panose="020B0604020202020204" pitchFamily="34" charset="0"/>
                <a:cs typeface="Arial" panose="020B0604020202020204" pitchFamily="34" charset="0"/>
              </a:rPr>
              <a:t> decomposes </a:t>
            </a:r>
            <a:r>
              <a:rPr lang="en-US" dirty="0">
                <a:latin typeface="Arial" panose="020B0604020202020204" pitchFamily="34" charset="0"/>
                <a:ea typeface="Times New Roman" panose="02020603050405020304" pitchFamily="18" charset="0"/>
                <a:cs typeface="Arial" panose="020B0604020202020204" pitchFamily="34" charset="0"/>
              </a:rPr>
              <a:t>into MgB</a:t>
            </a:r>
            <a:r>
              <a:rPr lang="en-US" baseline="-25000" dirty="0">
                <a:latin typeface="Arial" panose="020B0604020202020204" pitchFamily="34" charset="0"/>
                <a:ea typeface="Times New Roman" panose="02020603050405020304" pitchFamily="18" charset="0"/>
                <a:cs typeface="Arial" panose="020B0604020202020204" pitchFamily="34" charset="0"/>
              </a:rPr>
              <a:t>7</a:t>
            </a:r>
            <a:r>
              <a:rPr lang="en-US" dirty="0">
                <a:latin typeface="Arial" panose="020B0604020202020204" pitchFamily="34" charset="0"/>
                <a:ea typeface="Times New Roman" panose="02020603050405020304" pitchFamily="18" charset="0"/>
                <a:cs typeface="Arial" panose="020B0604020202020204" pitchFamily="34" charset="0"/>
              </a:rPr>
              <a:t> + Mg</a:t>
            </a:r>
            <a:endParaRPr lang="en-US"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FB284BFD-E7DE-2FF3-1074-2246D8188791}"/>
              </a:ext>
            </a:extLst>
          </p:cNvPr>
          <p:cNvSpPr txBox="1"/>
          <p:nvPr/>
        </p:nvSpPr>
        <p:spPr>
          <a:xfrm>
            <a:off x="4396296" y="3716839"/>
            <a:ext cx="2871905"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MgB</a:t>
            </a:r>
            <a:r>
              <a:rPr lang="en-US" baseline="-25000" dirty="0">
                <a:latin typeface="Arial" panose="020B0604020202020204" pitchFamily="34" charset="0"/>
                <a:cs typeface="Arial" panose="020B0604020202020204" pitchFamily="34" charset="0"/>
              </a:rPr>
              <a:t>7</a:t>
            </a:r>
            <a:r>
              <a:rPr lang="en-US" dirty="0">
                <a:latin typeface="Arial" panose="020B0604020202020204" pitchFamily="34" charset="0"/>
                <a:cs typeface="Arial" panose="020B0604020202020204" pitchFamily="34" charset="0"/>
              </a:rPr>
              <a:t> decomposes </a:t>
            </a:r>
            <a:r>
              <a:rPr lang="en-US" dirty="0">
                <a:latin typeface="Arial" panose="020B0604020202020204" pitchFamily="34" charset="0"/>
                <a:ea typeface="Times New Roman" panose="02020603050405020304" pitchFamily="18" charset="0"/>
                <a:cs typeface="Arial" panose="020B0604020202020204" pitchFamily="34" charset="0"/>
              </a:rPr>
              <a:t>into MgB</a:t>
            </a:r>
            <a:r>
              <a:rPr lang="en-US" baseline="-25000" dirty="0">
                <a:latin typeface="Arial" panose="020B0604020202020204" pitchFamily="34" charset="0"/>
                <a:ea typeface="Times New Roman" panose="02020603050405020304" pitchFamily="18" charset="0"/>
                <a:cs typeface="Arial" panose="020B0604020202020204" pitchFamily="34" charset="0"/>
              </a:rPr>
              <a:t>20</a:t>
            </a:r>
            <a:r>
              <a:rPr lang="en-US" dirty="0">
                <a:latin typeface="Arial" panose="020B0604020202020204" pitchFamily="34" charset="0"/>
                <a:ea typeface="Times New Roman" panose="02020603050405020304" pitchFamily="18" charset="0"/>
                <a:cs typeface="Arial" panose="020B0604020202020204" pitchFamily="34" charset="0"/>
              </a:rPr>
              <a:t> + Mg</a:t>
            </a:r>
            <a:endParaRPr lang="en-US" dirty="0">
              <a:latin typeface="Arial" panose="020B0604020202020204" pitchFamily="34" charset="0"/>
              <a:cs typeface="Arial" panose="020B0604020202020204" pitchFamily="34" charset="0"/>
            </a:endParaRPr>
          </a:p>
        </p:txBody>
      </p:sp>
      <p:cxnSp>
        <p:nvCxnSpPr>
          <p:cNvPr id="11" name="Straight Arrow Connector 10">
            <a:extLst>
              <a:ext uri="{FF2B5EF4-FFF2-40B4-BE49-F238E27FC236}">
                <a16:creationId xmlns:a16="http://schemas.microsoft.com/office/drawing/2014/main" id="{1E0F64D6-6BE1-EA9B-555E-EBD80B26B5B9}"/>
              </a:ext>
            </a:extLst>
          </p:cNvPr>
          <p:cNvCxnSpPr>
            <a:cxnSpLocks/>
          </p:cNvCxnSpPr>
          <p:nvPr/>
        </p:nvCxnSpPr>
        <p:spPr>
          <a:xfrm flipV="1">
            <a:off x="6091759" y="3055097"/>
            <a:ext cx="1028270" cy="233455"/>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FF61CCDC-0D5B-C3E9-A334-8B188CDA7930}"/>
              </a:ext>
            </a:extLst>
          </p:cNvPr>
          <p:cNvCxnSpPr>
            <a:cxnSpLocks/>
          </p:cNvCxnSpPr>
          <p:nvPr/>
        </p:nvCxnSpPr>
        <p:spPr>
          <a:xfrm flipV="1">
            <a:off x="6923005" y="2757060"/>
            <a:ext cx="1366866" cy="1096366"/>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87D28E9E-7A1B-23B1-0720-A3D1198AA93F}"/>
              </a:ext>
            </a:extLst>
          </p:cNvPr>
          <p:cNvCxnSpPr>
            <a:cxnSpLocks/>
          </p:cNvCxnSpPr>
          <p:nvPr/>
        </p:nvCxnSpPr>
        <p:spPr>
          <a:xfrm flipV="1">
            <a:off x="6091759" y="2035319"/>
            <a:ext cx="1028270" cy="1253233"/>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4B9E0540-280E-C014-9578-74376773BB04}"/>
              </a:ext>
            </a:extLst>
          </p:cNvPr>
          <p:cNvCxnSpPr>
            <a:cxnSpLocks/>
          </p:cNvCxnSpPr>
          <p:nvPr/>
        </p:nvCxnSpPr>
        <p:spPr>
          <a:xfrm flipV="1">
            <a:off x="6931497" y="3746080"/>
            <a:ext cx="1366866" cy="107346"/>
          </a:xfrm>
          <a:prstGeom prst="straightConnector1">
            <a:avLst/>
          </a:prstGeom>
          <a:ln w="127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41766005-3B2E-BB6B-18F7-4F29E5BC31F1}"/>
              </a:ext>
            </a:extLst>
          </p:cNvPr>
          <p:cNvSpPr txBox="1"/>
          <p:nvPr/>
        </p:nvSpPr>
        <p:spPr>
          <a:xfrm>
            <a:off x="1402739" y="5254275"/>
            <a:ext cx="11040531" cy="830997"/>
          </a:xfrm>
          <a:prstGeom prst="rect">
            <a:avLst/>
          </a:prstGeom>
          <a:noFill/>
        </p:spPr>
        <p:txBody>
          <a:bodyPr wrap="square" rtlCol="0">
            <a:spAutoFit/>
          </a:bodyPr>
          <a:lstStyle/>
          <a:p>
            <a:pPr marL="342900" indent="-342900">
              <a:buFont typeface="Arial" panose="020B0604020202020204" pitchFamily="34" charset="0"/>
              <a:buChar char="•"/>
            </a:pPr>
            <a:r>
              <a:rPr lang="en-US" sz="2400" b="1" dirty="0"/>
              <a:t>Decomposition of MgB</a:t>
            </a:r>
            <a:r>
              <a:rPr lang="en-US" sz="2400" b="1" baseline="-25000" dirty="0"/>
              <a:t>2</a:t>
            </a:r>
            <a:r>
              <a:rPr lang="en-US" sz="2400" b="1" dirty="0"/>
              <a:t> is a multi-step process known from prior studies.</a:t>
            </a:r>
          </a:p>
          <a:p>
            <a:pPr marL="342900" indent="-342900">
              <a:buFont typeface="Arial" panose="020B0604020202020204" pitchFamily="34" charset="0"/>
              <a:buChar char="•"/>
            </a:pPr>
            <a:r>
              <a:rPr lang="en-US" sz="2400" b="1" dirty="0"/>
              <a:t>MgB</a:t>
            </a:r>
            <a:r>
              <a:rPr lang="en-US" sz="2400" b="1" baseline="-25000" dirty="0"/>
              <a:t>4</a:t>
            </a:r>
            <a:r>
              <a:rPr lang="en-US" sz="2400" b="1" dirty="0"/>
              <a:t> is also a multi-step process.</a:t>
            </a:r>
          </a:p>
        </p:txBody>
      </p:sp>
    </p:spTree>
    <p:extLst>
      <p:ext uri="{BB962C8B-B14F-4D97-AF65-F5344CB8AC3E}">
        <p14:creationId xmlns:p14="http://schemas.microsoft.com/office/powerpoint/2010/main" val="815953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A3A30-A165-51C6-B5D2-B4A5789F3C4E}"/>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755BD326-7073-A421-6FD8-9ED8680F1667}"/>
              </a:ext>
            </a:extLst>
          </p:cNvPr>
          <p:cNvPicPr>
            <a:picLocks noChangeAspect="1"/>
          </p:cNvPicPr>
          <p:nvPr/>
        </p:nvPicPr>
        <p:blipFill>
          <a:blip r:embed="rId3"/>
          <a:stretch>
            <a:fillRect/>
          </a:stretch>
        </p:blipFill>
        <p:spPr>
          <a:xfrm>
            <a:off x="265693" y="718730"/>
            <a:ext cx="7666727" cy="4472257"/>
          </a:xfrm>
          <a:prstGeom prst="rect">
            <a:avLst/>
          </a:prstGeom>
        </p:spPr>
      </p:pic>
      <p:sp>
        <p:nvSpPr>
          <p:cNvPr id="2" name="Title 1">
            <a:extLst>
              <a:ext uri="{FF2B5EF4-FFF2-40B4-BE49-F238E27FC236}">
                <a16:creationId xmlns:a16="http://schemas.microsoft.com/office/drawing/2014/main" id="{1AD7FCD6-141D-2524-33B8-498EB646618A}"/>
              </a:ext>
            </a:extLst>
          </p:cNvPr>
          <p:cNvSpPr>
            <a:spLocks noGrp="1"/>
          </p:cNvSpPr>
          <p:nvPr>
            <p:ph type="title"/>
          </p:nvPr>
        </p:nvSpPr>
        <p:spPr>
          <a:xfrm>
            <a:off x="838200" y="18256"/>
            <a:ext cx="10515600" cy="888396"/>
          </a:xfrm>
        </p:spPr>
        <p:txBody>
          <a:bodyPr>
            <a:normAutofit/>
          </a:bodyPr>
          <a:lstStyle/>
          <a:p>
            <a:pPr algn="ctr"/>
            <a:r>
              <a:rPr lang="en-US" sz="4200" dirty="0">
                <a:latin typeface="Arial" panose="020B0604020202020204" pitchFamily="34" charset="0"/>
                <a:cs typeface="Arial" panose="020B0604020202020204" pitchFamily="34" charset="0"/>
              </a:rPr>
              <a:t>Oxidation of </a:t>
            </a:r>
            <a:r>
              <a:rPr lang="en-US" sz="4200" dirty="0" err="1">
                <a:latin typeface="Arial" panose="020B0604020202020204" pitchFamily="34" charset="0"/>
                <a:cs typeface="Arial" panose="020B0604020202020204" pitchFamily="34" charset="0"/>
              </a:rPr>
              <a:t>MgB</a:t>
            </a:r>
            <a:r>
              <a:rPr lang="en-US" sz="4200" dirty="0">
                <a:latin typeface="Arial" panose="020B0604020202020204" pitchFamily="34" charset="0"/>
                <a:cs typeface="Arial" panose="020B0604020202020204" pitchFamily="34" charset="0"/>
              </a:rPr>
              <a:t>₂ and </a:t>
            </a:r>
            <a:r>
              <a:rPr lang="en-US" sz="4200" dirty="0" err="1">
                <a:latin typeface="Arial" panose="020B0604020202020204" pitchFamily="34" charset="0"/>
                <a:cs typeface="Arial" panose="020B0604020202020204" pitchFamily="34" charset="0"/>
              </a:rPr>
              <a:t>MgB</a:t>
            </a:r>
            <a:r>
              <a:rPr lang="en-US" sz="4200" dirty="0">
                <a:latin typeface="Arial" panose="020B0604020202020204" pitchFamily="34" charset="0"/>
                <a:cs typeface="Arial" panose="020B0604020202020204" pitchFamily="34" charset="0"/>
              </a:rPr>
              <a:t>₄</a:t>
            </a:r>
          </a:p>
        </p:txBody>
      </p:sp>
      <p:sp>
        <p:nvSpPr>
          <p:cNvPr id="3" name="Slide Number Placeholder 5">
            <a:extLst>
              <a:ext uri="{FF2B5EF4-FFF2-40B4-BE49-F238E27FC236}">
                <a16:creationId xmlns:a16="http://schemas.microsoft.com/office/drawing/2014/main" id="{9C72640F-024B-E89B-9FAF-C88F55EB627D}"/>
              </a:ext>
            </a:extLst>
          </p:cNvPr>
          <p:cNvSpPr>
            <a:spLocks noGrp="1"/>
          </p:cNvSpPr>
          <p:nvPr>
            <p:ph type="sldNum" sz="quarter" idx="12"/>
          </p:nvPr>
        </p:nvSpPr>
        <p:spPr>
          <a:xfrm>
            <a:off x="9347200" y="6381750"/>
            <a:ext cx="2844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spcBef>
                <a:spcPct val="20000"/>
              </a:spcBef>
              <a:buChar char="•"/>
              <a:defRPr sz="3400">
                <a:solidFill>
                  <a:schemeClr val="tx1"/>
                </a:solidFill>
                <a:latin typeface="Arial" panose="020B0604020202020204" pitchFamily="34" charset="0"/>
              </a:defRPr>
            </a:lvl1pPr>
            <a:lvl2pPr marL="742950" indent="-285750" defTabSz="958850">
              <a:spcBef>
                <a:spcPct val="20000"/>
              </a:spcBef>
              <a:buChar char="–"/>
              <a:defRPr sz="2900">
                <a:solidFill>
                  <a:schemeClr val="tx1"/>
                </a:solidFill>
                <a:latin typeface="Arial" panose="020B0604020202020204" pitchFamily="34" charset="0"/>
              </a:defRPr>
            </a:lvl2pPr>
            <a:lvl3pPr marL="1143000" indent="-228600" defTabSz="958850">
              <a:spcBef>
                <a:spcPct val="20000"/>
              </a:spcBef>
              <a:buChar char="•"/>
              <a:defRPr sz="2500">
                <a:solidFill>
                  <a:schemeClr val="tx1"/>
                </a:solidFill>
                <a:latin typeface="Arial" panose="020B0604020202020204" pitchFamily="34" charset="0"/>
              </a:defRPr>
            </a:lvl3pPr>
            <a:lvl4pPr marL="1600200" indent="-228600" defTabSz="958850">
              <a:spcBef>
                <a:spcPct val="20000"/>
              </a:spcBef>
              <a:buChar char="–"/>
              <a:defRPr sz="2100">
                <a:solidFill>
                  <a:schemeClr val="tx1"/>
                </a:solidFill>
                <a:latin typeface="Arial" panose="020B0604020202020204" pitchFamily="34" charset="0"/>
              </a:defRPr>
            </a:lvl4pPr>
            <a:lvl5pPr marL="2057400" indent="-228600" defTabSz="958850">
              <a:spcBef>
                <a:spcPct val="20000"/>
              </a:spcBef>
              <a:buChar char="»"/>
              <a:defRPr sz="2100">
                <a:solidFill>
                  <a:schemeClr val="tx1"/>
                </a:solidFill>
                <a:latin typeface="Arial" panose="020B0604020202020204" pitchFamily="34" charset="0"/>
              </a:defRPr>
            </a:lvl5pPr>
            <a:lvl6pPr marL="25146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6pPr>
            <a:lvl7pPr marL="29718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7pPr>
            <a:lvl8pPr marL="34290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8pPr>
            <a:lvl9pPr marL="38862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9pPr>
          </a:lstStyle>
          <a:p>
            <a:pPr>
              <a:spcBef>
                <a:spcPct val="0"/>
              </a:spcBef>
              <a:buFontTx/>
              <a:buNone/>
            </a:pPr>
            <a:fld id="{3CF4764C-0C7D-44EF-947E-F89A14553D1D}" type="slidenum">
              <a:rPr lang="en-US" altLang="en-US" sz="1500"/>
              <a:pPr>
                <a:spcBef>
                  <a:spcPct val="0"/>
                </a:spcBef>
                <a:buFontTx/>
                <a:buNone/>
              </a:pPr>
              <a:t>14</a:t>
            </a:fld>
            <a:endParaRPr lang="en-US" altLang="en-US" sz="1500" dirty="0"/>
          </a:p>
        </p:txBody>
      </p:sp>
      <p:sp>
        <p:nvSpPr>
          <p:cNvPr id="16" name="TextBox 15">
            <a:extLst>
              <a:ext uri="{FF2B5EF4-FFF2-40B4-BE49-F238E27FC236}">
                <a16:creationId xmlns:a16="http://schemas.microsoft.com/office/drawing/2014/main" id="{D0A967C0-D9C0-0A67-F60D-5EAAA60A88AB}"/>
              </a:ext>
            </a:extLst>
          </p:cNvPr>
          <p:cNvSpPr txBox="1"/>
          <p:nvPr/>
        </p:nvSpPr>
        <p:spPr>
          <a:xfrm>
            <a:off x="7727061" y="1922247"/>
            <a:ext cx="2576424" cy="369332"/>
          </a:xfrm>
          <a:prstGeom prst="rect">
            <a:avLst/>
          </a:prstGeom>
          <a:noFill/>
        </p:spPr>
        <p:txBody>
          <a:bodyPr wrap="square" rtlCol="0">
            <a:spAutoFit/>
          </a:bodyPr>
          <a:lstStyle/>
          <a:p>
            <a:r>
              <a:rPr lang="en-US" b="1" dirty="0">
                <a:solidFill>
                  <a:srgbClr val="FF8300"/>
                </a:solidFill>
                <a:latin typeface="Arial" panose="020B0604020202020204" pitchFamily="34" charset="0"/>
                <a:ea typeface="Times New Roman" panose="02020603050405020304" pitchFamily="18" charset="0"/>
                <a:cs typeface="Arial" panose="020B0604020202020204" pitchFamily="34" charset="0"/>
              </a:rPr>
              <a:t>MgB</a:t>
            </a:r>
            <a:r>
              <a:rPr lang="en-US" b="1" baseline="-25000" dirty="0">
                <a:solidFill>
                  <a:srgbClr val="FF8300"/>
                </a:solidFill>
                <a:latin typeface="Arial" panose="020B0604020202020204" pitchFamily="34" charset="0"/>
                <a:ea typeface="Times New Roman" panose="02020603050405020304" pitchFamily="18" charset="0"/>
                <a:cs typeface="Arial" panose="020B0604020202020204" pitchFamily="34" charset="0"/>
              </a:rPr>
              <a:t>4</a:t>
            </a:r>
            <a:r>
              <a:rPr lang="en-US" dirty="0"/>
              <a:t> Max mass = 266%</a:t>
            </a:r>
          </a:p>
        </p:txBody>
      </p:sp>
      <p:sp>
        <p:nvSpPr>
          <p:cNvPr id="17" name="TextBox 16">
            <a:extLst>
              <a:ext uri="{FF2B5EF4-FFF2-40B4-BE49-F238E27FC236}">
                <a16:creationId xmlns:a16="http://schemas.microsoft.com/office/drawing/2014/main" id="{0B774620-D516-AFEF-BAC8-9921701CF117}"/>
              </a:ext>
            </a:extLst>
          </p:cNvPr>
          <p:cNvSpPr txBox="1"/>
          <p:nvPr/>
        </p:nvSpPr>
        <p:spPr>
          <a:xfrm>
            <a:off x="7726974" y="2291579"/>
            <a:ext cx="2576424" cy="369332"/>
          </a:xfrm>
          <a:prstGeom prst="rect">
            <a:avLst/>
          </a:prstGeom>
          <a:noFill/>
        </p:spPr>
        <p:txBody>
          <a:bodyPr wrap="square" rtlCol="0">
            <a:spAutoFit/>
          </a:bodyPr>
          <a:lstStyle/>
          <a:p>
            <a:r>
              <a:rPr lang="en-US" b="1" dirty="0">
                <a:solidFill>
                  <a:srgbClr val="0070C0"/>
                </a:solidFill>
                <a:latin typeface="Arial" panose="020B0604020202020204" pitchFamily="34" charset="0"/>
                <a:ea typeface="Times New Roman" panose="02020603050405020304" pitchFamily="18" charset="0"/>
                <a:cs typeface="Arial" panose="020B0604020202020204" pitchFamily="34" charset="0"/>
              </a:rPr>
              <a:t>MgB</a:t>
            </a:r>
            <a:r>
              <a:rPr lang="en-US" b="1" baseline="-25000" dirty="0">
                <a:solidFill>
                  <a:srgbClr val="0070C0"/>
                </a:solidFill>
                <a:latin typeface="Arial" panose="020B0604020202020204" pitchFamily="34" charset="0"/>
                <a:ea typeface="Times New Roman" panose="02020603050405020304" pitchFamily="18" charset="0"/>
                <a:cs typeface="Arial" panose="020B0604020202020204" pitchFamily="34" charset="0"/>
              </a:rPr>
              <a:t>2</a:t>
            </a:r>
            <a:r>
              <a:rPr lang="en-US" dirty="0"/>
              <a:t> Max mass = 239%</a:t>
            </a:r>
          </a:p>
        </p:txBody>
      </p:sp>
      <p:sp>
        <p:nvSpPr>
          <p:cNvPr id="19" name="TextBox 18">
            <a:extLst>
              <a:ext uri="{FF2B5EF4-FFF2-40B4-BE49-F238E27FC236}">
                <a16:creationId xmlns:a16="http://schemas.microsoft.com/office/drawing/2014/main" id="{F91B3ECE-A4CD-FD2E-1DA2-13D64CFA2F95}"/>
              </a:ext>
            </a:extLst>
          </p:cNvPr>
          <p:cNvSpPr txBox="1"/>
          <p:nvPr/>
        </p:nvSpPr>
        <p:spPr>
          <a:xfrm>
            <a:off x="7727061" y="1107138"/>
            <a:ext cx="2576424" cy="369332"/>
          </a:xfrm>
          <a:prstGeom prst="rect">
            <a:avLst/>
          </a:prstGeom>
          <a:noFill/>
        </p:spPr>
        <p:txBody>
          <a:bodyPr wrap="square" rtlCol="0">
            <a:spAutoFit/>
          </a:bodyPr>
          <a:lstStyle/>
          <a:p>
            <a:r>
              <a:rPr lang="en-US" b="1" dirty="0">
                <a:solidFill>
                  <a:srgbClr val="00B050"/>
                </a:solidFill>
                <a:latin typeface="Arial" panose="020B0604020202020204" pitchFamily="34" charset="0"/>
                <a:ea typeface="Times New Roman" panose="02020603050405020304" pitchFamily="18" charset="0"/>
                <a:cs typeface="Arial" panose="020B0604020202020204" pitchFamily="34" charset="0"/>
              </a:rPr>
              <a:t>B</a:t>
            </a:r>
            <a:r>
              <a:rPr lang="en-US" dirty="0"/>
              <a:t> Max mass = 322%</a:t>
            </a:r>
          </a:p>
        </p:txBody>
      </p:sp>
      <p:sp>
        <p:nvSpPr>
          <p:cNvPr id="4" name="TextBox 3">
            <a:extLst>
              <a:ext uri="{FF2B5EF4-FFF2-40B4-BE49-F238E27FC236}">
                <a16:creationId xmlns:a16="http://schemas.microsoft.com/office/drawing/2014/main" id="{D4066DD8-85F0-AB50-FF2A-41A46D4D3D6A}"/>
              </a:ext>
            </a:extLst>
          </p:cNvPr>
          <p:cNvSpPr txBox="1"/>
          <p:nvPr/>
        </p:nvSpPr>
        <p:spPr>
          <a:xfrm>
            <a:off x="8972006" y="2849920"/>
            <a:ext cx="2656496" cy="2246769"/>
          </a:xfrm>
          <a:prstGeom prst="rect">
            <a:avLst/>
          </a:prstGeom>
          <a:noFill/>
          <a:ln w="19050">
            <a:solidFill>
              <a:srgbClr val="0000FF"/>
            </a:solidFill>
          </a:ln>
        </p:spPr>
        <p:txBody>
          <a:bodyPr wrap="none" rtlCol="0">
            <a:spAutoFit/>
          </a:bodyPr>
          <a:lstStyle/>
          <a:p>
            <a:r>
              <a:rPr lang="en-US" sz="2000" b="1" dirty="0"/>
              <a:t>Extent of conversion</a:t>
            </a:r>
          </a:p>
          <a:p>
            <a:r>
              <a:rPr lang="en-US" sz="2000" dirty="0"/>
              <a:t>Mg: 		100%</a:t>
            </a:r>
          </a:p>
          <a:p>
            <a:r>
              <a:rPr lang="en-US" sz="2000" dirty="0"/>
              <a:t>B: 		74%</a:t>
            </a:r>
          </a:p>
          <a:p>
            <a:r>
              <a:rPr lang="en-US" sz="2000" dirty="0"/>
              <a:t>MgB2:		93%</a:t>
            </a:r>
          </a:p>
          <a:p>
            <a:r>
              <a:rPr lang="en-US" sz="2000" dirty="0"/>
              <a:t>MgB4: 		95%</a:t>
            </a:r>
          </a:p>
          <a:p>
            <a:r>
              <a:rPr lang="en-US" sz="2000" dirty="0"/>
              <a:t>MgB2 (milled): 	90%</a:t>
            </a:r>
          </a:p>
          <a:p>
            <a:r>
              <a:rPr lang="en-US" sz="2000" dirty="0"/>
              <a:t>MgB4 (milled): 	87%</a:t>
            </a:r>
          </a:p>
        </p:txBody>
      </p:sp>
      <p:sp>
        <p:nvSpPr>
          <p:cNvPr id="5" name="TextBox 4">
            <a:extLst>
              <a:ext uri="{FF2B5EF4-FFF2-40B4-BE49-F238E27FC236}">
                <a16:creationId xmlns:a16="http://schemas.microsoft.com/office/drawing/2014/main" id="{7A31CC14-FEF3-4F0C-660E-B5560627FED6}"/>
              </a:ext>
            </a:extLst>
          </p:cNvPr>
          <p:cNvSpPr txBox="1"/>
          <p:nvPr/>
        </p:nvSpPr>
        <p:spPr>
          <a:xfrm>
            <a:off x="1494947" y="5379996"/>
            <a:ext cx="9858853" cy="830997"/>
          </a:xfrm>
          <a:prstGeom prst="rect">
            <a:avLst/>
          </a:prstGeom>
          <a:noFill/>
        </p:spPr>
        <p:txBody>
          <a:bodyPr wrap="none" rtlCol="0">
            <a:spAutoFit/>
          </a:bodyPr>
          <a:lstStyle/>
          <a:p>
            <a:pPr marL="342900" indent="-342900">
              <a:buFont typeface="Arial" panose="020B0604020202020204" pitchFamily="34" charset="0"/>
              <a:buChar char="•"/>
            </a:pPr>
            <a:r>
              <a:rPr lang="en-US" sz="2400" b="1" dirty="0"/>
              <a:t>Both borides exhibit high extents of conversion compared to boron.</a:t>
            </a:r>
          </a:p>
          <a:p>
            <a:pPr marL="342900" indent="-342900">
              <a:buFont typeface="Arial" panose="020B0604020202020204" pitchFamily="34" charset="0"/>
              <a:buChar char="•"/>
            </a:pPr>
            <a:r>
              <a:rPr lang="en-US" sz="2400" b="1" dirty="0"/>
              <a:t>MgB</a:t>
            </a:r>
            <a:r>
              <a:rPr lang="en-US" sz="2400" b="1" baseline="-25000" dirty="0"/>
              <a:t>4</a:t>
            </a:r>
            <a:r>
              <a:rPr lang="en-US" sz="2400" b="1" dirty="0"/>
              <a:t> is oxidized at a much lower temperature than MgB</a:t>
            </a:r>
            <a:r>
              <a:rPr lang="en-US" sz="2400" b="1" baseline="-25000" dirty="0"/>
              <a:t>2</a:t>
            </a:r>
            <a:r>
              <a:rPr lang="en-US" sz="2400" b="1" dirty="0"/>
              <a:t>.</a:t>
            </a:r>
          </a:p>
        </p:txBody>
      </p:sp>
    </p:spTree>
    <p:extLst>
      <p:ext uri="{BB962C8B-B14F-4D97-AF65-F5344CB8AC3E}">
        <p14:creationId xmlns:p14="http://schemas.microsoft.com/office/powerpoint/2010/main" val="2000172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EF90B-1221-2A2A-B76F-D8E8A8C2EF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CE2452-03B2-5BFD-20BF-A5E6A3B571C7}"/>
              </a:ext>
            </a:extLst>
          </p:cNvPr>
          <p:cNvSpPr>
            <a:spLocks noGrp="1"/>
          </p:cNvSpPr>
          <p:nvPr>
            <p:ph type="title"/>
          </p:nvPr>
        </p:nvSpPr>
        <p:spPr>
          <a:xfrm>
            <a:off x="838200" y="18256"/>
            <a:ext cx="10515600" cy="888396"/>
          </a:xfrm>
        </p:spPr>
        <p:txBody>
          <a:bodyPr>
            <a:normAutofit/>
          </a:bodyPr>
          <a:lstStyle/>
          <a:p>
            <a:pPr algn="ctr"/>
            <a:r>
              <a:rPr lang="en-US" sz="4200" dirty="0">
                <a:latin typeface="Arial" panose="020B0604020202020204" pitchFamily="34" charset="0"/>
                <a:cs typeface="Arial" panose="020B0604020202020204" pitchFamily="34" charset="0"/>
              </a:rPr>
              <a:t>Combustion of </a:t>
            </a:r>
            <a:r>
              <a:rPr lang="en-US" sz="4200" dirty="0" err="1">
                <a:latin typeface="Arial" panose="020B0604020202020204" pitchFamily="34" charset="0"/>
                <a:cs typeface="Arial" panose="020B0604020202020204" pitchFamily="34" charset="0"/>
              </a:rPr>
              <a:t>MgB</a:t>
            </a:r>
            <a:r>
              <a:rPr lang="en-US" sz="4200" dirty="0">
                <a:latin typeface="Arial" panose="020B0604020202020204" pitchFamily="34" charset="0"/>
                <a:cs typeface="Arial" panose="020B0604020202020204" pitchFamily="34" charset="0"/>
              </a:rPr>
              <a:t>₂ and </a:t>
            </a:r>
            <a:r>
              <a:rPr lang="en-US" sz="4200" dirty="0" err="1">
                <a:latin typeface="Arial" panose="020B0604020202020204" pitchFamily="34" charset="0"/>
                <a:cs typeface="Arial" panose="020B0604020202020204" pitchFamily="34" charset="0"/>
              </a:rPr>
              <a:t>MgB</a:t>
            </a:r>
            <a:r>
              <a:rPr lang="en-US" sz="4200" dirty="0">
                <a:latin typeface="Arial" panose="020B0604020202020204" pitchFamily="34" charset="0"/>
                <a:cs typeface="Arial" panose="020B0604020202020204" pitchFamily="34" charset="0"/>
              </a:rPr>
              <a:t>₄</a:t>
            </a:r>
          </a:p>
        </p:txBody>
      </p:sp>
      <p:sp>
        <p:nvSpPr>
          <p:cNvPr id="5" name="TextBox 4">
            <a:extLst>
              <a:ext uri="{FF2B5EF4-FFF2-40B4-BE49-F238E27FC236}">
                <a16:creationId xmlns:a16="http://schemas.microsoft.com/office/drawing/2014/main" id="{187ECA95-D36D-AB08-820D-13DB911C186E}"/>
              </a:ext>
            </a:extLst>
          </p:cNvPr>
          <p:cNvSpPr txBox="1"/>
          <p:nvPr/>
        </p:nvSpPr>
        <p:spPr>
          <a:xfrm>
            <a:off x="2860204" y="6281308"/>
            <a:ext cx="67894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Aptos" panose="020B0004020202020204" pitchFamily="34" charset="0"/>
                <a:cs typeface="Arial" panose="020B0604020202020204" pitchFamily="34" charset="0"/>
              </a:rPr>
              <a:t>Video of combustion propagation (slowed 12x)</a:t>
            </a:r>
          </a:p>
        </p:txBody>
      </p:sp>
      <p:sp>
        <p:nvSpPr>
          <p:cNvPr id="6" name="TextBox 5">
            <a:extLst>
              <a:ext uri="{FF2B5EF4-FFF2-40B4-BE49-F238E27FC236}">
                <a16:creationId xmlns:a16="http://schemas.microsoft.com/office/drawing/2014/main" id="{85241F72-EB89-D2EB-1C5F-255A187E17E8}"/>
              </a:ext>
            </a:extLst>
          </p:cNvPr>
          <p:cNvSpPr txBox="1"/>
          <p:nvPr/>
        </p:nvSpPr>
        <p:spPr>
          <a:xfrm>
            <a:off x="2877761" y="1257404"/>
            <a:ext cx="1111250" cy="461665"/>
          </a:xfrm>
          <a:prstGeom prst="rect">
            <a:avLst/>
          </a:prstGeom>
          <a:noFill/>
        </p:spPr>
        <p:txBody>
          <a:bodyPr wrap="square" rtlCol="0">
            <a:spAutoFit/>
          </a:bodyPr>
          <a:lstStyle/>
          <a:p>
            <a:pPr algn="ctr"/>
            <a:r>
              <a:rPr lang="en-US" sz="2400" b="1" dirty="0"/>
              <a:t>Mg</a:t>
            </a:r>
          </a:p>
        </p:txBody>
      </p:sp>
      <p:sp>
        <p:nvSpPr>
          <p:cNvPr id="8" name="TextBox 7">
            <a:extLst>
              <a:ext uri="{FF2B5EF4-FFF2-40B4-BE49-F238E27FC236}">
                <a16:creationId xmlns:a16="http://schemas.microsoft.com/office/drawing/2014/main" id="{F70CDF2F-673B-C3AE-8C20-391D2DF79AFC}"/>
              </a:ext>
            </a:extLst>
          </p:cNvPr>
          <p:cNvSpPr txBox="1"/>
          <p:nvPr/>
        </p:nvSpPr>
        <p:spPr>
          <a:xfrm>
            <a:off x="2882147" y="3030080"/>
            <a:ext cx="1111250" cy="461665"/>
          </a:xfrm>
          <a:prstGeom prst="rect">
            <a:avLst/>
          </a:prstGeom>
          <a:noFill/>
        </p:spPr>
        <p:txBody>
          <a:bodyPr wrap="square" rtlCol="0">
            <a:spAutoFit/>
          </a:bodyPr>
          <a:lstStyle/>
          <a:p>
            <a:pPr algn="ctr"/>
            <a:r>
              <a:rPr lang="en-US" sz="2400" b="1" dirty="0"/>
              <a:t>B</a:t>
            </a:r>
          </a:p>
        </p:txBody>
      </p:sp>
      <p:sp>
        <p:nvSpPr>
          <p:cNvPr id="9" name="TextBox 8">
            <a:extLst>
              <a:ext uri="{FF2B5EF4-FFF2-40B4-BE49-F238E27FC236}">
                <a16:creationId xmlns:a16="http://schemas.microsoft.com/office/drawing/2014/main" id="{04AAD866-8CC9-D514-762F-11E874EA8955}"/>
              </a:ext>
            </a:extLst>
          </p:cNvPr>
          <p:cNvSpPr txBox="1"/>
          <p:nvPr/>
        </p:nvSpPr>
        <p:spPr>
          <a:xfrm>
            <a:off x="2754859" y="4618090"/>
            <a:ext cx="1111250" cy="461665"/>
          </a:xfrm>
          <a:prstGeom prst="rect">
            <a:avLst/>
          </a:prstGeom>
          <a:noFill/>
        </p:spPr>
        <p:txBody>
          <a:bodyPr wrap="square" rtlCol="0">
            <a:spAutoFit/>
          </a:bodyPr>
          <a:lstStyle/>
          <a:p>
            <a:pPr algn="ctr"/>
            <a:r>
              <a:rPr lang="en-US" sz="2400" b="1" dirty="0">
                <a:effectLst/>
                <a:latin typeface="Arial" panose="020B0604020202020204" pitchFamily="34" charset="0"/>
                <a:ea typeface="Times New Roman" panose="02020603050405020304" pitchFamily="18" charset="0"/>
                <a:cs typeface="Arial" panose="020B0604020202020204" pitchFamily="34" charset="0"/>
              </a:rPr>
              <a:t>MgB</a:t>
            </a:r>
            <a:r>
              <a:rPr lang="en-US" sz="2400" b="1" baseline="-25000" dirty="0">
                <a:effectLst/>
                <a:latin typeface="Arial" panose="020B0604020202020204" pitchFamily="34" charset="0"/>
                <a:ea typeface="Times New Roman" panose="02020603050405020304" pitchFamily="18" charset="0"/>
                <a:cs typeface="Arial" panose="020B0604020202020204" pitchFamily="34" charset="0"/>
              </a:rPr>
              <a:t>2</a:t>
            </a:r>
            <a:endParaRPr lang="en-US" sz="2400" b="1" dirty="0"/>
          </a:p>
        </p:txBody>
      </p:sp>
      <p:sp>
        <p:nvSpPr>
          <p:cNvPr id="10" name="TextBox 9">
            <a:extLst>
              <a:ext uri="{FF2B5EF4-FFF2-40B4-BE49-F238E27FC236}">
                <a16:creationId xmlns:a16="http://schemas.microsoft.com/office/drawing/2014/main" id="{7ACB7A91-FA90-B17E-8AFC-01F9B0CB4373}"/>
              </a:ext>
            </a:extLst>
          </p:cNvPr>
          <p:cNvSpPr txBox="1"/>
          <p:nvPr/>
        </p:nvSpPr>
        <p:spPr>
          <a:xfrm>
            <a:off x="8508051" y="3026005"/>
            <a:ext cx="1111250" cy="830997"/>
          </a:xfrm>
          <a:prstGeom prst="rect">
            <a:avLst/>
          </a:prstGeom>
          <a:noFill/>
        </p:spPr>
        <p:txBody>
          <a:bodyPr wrap="square" rtlCol="0">
            <a:spAutoFit/>
          </a:bodyPr>
          <a:lstStyle/>
          <a:p>
            <a:pPr algn="ctr"/>
            <a:r>
              <a:rPr lang="en-US" sz="2400" b="1" dirty="0">
                <a:effectLst/>
                <a:latin typeface="Arial" panose="020B0604020202020204" pitchFamily="34" charset="0"/>
                <a:ea typeface="Times New Roman" panose="02020603050405020304" pitchFamily="18" charset="0"/>
                <a:cs typeface="Arial" panose="020B0604020202020204" pitchFamily="34" charset="0"/>
              </a:rPr>
              <a:t>MgB</a:t>
            </a:r>
            <a:r>
              <a:rPr lang="en-US" sz="2400" b="1" baseline="-25000" dirty="0">
                <a:effectLst/>
                <a:latin typeface="Arial" panose="020B0604020202020204" pitchFamily="34" charset="0"/>
                <a:ea typeface="Times New Roman" panose="02020603050405020304" pitchFamily="18" charset="0"/>
                <a:cs typeface="Arial" panose="020B0604020202020204" pitchFamily="34" charset="0"/>
              </a:rPr>
              <a:t>2</a:t>
            </a:r>
          </a:p>
          <a:p>
            <a:pPr algn="ctr"/>
            <a:r>
              <a:rPr lang="en-US" sz="2400" b="1" baseline="-25000" dirty="0">
                <a:latin typeface="Arial" panose="020B0604020202020204" pitchFamily="34" charset="0"/>
                <a:cs typeface="Arial" panose="020B0604020202020204" pitchFamily="34" charset="0"/>
              </a:rPr>
              <a:t>(milled)</a:t>
            </a:r>
            <a:endParaRPr lang="en-US" sz="2400" b="1" dirty="0"/>
          </a:p>
        </p:txBody>
      </p:sp>
      <p:sp>
        <p:nvSpPr>
          <p:cNvPr id="11" name="TextBox 10">
            <a:extLst>
              <a:ext uri="{FF2B5EF4-FFF2-40B4-BE49-F238E27FC236}">
                <a16:creationId xmlns:a16="http://schemas.microsoft.com/office/drawing/2014/main" id="{6EB4946E-8068-2D1F-4B90-4FA680E5290C}"/>
              </a:ext>
            </a:extLst>
          </p:cNvPr>
          <p:cNvSpPr txBox="1"/>
          <p:nvPr/>
        </p:nvSpPr>
        <p:spPr>
          <a:xfrm>
            <a:off x="8472334" y="4664256"/>
            <a:ext cx="1111250" cy="830997"/>
          </a:xfrm>
          <a:prstGeom prst="rect">
            <a:avLst/>
          </a:prstGeom>
          <a:noFill/>
        </p:spPr>
        <p:txBody>
          <a:bodyPr wrap="square" rtlCol="0">
            <a:spAutoFit/>
          </a:bodyPr>
          <a:lstStyle/>
          <a:p>
            <a:pPr algn="ctr"/>
            <a:r>
              <a:rPr lang="en-US" sz="2400" b="1" dirty="0">
                <a:effectLst/>
                <a:latin typeface="Arial" panose="020B0604020202020204" pitchFamily="34" charset="0"/>
                <a:ea typeface="Times New Roman" panose="02020603050405020304" pitchFamily="18" charset="0"/>
                <a:cs typeface="Arial" panose="020B0604020202020204" pitchFamily="34" charset="0"/>
              </a:rPr>
              <a:t>MgB</a:t>
            </a:r>
            <a:r>
              <a:rPr lang="en-US" sz="2400" b="1" baseline="-25000" dirty="0">
                <a:latin typeface="Arial" panose="020B0604020202020204" pitchFamily="34" charset="0"/>
                <a:ea typeface="Times New Roman" panose="02020603050405020304" pitchFamily="18" charset="0"/>
                <a:cs typeface="Arial" panose="020B0604020202020204" pitchFamily="34" charset="0"/>
              </a:rPr>
              <a:t>4</a:t>
            </a:r>
          </a:p>
          <a:p>
            <a:pPr algn="ctr"/>
            <a:r>
              <a:rPr lang="en-US" sz="2400" b="1" baseline="-25000" dirty="0">
                <a:latin typeface="Arial" panose="020B0604020202020204" pitchFamily="34" charset="0"/>
                <a:cs typeface="Arial" panose="020B0604020202020204" pitchFamily="34" charset="0"/>
              </a:rPr>
              <a:t>(milled)</a:t>
            </a:r>
            <a:endParaRPr lang="en-US" sz="2400" b="1" dirty="0"/>
          </a:p>
        </p:txBody>
      </p:sp>
      <p:sp>
        <p:nvSpPr>
          <p:cNvPr id="12" name="TextBox 11">
            <a:extLst>
              <a:ext uri="{FF2B5EF4-FFF2-40B4-BE49-F238E27FC236}">
                <a16:creationId xmlns:a16="http://schemas.microsoft.com/office/drawing/2014/main" id="{53558F7B-B367-5B78-844A-9C21C427B2AE}"/>
              </a:ext>
            </a:extLst>
          </p:cNvPr>
          <p:cNvSpPr txBox="1"/>
          <p:nvPr/>
        </p:nvSpPr>
        <p:spPr>
          <a:xfrm>
            <a:off x="8597108" y="1300989"/>
            <a:ext cx="1111250" cy="461665"/>
          </a:xfrm>
          <a:prstGeom prst="rect">
            <a:avLst/>
          </a:prstGeom>
          <a:noFill/>
        </p:spPr>
        <p:txBody>
          <a:bodyPr wrap="square" rtlCol="0">
            <a:spAutoFit/>
          </a:bodyPr>
          <a:lstStyle/>
          <a:p>
            <a:pPr algn="ctr"/>
            <a:r>
              <a:rPr lang="en-US" sz="2400" b="1" dirty="0">
                <a:effectLst/>
                <a:latin typeface="Arial" panose="020B0604020202020204" pitchFamily="34" charset="0"/>
                <a:ea typeface="Times New Roman" panose="02020603050405020304" pitchFamily="18" charset="0"/>
                <a:cs typeface="Arial" panose="020B0604020202020204" pitchFamily="34" charset="0"/>
              </a:rPr>
              <a:t>MgB</a:t>
            </a:r>
            <a:r>
              <a:rPr lang="en-US" sz="2400" b="1" baseline="-25000" dirty="0">
                <a:latin typeface="Arial" panose="020B0604020202020204" pitchFamily="34" charset="0"/>
                <a:ea typeface="Times New Roman" panose="02020603050405020304" pitchFamily="18" charset="0"/>
                <a:cs typeface="Arial" panose="020B0604020202020204" pitchFamily="34" charset="0"/>
              </a:rPr>
              <a:t>4</a:t>
            </a:r>
            <a:endParaRPr lang="en-US" sz="2400" b="1" dirty="0"/>
          </a:p>
        </p:txBody>
      </p:sp>
      <p:pic>
        <p:nvPicPr>
          <p:cNvPr id="13" name="Stack - Made with Clipchamp (1)">
            <a:hlinkClick r:id="" action="ppaction://media"/>
            <a:extLst>
              <a:ext uri="{FF2B5EF4-FFF2-40B4-BE49-F238E27FC236}">
                <a16:creationId xmlns:a16="http://schemas.microsoft.com/office/drawing/2014/main" id="{EB19BC61-B604-AACB-63B1-E58C88CA816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07940" y="1329093"/>
            <a:ext cx="4705586" cy="4705586"/>
          </a:xfrm>
          <a:prstGeom prst="rect">
            <a:avLst/>
          </a:prstGeom>
        </p:spPr>
      </p:pic>
      <p:sp>
        <p:nvSpPr>
          <p:cNvPr id="14" name="Slide Number Placeholder 5">
            <a:extLst>
              <a:ext uri="{FF2B5EF4-FFF2-40B4-BE49-F238E27FC236}">
                <a16:creationId xmlns:a16="http://schemas.microsoft.com/office/drawing/2014/main" id="{E3851DC5-52E4-E1F3-9269-98D4575C702B}"/>
              </a:ext>
            </a:extLst>
          </p:cNvPr>
          <p:cNvSpPr>
            <a:spLocks noGrp="1"/>
          </p:cNvSpPr>
          <p:nvPr>
            <p:ph type="sldNum" sz="quarter" idx="12"/>
          </p:nvPr>
        </p:nvSpPr>
        <p:spPr>
          <a:xfrm>
            <a:off x="9347200" y="6381750"/>
            <a:ext cx="2844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spcBef>
                <a:spcPct val="20000"/>
              </a:spcBef>
              <a:buChar char="•"/>
              <a:defRPr sz="3400">
                <a:solidFill>
                  <a:schemeClr val="tx1"/>
                </a:solidFill>
                <a:latin typeface="Arial" panose="020B0604020202020204" pitchFamily="34" charset="0"/>
              </a:defRPr>
            </a:lvl1pPr>
            <a:lvl2pPr marL="742950" indent="-285750" defTabSz="958850">
              <a:spcBef>
                <a:spcPct val="20000"/>
              </a:spcBef>
              <a:buChar char="–"/>
              <a:defRPr sz="2900">
                <a:solidFill>
                  <a:schemeClr val="tx1"/>
                </a:solidFill>
                <a:latin typeface="Arial" panose="020B0604020202020204" pitchFamily="34" charset="0"/>
              </a:defRPr>
            </a:lvl2pPr>
            <a:lvl3pPr marL="1143000" indent="-228600" defTabSz="958850">
              <a:spcBef>
                <a:spcPct val="20000"/>
              </a:spcBef>
              <a:buChar char="•"/>
              <a:defRPr sz="2500">
                <a:solidFill>
                  <a:schemeClr val="tx1"/>
                </a:solidFill>
                <a:latin typeface="Arial" panose="020B0604020202020204" pitchFamily="34" charset="0"/>
              </a:defRPr>
            </a:lvl3pPr>
            <a:lvl4pPr marL="1600200" indent="-228600" defTabSz="958850">
              <a:spcBef>
                <a:spcPct val="20000"/>
              </a:spcBef>
              <a:buChar char="–"/>
              <a:defRPr sz="2100">
                <a:solidFill>
                  <a:schemeClr val="tx1"/>
                </a:solidFill>
                <a:latin typeface="Arial" panose="020B0604020202020204" pitchFamily="34" charset="0"/>
              </a:defRPr>
            </a:lvl4pPr>
            <a:lvl5pPr marL="2057400" indent="-228600" defTabSz="958850">
              <a:spcBef>
                <a:spcPct val="20000"/>
              </a:spcBef>
              <a:buChar char="»"/>
              <a:defRPr sz="2100">
                <a:solidFill>
                  <a:schemeClr val="tx1"/>
                </a:solidFill>
                <a:latin typeface="Arial" panose="020B0604020202020204" pitchFamily="34" charset="0"/>
              </a:defRPr>
            </a:lvl5pPr>
            <a:lvl6pPr marL="25146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6pPr>
            <a:lvl7pPr marL="29718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7pPr>
            <a:lvl8pPr marL="34290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8pPr>
            <a:lvl9pPr marL="38862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9pPr>
          </a:lstStyle>
          <a:p>
            <a:pPr>
              <a:spcBef>
                <a:spcPct val="0"/>
              </a:spcBef>
              <a:buFontTx/>
              <a:buNone/>
            </a:pPr>
            <a:fld id="{3CF4764C-0C7D-44EF-947E-F89A14553D1D}" type="slidenum">
              <a:rPr lang="en-US" altLang="en-US" sz="1500"/>
              <a:pPr>
                <a:spcBef>
                  <a:spcPct val="0"/>
                </a:spcBef>
                <a:buFontTx/>
                <a:buNone/>
              </a:pPr>
              <a:t>15</a:t>
            </a:fld>
            <a:endParaRPr lang="en-US" altLang="en-US" sz="1500" dirty="0"/>
          </a:p>
        </p:txBody>
      </p:sp>
    </p:spTree>
    <p:extLst>
      <p:ext uri="{BB962C8B-B14F-4D97-AF65-F5344CB8AC3E}">
        <p14:creationId xmlns:p14="http://schemas.microsoft.com/office/powerpoint/2010/main" val="392721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2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EF90B-1221-2A2A-B76F-D8E8A8C2EF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CE2452-03B2-5BFD-20BF-A5E6A3B571C7}"/>
              </a:ext>
            </a:extLst>
          </p:cNvPr>
          <p:cNvSpPr>
            <a:spLocks noGrp="1"/>
          </p:cNvSpPr>
          <p:nvPr>
            <p:ph type="title"/>
          </p:nvPr>
        </p:nvSpPr>
        <p:spPr>
          <a:xfrm>
            <a:off x="838200" y="18256"/>
            <a:ext cx="10515600" cy="888396"/>
          </a:xfrm>
        </p:spPr>
        <p:txBody>
          <a:bodyPr>
            <a:normAutofit/>
          </a:bodyPr>
          <a:lstStyle/>
          <a:p>
            <a:pPr algn="ctr"/>
            <a:r>
              <a:rPr lang="en-US" sz="4200" dirty="0">
                <a:latin typeface="Arial" panose="020B0604020202020204" pitchFamily="34" charset="0"/>
                <a:cs typeface="Arial" panose="020B0604020202020204" pitchFamily="34" charset="0"/>
              </a:rPr>
              <a:t>Combustion of </a:t>
            </a:r>
            <a:r>
              <a:rPr lang="en-US" sz="4200" dirty="0" err="1">
                <a:latin typeface="Arial" panose="020B0604020202020204" pitchFamily="34" charset="0"/>
                <a:cs typeface="Arial" panose="020B0604020202020204" pitchFamily="34" charset="0"/>
              </a:rPr>
              <a:t>MgB</a:t>
            </a:r>
            <a:r>
              <a:rPr lang="en-US" sz="4200" dirty="0">
                <a:latin typeface="Arial" panose="020B0604020202020204" pitchFamily="34" charset="0"/>
                <a:cs typeface="Arial" panose="020B0604020202020204" pitchFamily="34" charset="0"/>
              </a:rPr>
              <a:t>₂ and </a:t>
            </a:r>
            <a:r>
              <a:rPr lang="en-US" sz="4200" dirty="0" err="1">
                <a:latin typeface="Arial" panose="020B0604020202020204" pitchFamily="34" charset="0"/>
                <a:cs typeface="Arial" panose="020B0604020202020204" pitchFamily="34" charset="0"/>
              </a:rPr>
              <a:t>MgB</a:t>
            </a:r>
            <a:r>
              <a:rPr lang="en-US" sz="4200" dirty="0">
                <a:latin typeface="Arial" panose="020B0604020202020204" pitchFamily="34" charset="0"/>
                <a:cs typeface="Arial" panose="020B0604020202020204" pitchFamily="34" charset="0"/>
              </a:rPr>
              <a:t>₄</a:t>
            </a:r>
          </a:p>
        </p:txBody>
      </p:sp>
      <p:pic>
        <p:nvPicPr>
          <p:cNvPr id="4" name="Picture 3">
            <a:extLst>
              <a:ext uri="{FF2B5EF4-FFF2-40B4-BE49-F238E27FC236}">
                <a16:creationId xmlns:a16="http://schemas.microsoft.com/office/drawing/2014/main" id="{513E1463-B439-62EE-E868-573A8E98A79D}"/>
              </a:ext>
            </a:extLst>
          </p:cNvPr>
          <p:cNvPicPr>
            <a:picLocks noChangeAspect="1"/>
          </p:cNvPicPr>
          <p:nvPr/>
        </p:nvPicPr>
        <p:blipFill>
          <a:blip r:embed="rId3"/>
          <a:srcRect l="1438" t="48093"/>
          <a:stretch/>
        </p:blipFill>
        <p:spPr>
          <a:xfrm>
            <a:off x="6531533" y="1598536"/>
            <a:ext cx="4431632" cy="3475967"/>
          </a:xfrm>
          <a:prstGeom prst="rect">
            <a:avLst/>
          </a:prstGeom>
        </p:spPr>
      </p:pic>
      <p:pic>
        <p:nvPicPr>
          <p:cNvPr id="7" name="Picture 6">
            <a:extLst>
              <a:ext uri="{FF2B5EF4-FFF2-40B4-BE49-F238E27FC236}">
                <a16:creationId xmlns:a16="http://schemas.microsoft.com/office/drawing/2014/main" id="{688486E1-6DA0-E74A-AC88-BD5EA01539A6}"/>
              </a:ext>
            </a:extLst>
          </p:cNvPr>
          <p:cNvPicPr>
            <a:picLocks noChangeAspect="1"/>
          </p:cNvPicPr>
          <p:nvPr/>
        </p:nvPicPr>
        <p:blipFill>
          <a:blip r:embed="rId3"/>
          <a:srcRect r="1053" b="51755"/>
          <a:stretch/>
        </p:blipFill>
        <p:spPr>
          <a:xfrm>
            <a:off x="1104451" y="1587321"/>
            <a:ext cx="4778267" cy="3469920"/>
          </a:xfrm>
          <a:prstGeom prst="rect">
            <a:avLst/>
          </a:prstGeom>
        </p:spPr>
      </p:pic>
      <p:sp>
        <p:nvSpPr>
          <p:cNvPr id="14" name="TextBox 13">
            <a:extLst>
              <a:ext uri="{FF2B5EF4-FFF2-40B4-BE49-F238E27FC236}">
                <a16:creationId xmlns:a16="http://schemas.microsoft.com/office/drawing/2014/main" id="{533E93A6-6650-2B25-4AE3-39000206D1B3}"/>
              </a:ext>
            </a:extLst>
          </p:cNvPr>
          <p:cNvSpPr txBox="1"/>
          <p:nvPr/>
        </p:nvSpPr>
        <p:spPr>
          <a:xfrm>
            <a:off x="1401631" y="5550753"/>
            <a:ext cx="943580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Aptos" panose="020B0004020202020204" pitchFamily="34" charset="0"/>
                <a:cs typeface="Arial" panose="020B0604020202020204" pitchFamily="34" charset="0"/>
              </a:rPr>
              <a:t>Images of combustion propagation.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Aptos" panose="020B0004020202020204" pitchFamily="34" charset="0"/>
                <a:cs typeface="Arial" panose="020B0604020202020204" pitchFamily="34" charset="0"/>
              </a:rPr>
              <a:t>Time zero is the onset of light emission.</a:t>
            </a:r>
          </a:p>
        </p:txBody>
      </p:sp>
      <p:sp>
        <p:nvSpPr>
          <p:cNvPr id="15" name="Slide Number Placeholder 5">
            <a:extLst>
              <a:ext uri="{FF2B5EF4-FFF2-40B4-BE49-F238E27FC236}">
                <a16:creationId xmlns:a16="http://schemas.microsoft.com/office/drawing/2014/main" id="{7AB1256F-5F0F-2A9C-5E5C-7E0A6A5F7C3D}"/>
              </a:ext>
            </a:extLst>
          </p:cNvPr>
          <p:cNvSpPr>
            <a:spLocks noGrp="1"/>
          </p:cNvSpPr>
          <p:nvPr>
            <p:ph type="sldNum" sz="quarter" idx="12"/>
          </p:nvPr>
        </p:nvSpPr>
        <p:spPr>
          <a:xfrm>
            <a:off x="9347200" y="6381750"/>
            <a:ext cx="2844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spcBef>
                <a:spcPct val="20000"/>
              </a:spcBef>
              <a:buChar char="•"/>
              <a:defRPr sz="3400">
                <a:solidFill>
                  <a:schemeClr val="tx1"/>
                </a:solidFill>
                <a:latin typeface="Arial" panose="020B0604020202020204" pitchFamily="34" charset="0"/>
              </a:defRPr>
            </a:lvl1pPr>
            <a:lvl2pPr marL="742950" indent="-285750" defTabSz="958850">
              <a:spcBef>
                <a:spcPct val="20000"/>
              </a:spcBef>
              <a:buChar char="–"/>
              <a:defRPr sz="2900">
                <a:solidFill>
                  <a:schemeClr val="tx1"/>
                </a:solidFill>
                <a:latin typeface="Arial" panose="020B0604020202020204" pitchFamily="34" charset="0"/>
              </a:defRPr>
            </a:lvl2pPr>
            <a:lvl3pPr marL="1143000" indent="-228600" defTabSz="958850">
              <a:spcBef>
                <a:spcPct val="20000"/>
              </a:spcBef>
              <a:buChar char="•"/>
              <a:defRPr sz="2500">
                <a:solidFill>
                  <a:schemeClr val="tx1"/>
                </a:solidFill>
                <a:latin typeface="Arial" panose="020B0604020202020204" pitchFamily="34" charset="0"/>
              </a:defRPr>
            </a:lvl3pPr>
            <a:lvl4pPr marL="1600200" indent="-228600" defTabSz="958850">
              <a:spcBef>
                <a:spcPct val="20000"/>
              </a:spcBef>
              <a:buChar char="–"/>
              <a:defRPr sz="2100">
                <a:solidFill>
                  <a:schemeClr val="tx1"/>
                </a:solidFill>
                <a:latin typeface="Arial" panose="020B0604020202020204" pitchFamily="34" charset="0"/>
              </a:defRPr>
            </a:lvl4pPr>
            <a:lvl5pPr marL="2057400" indent="-228600" defTabSz="958850">
              <a:spcBef>
                <a:spcPct val="20000"/>
              </a:spcBef>
              <a:buChar char="»"/>
              <a:defRPr sz="2100">
                <a:solidFill>
                  <a:schemeClr val="tx1"/>
                </a:solidFill>
                <a:latin typeface="Arial" panose="020B0604020202020204" pitchFamily="34" charset="0"/>
              </a:defRPr>
            </a:lvl5pPr>
            <a:lvl6pPr marL="25146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6pPr>
            <a:lvl7pPr marL="29718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7pPr>
            <a:lvl8pPr marL="34290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8pPr>
            <a:lvl9pPr marL="38862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9pPr>
          </a:lstStyle>
          <a:p>
            <a:pPr>
              <a:spcBef>
                <a:spcPct val="0"/>
              </a:spcBef>
              <a:buFontTx/>
              <a:buNone/>
            </a:pPr>
            <a:fld id="{3CF4764C-0C7D-44EF-947E-F89A14553D1D}" type="slidenum">
              <a:rPr lang="en-US" altLang="en-US" sz="1500"/>
              <a:pPr>
                <a:spcBef>
                  <a:spcPct val="0"/>
                </a:spcBef>
                <a:buFontTx/>
                <a:buNone/>
              </a:pPr>
              <a:t>16</a:t>
            </a:fld>
            <a:endParaRPr lang="en-US" altLang="en-US" sz="1500" dirty="0"/>
          </a:p>
        </p:txBody>
      </p:sp>
      <p:sp>
        <p:nvSpPr>
          <p:cNvPr id="3" name="TextBox 2">
            <a:extLst>
              <a:ext uri="{FF2B5EF4-FFF2-40B4-BE49-F238E27FC236}">
                <a16:creationId xmlns:a16="http://schemas.microsoft.com/office/drawing/2014/main" id="{E37DAF5C-8584-7C81-3EF3-ACBDA69B1425}"/>
              </a:ext>
            </a:extLst>
          </p:cNvPr>
          <p:cNvSpPr txBox="1"/>
          <p:nvPr/>
        </p:nvSpPr>
        <p:spPr>
          <a:xfrm>
            <a:off x="102707" y="1837420"/>
            <a:ext cx="1111250" cy="461665"/>
          </a:xfrm>
          <a:prstGeom prst="rect">
            <a:avLst/>
          </a:prstGeom>
          <a:noFill/>
        </p:spPr>
        <p:txBody>
          <a:bodyPr wrap="square" rtlCol="0">
            <a:spAutoFit/>
          </a:bodyPr>
          <a:lstStyle/>
          <a:p>
            <a:pPr algn="ctr"/>
            <a:r>
              <a:rPr lang="en-US" sz="2400" b="1" dirty="0"/>
              <a:t>Mg</a:t>
            </a:r>
          </a:p>
        </p:txBody>
      </p:sp>
      <p:sp>
        <p:nvSpPr>
          <p:cNvPr id="5" name="TextBox 4">
            <a:extLst>
              <a:ext uri="{FF2B5EF4-FFF2-40B4-BE49-F238E27FC236}">
                <a16:creationId xmlns:a16="http://schemas.microsoft.com/office/drawing/2014/main" id="{1DC13096-3196-40DC-99C5-BED818478F88}"/>
              </a:ext>
            </a:extLst>
          </p:cNvPr>
          <p:cNvSpPr txBox="1"/>
          <p:nvPr/>
        </p:nvSpPr>
        <p:spPr>
          <a:xfrm>
            <a:off x="22566" y="3091448"/>
            <a:ext cx="1111250" cy="461665"/>
          </a:xfrm>
          <a:prstGeom prst="rect">
            <a:avLst/>
          </a:prstGeom>
          <a:noFill/>
        </p:spPr>
        <p:txBody>
          <a:bodyPr wrap="square" rtlCol="0">
            <a:spAutoFit/>
          </a:bodyPr>
          <a:lstStyle/>
          <a:p>
            <a:pPr algn="ctr"/>
            <a:r>
              <a:rPr lang="en-US" sz="2400" b="1" dirty="0"/>
              <a:t>B</a:t>
            </a:r>
          </a:p>
        </p:txBody>
      </p:sp>
      <p:sp>
        <p:nvSpPr>
          <p:cNvPr id="6" name="TextBox 5">
            <a:extLst>
              <a:ext uri="{FF2B5EF4-FFF2-40B4-BE49-F238E27FC236}">
                <a16:creationId xmlns:a16="http://schemas.microsoft.com/office/drawing/2014/main" id="{D683CFAC-D0A7-AC71-EC71-40158A9FDC49}"/>
              </a:ext>
            </a:extLst>
          </p:cNvPr>
          <p:cNvSpPr txBox="1"/>
          <p:nvPr/>
        </p:nvSpPr>
        <p:spPr>
          <a:xfrm>
            <a:off x="49530" y="4345476"/>
            <a:ext cx="1111250" cy="461665"/>
          </a:xfrm>
          <a:prstGeom prst="rect">
            <a:avLst/>
          </a:prstGeom>
          <a:noFill/>
        </p:spPr>
        <p:txBody>
          <a:bodyPr wrap="square" rtlCol="0">
            <a:spAutoFit/>
          </a:bodyPr>
          <a:lstStyle/>
          <a:p>
            <a:pPr algn="ctr"/>
            <a:r>
              <a:rPr lang="en-US" sz="2400" b="1" dirty="0">
                <a:effectLst/>
                <a:latin typeface="Arial" panose="020B0604020202020204" pitchFamily="34" charset="0"/>
                <a:ea typeface="Times New Roman" panose="02020603050405020304" pitchFamily="18" charset="0"/>
                <a:cs typeface="Arial" panose="020B0604020202020204" pitchFamily="34" charset="0"/>
              </a:rPr>
              <a:t>MgB</a:t>
            </a:r>
            <a:r>
              <a:rPr lang="en-US" sz="2400" b="1" baseline="-25000" dirty="0">
                <a:effectLst/>
                <a:latin typeface="Arial" panose="020B0604020202020204" pitchFamily="34" charset="0"/>
                <a:ea typeface="Times New Roman" panose="02020603050405020304" pitchFamily="18" charset="0"/>
                <a:cs typeface="Arial" panose="020B0604020202020204" pitchFamily="34" charset="0"/>
              </a:rPr>
              <a:t>2</a:t>
            </a:r>
            <a:endParaRPr lang="en-US" sz="2400" b="1" dirty="0"/>
          </a:p>
        </p:txBody>
      </p:sp>
      <p:sp>
        <p:nvSpPr>
          <p:cNvPr id="8" name="TextBox 7">
            <a:extLst>
              <a:ext uri="{FF2B5EF4-FFF2-40B4-BE49-F238E27FC236}">
                <a16:creationId xmlns:a16="http://schemas.microsoft.com/office/drawing/2014/main" id="{21E6238D-E266-4E4A-30AE-1A5582CED65A}"/>
              </a:ext>
            </a:extLst>
          </p:cNvPr>
          <p:cNvSpPr txBox="1"/>
          <p:nvPr/>
        </p:nvSpPr>
        <p:spPr>
          <a:xfrm>
            <a:off x="11025109" y="2914314"/>
            <a:ext cx="1111250" cy="830997"/>
          </a:xfrm>
          <a:prstGeom prst="rect">
            <a:avLst/>
          </a:prstGeom>
          <a:noFill/>
        </p:spPr>
        <p:txBody>
          <a:bodyPr wrap="square" rtlCol="0">
            <a:spAutoFit/>
          </a:bodyPr>
          <a:lstStyle/>
          <a:p>
            <a:pPr algn="ctr"/>
            <a:r>
              <a:rPr lang="en-US" sz="2400" b="1" dirty="0">
                <a:effectLst/>
                <a:latin typeface="Arial" panose="020B0604020202020204" pitchFamily="34" charset="0"/>
                <a:ea typeface="Times New Roman" panose="02020603050405020304" pitchFamily="18" charset="0"/>
                <a:cs typeface="Arial" panose="020B0604020202020204" pitchFamily="34" charset="0"/>
              </a:rPr>
              <a:t>MgB</a:t>
            </a:r>
            <a:r>
              <a:rPr lang="en-US" sz="2400" b="1" baseline="-25000" dirty="0">
                <a:effectLst/>
                <a:latin typeface="Arial" panose="020B0604020202020204" pitchFamily="34" charset="0"/>
                <a:ea typeface="Times New Roman" panose="02020603050405020304" pitchFamily="18" charset="0"/>
                <a:cs typeface="Arial" panose="020B0604020202020204" pitchFamily="34" charset="0"/>
              </a:rPr>
              <a:t>2</a:t>
            </a:r>
          </a:p>
          <a:p>
            <a:pPr algn="ctr"/>
            <a:r>
              <a:rPr lang="en-US" sz="2400" b="1" baseline="-25000" dirty="0">
                <a:latin typeface="Arial" panose="020B0604020202020204" pitchFamily="34" charset="0"/>
                <a:cs typeface="Arial" panose="020B0604020202020204" pitchFamily="34" charset="0"/>
              </a:rPr>
              <a:t>(milled)</a:t>
            </a:r>
            <a:endParaRPr lang="en-US" sz="2400" b="1" dirty="0"/>
          </a:p>
        </p:txBody>
      </p:sp>
      <p:sp>
        <p:nvSpPr>
          <p:cNvPr id="9" name="TextBox 8">
            <a:extLst>
              <a:ext uri="{FF2B5EF4-FFF2-40B4-BE49-F238E27FC236}">
                <a16:creationId xmlns:a16="http://schemas.microsoft.com/office/drawing/2014/main" id="{907F83EF-6A36-D7D0-FB77-4A8AFD684946}"/>
              </a:ext>
            </a:extLst>
          </p:cNvPr>
          <p:cNvSpPr txBox="1"/>
          <p:nvPr/>
        </p:nvSpPr>
        <p:spPr>
          <a:xfrm>
            <a:off x="10998956" y="4057502"/>
            <a:ext cx="1111250" cy="830997"/>
          </a:xfrm>
          <a:prstGeom prst="rect">
            <a:avLst/>
          </a:prstGeom>
          <a:noFill/>
        </p:spPr>
        <p:txBody>
          <a:bodyPr wrap="square" rtlCol="0">
            <a:spAutoFit/>
          </a:bodyPr>
          <a:lstStyle/>
          <a:p>
            <a:pPr algn="ctr"/>
            <a:r>
              <a:rPr lang="en-US" sz="2400" b="1" dirty="0">
                <a:effectLst/>
                <a:latin typeface="Arial" panose="020B0604020202020204" pitchFamily="34" charset="0"/>
                <a:ea typeface="Times New Roman" panose="02020603050405020304" pitchFamily="18" charset="0"/>
                <a:cs typeface="Arial" panose="020B0604020202020204" pitchFamily="34" charset="0"/>
              </a:rPr>
              <a:t>MgB</a:t>
            </a:r>
            <a:r>
              <a:rPr lang="en-US" sz="2400" b="1" baseline="-25000" dirty="0">
                <a:latin typeface="Arial" panose="020B0604020202020204" pitchFamily="34" charset="0"/>
                <a:ea typeface="Times New Roman" panose="02020603050405020304" pitchFamily="18" charset="0"/>
                <a:cs typeface="Arial" panose="020B0604020202020204" pitchFamily="34" charset="0"/>
              </a:rPr>
              <a:t>4</a:t>
            </a:r>
          </a:p>
          <a:p>
            <a:pPr algn="ctr"/>
            <a:r>
              <a:rPr lang="en-US" sz="2400" b="1" baseline="-25000" dirty="0">
                <a:latin typeface="Arial" panose="020B0604020202020204" pitchFamily="34" charset="0"/>
                <a:cs typeface="Arial" panose="020B0604020202020204" pitchFamily="34" charset="0"/>
              </a:rPr>
              <a:t>(milled)</a:t>
            </a:r>
            <a:endParaRPr lang="en-US" sz="2400" b="1" dirty="0"/>
          </a:p>
        </p:txBody>
      </p:sp>
      <p:sp>
        <p:nvSpPr>
          <p:cNvPr id="10" name="TextBox 9">
            <a:extLst>
              <a:ext uri="{FF2B5EF4-FFF2-40B4-BE49-F238E27FC236}">
                <a16:creationId xmlns:a16="http://schemas.microsoft.com/office/drawing/2014/main" id="{8628C6F6-516E-C088-E5D0-2DAA0C0EE86E}"/>
              </a:ext>
            </a:extLst>
          </p:cNvPr>
          <p:cNvSpPr txBox="1"/>
          <p:nvPr/>
        </p:nvSpPr>
        <p:spPr>
          <a:xfrm>
            <a:off x="10990473" y="1882261"/>
            <a:ext cx="1111250" cy="461665"/>
          </a:xfrm>
          <a:prstGeom prst="rect">
            <a:avLst/>
          </a:prstGeom>
          <a:noFill/>
        </p:spPr>
        <p:txBody>
          <a:bodyPr wrap="square" rtlCol="0">
            <a:spAutoFit/>
          </a:bodyPr>
          <a:lstStyle/>
          <a:p>
            <a:pPr algn="ctr"/>
            <a:r>
              <a:rPr lang="en-US" sz="2400" b="1" dirty="0">
                <a:effectLst/>
                <a:latin typeface="Arial" panose="020B0604020202020204" pitchFamily="34" charset="0"/>
                <a:ea typeface="Times New Roman" panose="02020603050405020304" pitchFamily="18" charset="0"/>
                <a:cs typeface="Arial" panose="020B0604020202020204" pitchFamily="34" charset="0"/>
              </a:rPr>
              <a:t>MgB</a:t>
            </a:r>
            <a:r>
              <a:rPr lang="en-US" sz="2400" b="1" baseline="-25000" dirty="0">
                <a:latin typeface="Arial" panose="020B0604020202020204" pitchFamily="34" charset="0"/>
                <a:ea typeface="Times New Roman" panose="02020603050405020304" pitchFamily="18" charset="0"/>
                <a:cs typeface="Arial" panose="020B0604020202020204" pitchFamily="34" charset="0"/>
              </a:rPr>
              <a:t>4</a:t>
            </a:r>
            <a:endParaRPr lang="en-US" sz="2400" b="1" dirty="0"/>
          </a:p>
        </p:txBody>
      </p:sp>
    </p:spTree>
    <p:extLst>
      <p:ext uri="{BB962C8B-B14F-4D97-AF65-F5344CB8AC3E}">
        <p14:creationId xmlns:p14="http://schemas.microsoft.com/office/powerpoint/2010/main" val="300520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EBA3D-355C-E744-C375-0C5AB4F8F392}"/>
            </a:ext>
          </a:extLst>
        </p:cNvPr>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51BFE67D-CC3F-7736-53D2-43010BD2F195}"/>
              </a:ext>
            </a:extLst>
          </p:cNvPr>
          <p:cNvGraphicFramePr>
            <a:graphicFrameLocks/>
          </p:cNvGraphicFramePr>
          <p:nvPr>
            <p:extLst>
              <p:ext uri="{D42A27DB-BD31-4B8C-83A1-F6EECF244321}">
                <p14:modId xmlns:p14="http://schemas.microsoft.com/office/powerpoint/2010/main" val="3302008600"/>
              </p:ext>
            </p:extLst>
          </p:nvPr>
        </p:nvGraphicFramePr>
        <p:xfrm>
          <a:off x="1112293" y="1276066"/>
          <a:ext cx="10031955" cy="401926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2FD42DFB-0059-20FB-4EEC-17994CC31266}"/>
              </a:ext>
            </a:extLst>
          </p:cNvPr>
          <p:cNvSpPr>
            <a:spLocks noGrp="1"/>
          </p:cNvSpPr>
          <p:nvPr>
            <p:ph type="title"/>
          </p:nvPr>
        </p:nvSpPr>
        <p:spPr>
          <a:xfrm>
            <a:off x="838200" y="18256"/>
            <a:ext cx="10515600" cy="888396"/>
          </a:xfrm>
        </p:spPr>
        <p:txBody>
          <a:bodyPr>
            <a:normAutofit/>
          </a:bodyPr>
          <a:lstStyle/>
          <a:p>
            <a:pPr algn="ctr"/>
            <a:r>
              <a:rPr lang="en-US" sz="4200" dirty="0">
                <a:latin typeface="Arial" panose="020B0604020202020204" pitchFamily="34" charset="0"/>
                <a:cs typeface="Arial" panose="020B0604020202020204" pitchFamily="34" charset="0"/>
              </a:rPr>
              <a:t>Linear Burn Rates of </a:t>
            </a:r>
            <a:r>
              <a:rPr lang="en-US" sz="4200" dirty="0" err="1">
                <a:latin typeface="Arial" panose="020B0604020202020204" pitchFamily="34" charset="0"/>
                <a:cs typeface="Arial" panose="020B0604020202020204" pitchFamily="34" charset="0"/>
              </a:rPr>
              <a:t>MgB</a:t>
            </a:r>
            <a:r>
              <a:rPr lang="en-US" sz="4200" dirty="0">
                <a:latin typeface="Arial" panose="020B0604020202020204" pitchFamily="34" charset="0"/>
                <a:cs typeface="Arial" panose="020B0604020202020204" pitchFamily="34" charset="0"/>
              </a:rPr>
              <a:t>₂ and </a:t>
            </a:r>
            <a:r>
              <a:rPr lang="en-US" sz="4200" dirty="0" err="1">
                <a:latin typeface="Arial" panose="020B0604020202020204" pitchFamily="34" charset="0"/>
                <a:cs typeface="Arial" panose="020B0604020202020204" pitchFamily="34" charset="0"/>
              </a:rPr>
              <a:t>MgB</a:t>
            </a:r>
            <a:r>
              <a:rPr lang="en-US" sz="4200" dirty="0">
                <a:latin typeface="Arial" panose="020B0604020202020204" pitchFamily="34" charset="0"/>
                <a:cs typeface="Arial" panose="020B0604020202020204" pitchFamily="34" charset="0"/>
              </a:rPr>
              <a:t>₄</a:t>
            </a:r>
          </a:p>
        </p:txBody>
      </p:sp>
      <p:sp>
        <p:nvSpPr>
          <p:cNvPr id="12" name="TextBox 11">
            <a:extLst>
              <a:ext uri="{FF2B5EF4-FFF2-40B4-BE49-F238E27FC236}">
                <a16:creationId xmlns:a16="http://schemas.microsoft.com/office/drawing/2014/main" id="{A10F40AE-9FE5-9386-AD58-EA6CFAFBC631}"/>
              </a:ext>
            </a:extLst>
          </p:cNvPr>
          <p:cNvSpPr txBox="1"/>
          <p:nvPr/>
        </p:nvSpPr>
        <p:spPr>
          <a:xfrm>
            <a:off x="3310103" y="5664745"/>
            <a:ext cx="7148195" cy="810478"/>
          </a:xfrm>
          <a:prstGeom prst="rect">
            <a:avLst/>
          </a:prstGeom>
          <a:noFill/>
        </p:spPr>
        <p:txBody>
          <a:bodyPr wrap="square" rtlCol="0">
            <a:spAutoFit/>
          </a:bodyPr>
          <a:lstStyle/>
          <a:p>
            <a:pPr marL="342900" marR="0" lvl="0" indent="-342900"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lang="en-US" sz="2400" b="1" dirty="0">
                <a:effectLst/>
                <a:latin typeface="Aptos" panose="020B0004020202020204" pitchFamily="34" charset="0"/>
                <a:ea typeface="Times New Roman" panose="02020603050405020304" pitchFamily="18" charset="0"/>
                <a:cs typeface="Arial" panose="020B0604020202020204" pitchFamily="34" charset="0"/>
              </a:rPr>
              <a:t>Both MgB</a:t>
            </a:r>
            <a:r>
              <a:rPr lang="en-US" sz="2400" b="1" baseline="-25000" dirty="0">
                <a:effectLst/>
                <a:latin typeface="Aptos" panose="020B0004020202020204" pitchFamily="34" charset="0"/>
                <a:ea typeface="Times New Roman" panose="02020603050405020304" pitchFamily="18" charset="0"/>
                <a:cs typeface="Arial" panose="020B0604020202020204" pitchFamily="34" charset="0"/>
              </a:rPr>
              <a:t>2 </a:t>
            </a:r>
            <a:r>
              <a:rPr lang="en-US" sz="2400" b="1" dirty="0">
                <a:effectLst/>
                <a:latin typeface="Aptos" panose="020B0004020202020204" pitchFamily="34" charset="0"/>
                <a:ea typeface="Times New Roman" panose="02020603050405020304" pitchFamily="18" charset="0"/>
                <a:cs typeface="Arial" panose="020B0604020202020204" pitchFamily="34" charset="0"/>
              </a:rPr>
              <a:t>and MgB</a:t>
            </a:r>
            <a:r>
              <a:rPr lang="en-US" sz="2400" b="1" baseline="-25000" dirty="0">
                <a:effectLst/>
                <a:latin typeface="Aptos" panose="020B0004020202020204" pitchFamily="34" charset="0"/>
                <a:ea typeface="Times New Roman" panose="02020603050405020304" pitchFamily="18" charset="0"/>
                <a:cs typeface="Arial" panose="020B0604020202020204" pitchFamily="34" charset="0"/>
              </a:rPr>
              <a:t>4 </a:t>
            </a:r>
            <a:r>
              <a:rPr lang="en-US" sz="2400" b="1" dirty="0">
                <a:latin typeface="Aptos" panose="020B0004020202020204" pitchFamily="34" charset="0"/>
                <a:ea typeface="Times New Roman" panose="02020603050405020304" pitchFamily="18" charset="0"/>
                <a:cs typeface="Arial" panose="020B0604020202020204" pitchFamily="34" charset="0"/>
              </a:rPr>
              <a:t>burn much faster than B.</a:t>
            </a:r>
          </a:p>
          <a:p>
            <a:pPr marL="342900" marR="0" lvl="0" indent="-342900" defTabSz="914400" rtl="0" eaLnBrk="1" fontAlgn="auto" latinLnBrk="0" hangingPunct="1">
              <a:lnSpc>
                <a:spcPts val="2800"/>
              </a:lnSpc>
              <a:spcBef>
                <a:spcPts val="0"/>
              </a:spcBef>
              <a:spcAft>
                <a:spcPts val="0"/>
              </a:spcAft>
              <a:buClrTx/>
              <a:buSzTx/>
              <a:buFont typeface="Arial" panose="020B0604020202020204" pitchFamily="34" charset="0"/>
              <a:buChar char="•"/>
              <a:tabLst/>
              <a:defRPr/>
            </a:pPr>
            <a:r>
              <a:rPr lang="en-US" sz="2400" b="1" dirty="0">
                <a:latin typeface="Aptos" panose="020B0004020202020204" pitchFamily="34" charset="0"/>
                <a:cs typeface="Arial" panose="020B0604020202020204" pitchFamily="34" charset="0"/>
              </a:rPr>
              <a:t>MgB</a:t>
            </a:r>
            <a:r>
              <a:rPr lang="en-US" sz="2400" b="1" baseline="-25000" dirty="0">
                <a:latin typeface="Aptos" panose="020B0004020202020204" pitchFamily="34" charset="0"/>
                <a:cs typeface="Arial" panose="020B0604020202020204" pitchFamily="34" charset="0"/>
              </a:rPr>
              <a:t>4</a:t>
            </a:r>
            <a:r>
              <a:rPr lang="en-US" sz="2400" b="1" dirty="0">
                <a:latin typeface="Aptos" panose="020B0004020202020204" pitchFamily="34" charset="0"/>
                <a:cs typeface="Arial" panose="020B0604020202020204" pitchFamily="34" charset="0"/>
              </a:rPr>
              <a:t> burns slower than MgB</a:t>
            </a:r>
            <a:r>
              <a:rPr lang="en-US" sz="2400" b="1" baseline="-25000" dirty="0">
                <a:latin typeface="Aptos" panose="020B0004020202020204" pitchFamily="34" charset="0"/>
                <a:cs typeface="Arial" panose="020B0604020202020204" pitchFamily="34" charset="0"/>
              </a:rPr>
              <a:t>2</a:t>
            </a:r>
            <a:r>
              <a:rPr lang="en-US" sz="2400" b="1" dirty="0">
                <a:latin typeface="Aptos" panose="020B0004020202020204" pitchFamily="34" charset="0"/>
                <a:cs typeface="Arial" panose="020B0604020202020204" pitchFamily="34" charset="0"/>
              </a:rPr>
              <a:t>.</a:t>
            </a:r>
          </a:p>
        </p:txBody>
      </p:sp>
      <p:sp>
        <p:nvSpPr>
          <p:cNvPr id="13" name="Slide Number Placeholder 5">
            <a:extLst>
              <a:ext uri="{FF2B5EF4-FFF2-40B4-BE49-F238E27FC236}">
                <a16:creationId xmlns:a16="http://schemas.microsoft.com/office/drawing/2014/main" id="{E0347255-7639-89D3-F47A-E0AEBB3C3B88}"/>
              </a:ext>
            </a:extLst>
          </p:cNvPr>
          <p:cNvSpPr>
            <a:spLocks noGrp="1"/>
          </p:cNvSpPr>
          <p:nvPr>
            <p:ph type="sldNum" sz="quarter" idx="12"/>
          </p:nvPr>
        </p:nvSpPr>
        <p:spPr>
          <a:xfrm>
            <a:off x="9347200" y="6381750"/>
            <a:ext cx="2844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spcBef>
                <a:spcPct val="20000"/>
              </a:spcBef>
              <a:buChar char="•"/>
              <a:defRPr sz="3400">
                <a:solidFill>
                  <a:schemeClr val="tx1"/>
                </a:solidFill>
                <a:latin typeface="Arial" panose="020B0604020202020204" pitchFamily="34" charset="0"/>
              </a:defRPr>
            </a:lvl1pPr>
            <a:lvl2pPr marL="742950" indent="-285750" defTabSz="958850">
              <a:spcBef>
                <a:spcPct val="20000"/>
              </a:spcBef>
              <a:buChar char="–"/>
              <a:defRPr sz="2900">
                <a:solidFill>
                  <a:schemeClr val="tx1"/>
                </a:solidFill>
                <a:latin typeface="Arial" panose="020B0604020202020204" pitchFamily="34" charset="0"/>
              </a:defRPr>
            </a:lvl2pPr>
            <a:lvl3pPr marL="1143000" indent="-228600" defTabSz="958850">
              <a:spcBef>
                <a:spcPct val="20000"/>
              </a:spcBef>
              <a:buChar char="•"/>
              <a:defRPr sz="2500">
                <a:solidFill>
                  <a:schemeClr val="tx1"/>
                </a:solidFill>
                <a:latin typeface="Arial" panose="020B0604020202020204" pitchFamily="34" charset="0"/>
              </a:defRPr>
            </a:lvl3pPr>
            <a:lvl4pPr marL="1600200" indent="-228600" defTabSz="958850">
              <a:spcBef>
                <a:spcPct val="20000"/>
              </a:spcBef>
              <a:buChar char="–"/>
              <a:defRPr sz="2100">
                <a:solidFill>
                  <a:schemeClr val="tx1"/>
                </a:solidFill>
                <a:latin typeface="Arial" panose="020B0604020202020204" pitchFamily="34" charset="0"/>
              </a:defRPr>
            </a:lvl4pPr>
            <a:lvl5pPr marL="2057400" indent="-228600" defTabSz="958850">
              <a:spcBef>
                <a:spcPct val="20000"/>
              </a:spcBef>
              <a:buChar char="»"/>
              <a:defRPr sz="2100">
                <a:solidFill>
                  <a:schemeClr val="tx1"/>
                </a:solidFill>
                <a:latin typeface="Arial" panose="020B0604020202020204" pitchFamily="34" charset="0"/>
              </a:defRPr>
            </a:lvl5pPr>
            <a:lvl6pPr marL="25146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6pPr>
            <a:lvl7pPr marL="29718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7pPr>
            <a:lvl8pPr marL="34290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8pPr>
            <a:lvl9pPr marL="38862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9pPr>
          </a:lstStyle>
          <a:p>
            <a:pPr>
              <a:spcBef>
                <a:spcPct val="0"/>
              </a:spcBef>
              <a:buFontTx/>
              <a:buNone/>
            </a:pPr>
            <a:fld id="{3CF4764C-0C7D-44EF-947E-F89A14553D1D}" type="slidenum">
              <a:rPr lang="en-US" altLang="en-US" sz="1500"/>
              <a:pPr>
                <a:spcBef>
                  <a:spcPct val="0"/>
                </a:spcBef>
                <a:buFontTx/>
                <a:buNone/>
              </a:pPr>
              <a:t>17</a:t>
            </a:fld>
            <a:endParaRPr lang="en-US" altLang="en-US" sz="1500" dirty="0"/>
          </a:p>
        </p:txBody>
      </p:sp>
      <p:sp>
        <p:nvSpPr>
          <p:cNvPr id="7" name="TextBox 6">
            <a:extLst>
              <a:ext uri="{FF2B5EF4-FFF2-40B4-BE49-F238E27FC236}">
                <a16:creationId xmlns:a16="http://schemas.microsoft.com/office/drawing/2014/main" id="{E13F83C8-A809-1DFC-A7DF-77AD7569B30A}"/>
              </a:ext>
            </a:extLst>
          </p:cNvPr>
          <p:cNvSpPr txBox="1"/>
          <p:nvPr/>
        </p:nvSpPr>
        <p:spPr>
          <a:xfrm>
            <a:off x="2809928" y="1562669"/>
            <a:ext cx="1276709" cy="369332"/>
          </a:xfrm>
          <a:prstGeom prst="rect">
            <a:avLst/>
          </a:prstGeom>
          <a:noFill/>
        </p:spPr>
        <p:txBody>
          <a:bodyPr wrap="square" rtlCol="0">
            <a:spAutoFit/>
          </a:bodyPr>
          <a:lstStyle/>
          <a:p>
            <a:pPr algn="ctr"/>
            <a:r>
              <a:rPr lang="en-US" dirty="0"/>
              <a:t>1010</a:t>
            </a:r>
          </a:p>
        </p:txBody>
      </p:sp>
      <p:sp>
        <p:nvSpPr>
          <p:cNvPr id="14" name="TextBox 13">
            <a:extLst>
              <a:ext uri="{FF2B5EF4-FFF2-40B4-BE49-F238E27FC236}">
                <a16:creationId xmlns:a16="http://schemas.microsoft.com/office/drawing/2014/main" id="{D928C303-7E12-C22C-9301-AC912FD41B2B}"/>
              </a:ext>
            </a:extLst>
          </p:cNvPr>
          <p:cNvSpPr txBox="1"/>
          <p:nvPr/>
        </p:nvSpPr>
        <p:spPr>
          <a:xfrm>
            <a:off x="5091998" y="4312497"/>
            <a:ext cx="1276709" cy="369332"/>
          </a:xfrm>
          <a:prstGeom prst="rect">
            <a:avLst/>
          </a:prstGeom>
          <a:noFill/>
        </p:spPr>
        <p:txBody>
          <a:bodyPr wrap="square" rtlCol="0">
            <a:spAutoFit/>
          </a:bodyPr>
          <a:lstStyle/>
          <a:p>
            <a:pPr algn="ctr"/>
            <a:r>
              <a:rPr lang="en-US" dirty="0"/>
              <a:t>91</a:t>
            </a:r>
          </a:p>
        </p:txBody>
      </p:sp>
      <p:sp>
        <p:nvSpPr>
          <p:cNvPr id="17" name="TextBox 16">
            <a:extLst>
              <a:ext uri="{FF2B5EF4-FFF2-40B4-BE49-F238E27FC236}">
                <a16:creationId xmlns:a16="http://schemas.microsoft.com/office/drawing/2014/main" id="{8E028A2B-9622-5141-F43E-05C5DAE856A8}"/>
              </a:ext>
            </a:extLst>
          </p:cNvPr>
          <p:cNvSpPr txBox="1"/>
          <p:nvPr/>
        </p:nvSpPr>
        <p:spPr>
          <a:xfrm>
            <a:off x="9602373" y="3121887"/>
            <a:ext cx="1276709" cy="369332"/>
          </a:xfrm>
          <a:prstGeom prst="rect">
            <a:avLst/>
          </a:prstGeom>
          <a:noFill/>
        </p:spPr>
        <p:txBody>
          <a:bodyPr wrap="square" rtlCol="0">
            <a:spAutoFit/>
          </a:bodyPr>
          <a:lstStyle/>
          <a:p>
            <a:pPr algn="ctr"/>
            <a:r>
              <a:rPr lang="en-US" dirty="0"/>
              <a:t>489</a:t>
            </a:r>
          </a:p>
        </p:txBody>
      </p:sp>
      <p:sp>
        <p:nvSpPr>
          <p:cNvPr id="18" name="TextBox 17">
            <a:extLst>
              <a:ext uri="{FF2B5EF4-FFF2-40B4-BE49-F238E27FC236}">
                <a16:creationId xmlns:a16="http://schemas.microsoft.com/office/drawing/2014/main" id="{220526BE-E1F3-5C00-F85D-09B8A7765AF8}"/>
              </a:ext>
            </a:extLst>
          </p:cNvPr>
          <p:cNvSpPr txBox="1"/>
          <p:nvPr/>
        </p:nvSpPr>
        <p:spPr>
          <a:xfrm>
            <a:off x="7396710" y="2242714"/>
            <a:ext cx="1276709" cy="369332"/>
          </a:xfrm>
          <a:prstGeom prst="rect">
            <a:avLst/>
          </a:prstGeom>
          <a:noFill/>
        </p:spPr>
        <p:txBody>
          <a:bodyPr wrap="square" rtlCol="0">
            <a:spAutoFit/>
          </a:bodyPr>
          <a:lstStyle/>
          <a:p>
            <a:pPr algn="ctr"/>
            <a:r>
              <a:rPr lang="en-US" dirty="0"/>
              <a:t>762</a:t>
            </a:r>
          </a:p>
        </p:txBody>
      </p:sp>
    </p:spTree>
    <p:extLst>
      <p:ext uri="{BB962C8B-B14F-4D97-AF65-F5344CB8AC3E}">
        <p14:creationId xmlns:p14="http://schemas.microsoft.com/office/powerpoint/2010/main" val="608970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DE9F1-9CC6-0EF5-1E40-156679DA956B}"/>
            </a:ext>
          </a:extLst>
        </p:cNvPr>
        <p:cNvGrpSpPr/>
        <p:nvPr/>
      </p:nvGrpSpPr>
      <p:grpSpPr>
        <a:xfrm>
          <a:off x="0" y="0"/>
          <a:ext cx="0" cy="0"/>
          <a:chOff x="0" y="0"/>
          <a:chExt cx="0" cy="0"/>
        </a:xfrm>
      </p:grpSpPr>
      <p:pic>
        <p:nvPicPr>
          <p:cNvPr id="37" name="Picture 36">
            <a:extLst>
              <a:ext uri="{FF2B5EF4-FFF2-40B4-BE49-F238E27FC236}">
                <a16:creationId xmlns:a16="http://schemas.microsoft.com/office/drawing/2014/main" id="{15346233-ED01-B233-45C0-CA1056B70F62}"/>
              </a:ext>
            </a:extLst>
          </p:cNvPr>
          <p:cNvPicPr>
            <a:picLocks noChangeAspect="1"/>
          </p:cNvPicPr>
          <p:nvPr/>
        </p:nvPicPr>
        <p:blipFill>
          <a:blip r:embed="rId3"/>
          <a:stretch>
            <a:fillRect/>
          </a:stretch>
        </p:blipFill>
        <p:spPr>
          <a:xfrm>
            <a:off x="838200" y="1692851"/>
            <a:ext cx="5761147" cy="3292084"/>
          </a:xfrm>
          <a:prstGeom prst="rect">
            <a:avLst/>
          </a:prstGeom>
        </p:spPr>
      </p:pic>
      <p:sp>
        <p:nvSpPr>
          <p:cNvPr id="2" name="Title 1">
            <a:extLst>
              <a:ext uri="{FF2B5EF4-FFF2-40B4-BE49-F238E27FC236}">
                <a16:creationId xmlns:a16="http://schemas.microsoft.com/office/drawing/2014/main" id="{15EE8B2E-2BF8-ABFB-F96C-2E0BF78CC078}"/>
              </a:ext>
            </a:extLst>
          </p:cNvPr>
          <p:cNvSpPr>
            <a:spLocks noGrp="1"/>
          </p:cNvSpPr>
          <p:nvPr>
            <p:ph type="title"/>
          </p:nvPr>
        </p:nvSpPr>
        <p:spPr>
          <a:xfrm>
            <a:off x="838200" y="18256"/>
            <a:ext cx="10515600" cy="888396"/>
          </a:xfrm>
        </p:spPr>
        <p:txBody>
          <a:bodyPr>
            <a:normAutofit/>
          </a:bodyPr>
          <a:lstStyle/>
          <a:p>
            <a:pPr algn="ctr"/>
            <a:r>
              <a:rPr lang="en-US" sz="4200" dirty="0">
                <a:latin typeface="Arial" panose="020B0604020202020204" pitchFamily="34" charset="0"/>
                <a:cs typeface="Arial" panose="020B0604020202020204" pitchFamily="34" charset="0"/>
              </a:rPr>
              <a:t>BO</a:t>
            </a:r>
            <a:r>
              <a:rPr lang="en-US" sz="4200" baseline="-25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Emission Profile</a:t>
            </a:r>
          </a:p>
        </p:txBody>
      </p:sp>
      <p:sp>
        <p:nvSpPr>
          <p:cNvPr id="13" name="Slide Number Placeholder 5">
            <a:extLst>
              <a:ext uri="{FF2B5EF4-FFF2-40B4-BE49-F238E27FC236}">
                <a16:creationId xmlns:a16="http://schemas.microsoft.com/office/drawing/2014/main" id="{195A2723-F50C-2E3F-B016-D56A558D2D4A}"/>
              </a:ext>
            </a:extLst>
          </p:cNvPr>
          <p:cNvSpPr>
            <a:spLocks noGrp="1"/>
          </p:cNvSpPr>
          <p:nvPr>
            <p:ph type="sldNum" sz="quarter" idx="12"/>
          </p:nvPr>
        </p:nvSpPr>
        <p:spPr>
          <a:xfrm>
            <a:off x="9347200" y="6381750"/>
            <a:ext cx="2844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spcBef>
                <a:spcPct val="20000"/>
              </a:spcBef>
              <a:buChar char="•"/>
              <a:defRPr sz="3400">
                <a:solidFill>
                  <a:schemeClr val="tx1"/>
                </a:solidFill>
                <a:latin typeface="Arial" panose="020B0604020202020204" pitchFamily="34" charset="0"/>
              </a:defRPr>
            </a:lvl1pPr>
            <a:lvl2pPr marL="742950" indent="-285750" defTabSz="958850">
              <a:spcBef>
                <a:spcPct val="20000"/>
              </a:spcBef>
              <a:buChar char="–"/>
              <a:defRPr sz="2900">
                <a:solidFill>
                  <a:schemeClr val="tx1"/>
                </a:solidFill>
                <a:latin typeface="Arial" panose="020B0604020202020204" pitchFamily="34" charset="0"/>
              </a:defRPr>
            </a:lvl2pPr>
            <a:lvl3pPr marL="1143000" indent="-228600" defTabSz="958850">
              <a:spcBef>
                <a:spcPct val="20000"/>
              </a:spcBef>
              <a:buChar char="•"/>
              <a:defRPr sz="2500">
                <a:solidFill>
                  <a:schemeClr val="tx1"/>
                </a:solidFill>
                <a:latin typeface="Arial" panose="020B0604020202020204" pitchFamily="34" charset="0"/>
              </a:defRPr>
            </a:lvl3pPr>
            <a:lvl4pPr marL="1600200" indent="-228600" defTabSz="958850">
              <a:spcBef>
                <a:spcPct val="20000"/>
              </a:spcBef>
              <a:buChar char="–"/>
              <a:defRPr sz="2100">
                <a:solidFill>
                  <a:schemeClr val="tx1"/>
                </a:solidFill>
                <a:latin typeface="Arial" panose="020B0604020202020204" pitchFamily="34" charset="0"/>
              </a:defRPr>
            </a:lvl4pPr>
            <a:lvl5pPr marL="2057400" indent="-228600" defTabSz="958850">
              <a:spcBef>
                <a:spcPct val="20000"/>
              </a:spcBef>
              <a:buChar char="»"/>
              <a:defRPr sz="2100">
                <a:solidFill>
                  <a:schemeClr val="tx1"/>
                </a:solidFill>
                <a:latin typeface="Arial" panose="020B0604020202020204" pitchFamily="34" charset="0"/>
              </a:defRPr>
            </a:lvl5pPr>
            <a:lvl6pPr marL="25146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6pPr>
            <a:lvl7pPr marL="29718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7pPr>
            <a:lvl8pPr marL="34290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8pPr>
            <a:lvl9pPr marL="38862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9pPr>
          </a:lstStyle>
          <a:p>
            <a:pPr>
              <a:spcBef>
                <a:spcPct val="0"/>
              </a:spcBef>
              <a:buFontTx/>
              <a:buNone/>
            </a:pPr>
            <a:fld id="{3CF4764C-0C7D-44EF-947E-F89A14553D1D}" type="slidenum">
              <a:rPr lang="en-US" altLang="en-US" sz="1500"/>
              <a:pPr>
                <a:spcBef>
                  <a:spcPct val="0"/>
                </a:spcBef>
                <a:buFontTx/>
                <a:buNone/>
              </a:pPr>
              <a:t>18</a:t>
            </a:fld>
            <a:endParaRPr lang="en-US" altLang="en-US" sz="1500" dirty="0"/>
          </a:p>
        </p:txBody>
      </p:sp>
      <p:graphicFrame>
        <p:nvGraphicFramePr>
          <p:cNvPr id="18" name="Table 17">
            <a:extLst>
              <a:ext uri="{FF2B5EF4-FFF2-40B4-BE49-F238E27FC236}">
                <a16:creationId xmlns:a16="http://schemas.microsoft.com/office/drawing/2014/main" id="{0693ADDE-9636-1ACE-A866-9579B28263FD}"/>
              </a:ext>
            </a:extLst>
          </p:cNvPr>
          <p:cNvGraphicFramePr>
            <a:graphicFrameLocks noGrp="1"/>
          </p:cNvGraphicFramePr>
          <p:nvPr>
            <p:extLst>
              <p:ext uri="{D42A27DB-BD31-4B8C-83A1-F6EECF244321}">
                <p14:modId xmlns:p14="http://schemas.microsoft.com/office/powerpoint/2010/main" val="3277389141"/>
              </p:ext>
            </p:extLst>
          </p:nvPr>
        </p:nvGraphicFramePr>
        <p:xfrm>
          <a:off x="7776375" y="1824567"/>
          <a:ext cx="3410310" cy="3160368"/>
        </p:xfrm>
        <a:graphic>
          <a:graphicData uri="http://schemas.openxmlformats.org/drawingml/2006/table">
            <a:tbl>
              <a:tblPr firstRow="1" bandRow="1">
                <a:tableStyleId>{9D7B26C5-4107-4FEC-AEDC-1716B250A1EF}</a:tableStyleId>
              </a:tblPr>
              <a:tblGrid>
                <a:gridCol w="1705155">
                  <a:extLst>
                    <a:ext uri="{9D8B030D-6E8A-4147-A177-3AD203B41FA5}">
                      <a16:colId xmlns:a16="http://schemas.microsoft.com/office/drawing/2014/main" val="116999427"/>
                    </a:ext>
                  </a:extLst>
                </a:gridCol>
                <a:gridCol w="1705155">
                  <a:extLst>
                    <a:ext uri="{9D8B030D-6E8A-4147-A177-3AD203B41FA5}">
                      <a16:colId xmlns:a16="http://schemas.microsoft.com/office/drawing/2014/main" val="3583043276"/>
                    </a:ext>
                  </a:extLst>
                </a:gridCol>
              </a:tblGrid>
              <a:tr h="526728">
                <a:tc>
                  <a:txBody>
                    <a:bodyPr/>
                    <a:lstStyle/>
                    <a:p>
                      <a:pPr algn="ctr"/>
                      <a:r>
                        <a:rPr lang="en-US" dirty="0"/>
                        <a:t>Sample</a:t>
                      </a:r>
                    </a:p>
                  </a:txBody>
                  <a:tcPr/>
                </a:tc>
                <a:tc>
                  <a:txBody>
                    <a:bodyPr/>
                    <a:lstStyle/>
                    <a:p>
                      <a:pPr algn="ctr"/>
                      <a:r>
                        <a:rPr lang="en-US" dirty="0"/>
                        <a:t>Duration (s)*</a:t>
                      </a:r>
                    </a:p>
                  </a:txBody>
                  <a:tcPr/>
                </a:tc>
                <a:extLst>
                  <a:ext uri="{0D108BD9-81ED-4DB2-BD59-A6C34878D82A}">
                    <a16:rowId xmlns:a16="http://schemas.microsoft.com/office/drawing/2014/main" val="1649171774"/>
                  </a:ext>
                </a:extLst>
              </a:tr>
              <a:tr h="526728">
                <a:tc>
                  <a:txBody>
                    <a:bodyPr/>
                    <a:lstStyle/>
                    <a:p>
                      <a:pPr algn="ctr"/>
                      <a:r>
                        <a:rPr lang="en-US" dirty="0"/>
                        <a:t>B</a:t>
                      </a:r>
                    </a:p>
                  </a:txBody>
                  <a:tcPr/>
                </a:tc>
                <a:tc>
                  <a:txBody>
                    <a:bodyPr/>
                    <a:lstStyle/>
                    <a:p>
                      <a:pPr algn="ctr"/>
                      <a:r>
                        <a:rPr lang="en-US" dirty="0"/>
                        <a:t>1.71</a:t>
                      </a:r>
                    </a:p>
                  </a:txBody>
                  <a:tcPr/>
                </a:tc>
                <a:extLst>
                  <a:ext uri="{0D108BD9-81ED-4DB2-BD59-A6C34878D82A}">
                    <a16:rowId xmlns:a16="http://schemas.microsoft.com/office/drawing/2014/main" val="1476070747"/>
                  </a:ext>
                </a:extLst>
              </a:tr>
              <a:tr h="526728">
                <a:tc>
                  <a:txBody>
                    <a:bodyPr/>
                    <a:lstStyle/>
                    <a:p>
                      <a:pPr algn="ctr"/>
                      <a:r>
                        <a:rPr lang="en-US" dirty="0"/>
                        <a:t>MgB2</a:t>
                      </a:r>
                    </a:p>
                  </a:txBody>
                  <a:tcPr/>
                </a:tc>
                <a:tc>
                  <a:txBody>
                    <a:bodyPr/>
                    <a:lstStyle/>
                    <a:p>
                      <a:pPr algn="ctr"/>
                      <a:r>
                        <a:rPr lang="en-US" dirty="0"/>
                        <a:t>0.77</a:t>
                      </a:r>
                    </a:p>
                  </a:txBody>
                  <a:tcPr/>
                </a:tc>
                <a:extLst>
                  <a:ext uri="{0D108BD9-81ED-4DB2-BD59-A6C34878D82A}">
                    <a16:rowId xmlns:a16="http://schemas.microsoft.com/office/drawing/2014/main" val="1127240283"/>
                  </a:ext>
                </a:extLst>
              </a:tr>
              <a:tr h="526728">
                <a:tc>
                  <a:txBody>
                    <a:bodyPr/>
                    <a:lstStyle/>
                    <a:p>
                      <a:pPr algn="ctr"/>
                      <a:r>
                        <a:rPr lang="en-US" dirty="0"/>
                        <a:t>MgB4</a:t>
                      </a:r>
                    </a:p>
                  </a:txBody>
                  <a:tcPr/>
                </a:tc>
                <a:tc>
                  <a:txBody>
                    <a:bodyPr/>
                    <a:lstStyle/>
                    <a:p>
                      <a:pPr algn="ctr"/>
                      <a:r>
                        <a:rPr lang="en-US" dirty="0"/>
                        <a:t>1.81</a:t>
                      </a:r>
                    </a:p>
                  </a:txBody>
                  <a:tcPr/>
                </a:tc>
                <a:extLst>
                  <a:ext uri="{0D108BD9-81ED-4DB2-BD59-A6C34878D82A}">
                    <a16:rowId xmlns:a16="http://schemas.microsoft.com/office/drawing/2014/main" val="3993039627"/>
                  </a:ext>
                </a:extLst>
              </a:tr>
              <a:tr h="526728">
                <a:tc>
                  <a:txBody>
                    <a:bodyPr/>
                    <a:lstStyle/>
                    <a:p>
                      <a:pPr algn="ctr"/>
                      <a:r>
                        <a:rPr lang="en-US" dirty="0"/>
                        <a:t>MgB2 (milled)</a:t>
                      </a:r>
                    </a:p>
                  </a:txBody>
                  <a:tcPr/>
                </a:tc>
                <a:tc>
                  <a:txBody>
                    <a:bodyPr/>
                    <a:lstStyle/>
                    <a:p>
                      <a:pPr algn="ctr"/>
                      <a:r>
                        <a:rPr lang="en-US" dirty="0"/>
                        <a:t>1.26</a:t>
                      </a:r>
                    </a:p>
                  </a:txBody>
                  <a:tcPr/>
                </a:tc>
                <a:extLst>
                  <a:ext uri="{0D108BD9-81ED-4DB2-BD59-A6C34878D82A}">
                    <a16:rowId xmlns:a16="http://schemas.microsoft.com/office/drawing/2014/main" val="2763824454"/>
                  </a:ext>
                </a:extLst>
              </a:tr>
              <a:tr h="526728">
                <a:tc>
                  <a:txBody>
                    <a:bodyPr/>
                    <a:lstStyle/>
                    <a:p>
                      <a:pPr algn="ctr"/>
                      <a:r>
                        <a:rPr lang="en-US" dirty="0"/>
                        <a:t>MgB4 (milled)</a:t>
                      </a:r>
                    </a:p>
                  </a:txBody>
                  <a:tcPr/>
                </a:tc>
                <a:tc>
                  <a:txBody>
                    <a:bodyPr/>
                    <a:lstStyle/>
                    <a:p>
                      <a:pPr algn="ctr"/>
                      <a:r>
                        <a:rPr lang="en-US" dirty="0"/>
                        <a:t>1.60</a:t>
                      </a:r>
                    </a:p>
                  </a:txBody>
                  <a:tcPr/>
                </a:tc>
                <a:extLst>
                  <a:ext uri="{0D108BD9-81ED-4DB2-BD59-A6C34878D82A}">
                    <a16:rowId xmlns:a16="http://schemas.microsoft.com/office/drawing/2014/main" val="395818004"/>
                  </a:ext>
                </a:extLst>
              </a:tr>
            </a:tbl>
          </a:graphicData>
        </a:graphic>
      </p:graphicFrame>
      <p:cxnSp>
        <p:nvCxnSpPr>
          <p:cNvPr id="23" name="Straight Arrow Connector 22">
            <a:extLst>
              <a:ext uri="{FF2B5EF4-FFF2-40B4-BE49-F238E27FC236}">
                <a16:creationId xmlns:a16="http://schemas.microsoft.com/office/drawing/2014/main" id="{EBD1C21C-2DC1-341C-F7F5-284D7D2301F7}"/>
              </a:ext>
            </a:extLst>
          </p:cNvPr>
          <p:cNvCxnSpPr>
            <a:cxnSpLocks/>
          </p:cNvCxnSpPr>
          <p:nvPr/>
        </p:nvCxnSpPr>
        <p:spPr>
          <a:xfrm>
            <a:off x="1950261" y="4003210"/>
            <a:ext cx="221578" cy="340603"/>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BD24D670-7116-93A8-9F9A-373F9D4E125B}"/>
              </a:ext>
            </a:extLst>
          </p:cNvPr>
          <p:cNvCxnSpPr>
            <a:cxnSpLocks/>
          </p:cNvCxnSpPr>
          <p:nvPr/>
        </p:nvCxnSpPr>
        <p:spPr>
          <a:xfrm flipH="1">
            <a:off x="5476855" y="4144769"/>
            <a:ext cx="270295" cy="2471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0BF174A2-1210-F728-BDC2-D8C451A15AB9}"/>
              </a:ext>
            </a:extLst>
          </p:cNvPr>
          <p:cNvSpPr txBox="1"/>
          <p:nvPr/>
        </p:nvSpPr>
        <p:spPr>
          <a:xfrm>
            <a:off x="1248812" y="3700682"/>
            <a:ext cx="923027" cy="369332"/>
          </a:xfrm>
          <a:prstGeom prst="rect">
            <a:avLst/>
          </a:prstGeom>
          <a:noFill/>
        </p:spPr>
        <p:txBody>
          <a:bodyPr wrap="square" rtlCol="0">
            <a:spAutoFit/>
          </a:bodyPr>
          <a:lstStyle/>
          <a:p>
            <a:r>
              <a:rPr lang="en-US" dirty="0"/>
              <a:t>Onset</a:t>
            </a:r>
          </a:p>
        </p:txBody>
      </p:sp>
      <p:sp>
        <p:nvSpPr>
          <p:cNvPr id="29" name="TextBox 28">
            <a:extLst>
              <a:ext uri="{FF2B5EF4-FFF2-40B4-BE49-F238E27FC236}">
                <a16:creationId xmlns:a16="http://schemas.microsoft.com/office/drawing/2014/main" id="{A9C7EFD5-187B-1396-C394-468AEA03D0D5}"/>
              </a:ext>
            </a:extLst>
          </p:cNvPr>
          <p:cNvSpPr txBox="1"/>
          <p:nvPr/>
        </p:nvSpPr>
        <p:spPr>
          <a:xfrm>
            <a:off x="5557369" y="3819948"/>
            <a:ext cx="923027" cy="369332"/>
          </a:xfrm>
          <a:prstGeom prst="rect">
            <a:avLst/>
          </a:prstGeom>
          <a:noFill/>
        </p:spPr>
        <p:txBody>
          <a:bodyPr wrap="square" rtlCol="0">
            <a:spAutoFit/>
          </a:bodyPr>
          <a:lstStyle/>
          <a:p>
            <a:r>
              <a:rPr lang="en-US" dirty="0"/>
              <a:t>End</a:t>
            </a:r>
          </a:p>
        </p:txBody>
      </p:sp>
      <p:sp>
        <p:nvSpPr>
          <p:cNvPr id="30" name="Multiplication Sign 29">
            <a:extLst>
              <a:ext uri="{FF2B5EF4-FFF2-40B4-BE49-F238E27FC236}">
                <a16:creationId xmlns:a16="http://schemas.microsoft.com/office/drawing/2014/main" id="{2F9188F4-0C2F-83B4-FD78-6091C057DF3C}"/>
              </a:ext>
            </a:extLst>
          </p:cNvPr>
          <p:cNvSpPr/>
          <p:nvPr/>
        </p:nvSpPr>
        <p:spPr>
          <a:xfrm>
            <a:off x="5297355" y="4359582"/>
            <a:ext cx="158687" cy="186910"/>
          </a:xfrm>
          <a:prstGeom prst="mathMultiply">
            <a:avLst/>
          </a:prstGeom>
          <a:solidFill>
            <a:srgbClr val="FF0000"/>
          </a:solid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ultiplication Sign 30">
            <a:extLst>
              <a:ext uri="{FF2B5EF4-FFF2-40B4-BE49-F238E27FC236}">
                <a16:creationId xmlns:a16="http://schemas.microsoft.com/office/drawing/2014/main" id="{A41770DF-3D6E-0590-5125-0B606DB35375}"/>
              </a:ext>
            </a:extLst>
          </p:cNvPr>
          <p:cNvSpPr/>
          <p:nvPr/>
        </p:nvSpPr>
        <p:spPr>
          <a:xfrm>
            <a:off x="2150136" y="4343813"/>
            <a:ext cx="158687" cy="186910"/>
          </a:xfrm>
          <a:prstGeom prst="mathMultiply">
            <a:avLst/>
          </a:prstGeom>
          <a:solidFill>
            <a:srgbClr val="FF0000"/>
          </a:solidFill>
          <a:ln w="31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EC88DCAC-4B90-946A-E355-267A6107F85B}"/>
              </a:ext>
            </a:extLst>
          </p:cNvPr>
          <p:cNvSpPr txBox="1"/>
          <p:nvPr/>
        </p:nvSpPr>
        <p:spPr>
          <a:xfrm>
            <a:off x="7670393" y="5118175"/>
            <a:ext cx="2239417" cy="376778"/>
          </a:xfrm>
          <a:prstGeom prst="rect">
            <a:avLst/>
          </a:prstGeom>
          <a:noFill/>
        </p:spPr>
        <p:txBody>
          <a:bodyPr wrap="square" rtlCol="0">
            <a:spAutoFit/>
          </a:bodyPr>
          <a:lstStyle/>
          <a:p>
            <a:r>
              <a:rPr lang="en-US" b="1" dirty="0"/>
              <a:t>*Average values</a:t>
            </a:r>
          </a:p>
        </p:txBody>
      </p:sp>
      <p:sp>
        <p:nvSpPr>
          <p:cNvPr id="5" name="TextBox 4">
            <a:extLst>
              <a:ext uri="{FF2B5EF4-FFF2-40B4-BE49-F238E27FC236}">
                <a16:creationId xmlns:a16="http://schemas.microsoft.com/office/drawing/2014/main" id="{3E48E536-FC6A-D468-12F9-DDD3D48BEF64}"/>
              </a:ext>
            </a:extLst>
          </p:cNvPr>
          <p:cNvSpPr txBox="1"/>
          <p:nvPr/>
        </p:nvSpPr>
        <p:spPr>
          <a:xfrm>
            <a:off x="2880787" y="5902850"/>
            <a:ext cx="7437120" cy="461665"/>
          </a:xfrm>
          <a:prstGeom prst="rect">
            <a:avLst/>
          </a:prstGeom>
          <a:noFill/>
        </p:spPr>
        <p:txBody>
          <a:bodyPr wrap="square" rtlCol="0">
            <a:spAutoFit/>
          </a:bodyPr>
          <a:lstStyle/>
          <a:p>
            <a:pPr algn="ctr"/>
            <a:r>
              <a:rPr lang="en-US" sz="2400" b="1" dirty="0"/>
              <a:t>MgB</a:t>
            </a:r>
            <a:r>
              <a:rPr lang="en-US" sz="2400" b="1" baseline="-25000" dirty="0"/>
              <a:t>2</a:t>
            </a:r>
            <a:r>
              <a:rPr lang="en-US" sz="2400" b="1" dirty="0"/>
              <a:t> shows a shorter BO</a:t>
            </a:r>
            <a:r>
              <a:rPr lang="en-US" sz="2400" b="1" baseline="-25000" dirty="0"/>
              <a:t>2</a:t>
            </a:r>
            <a:r>
              <a:rPr lang="en-US" sz="2400" b="1" dirty="0"/>
              <a:t> emission time.</a:t>
            </a:r>
          </a:p>
        </p:txBody>
      </p:sp>
    </p:spTree>
    <p:extLst>
      <p:ext uri="{BB962C8B-B14F-4D97-AF65-F5344CB8AC3E}">
        <p14:creationId xmlns:p14="http://schemas.microsoft.com/office/powerpoint/2010/main" val="3669241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36D97-B3B0-391C-61B1-AD39285C8F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3B20E5-F380-C1C3-52EB-5C1162C711CB}"/>
              </a:ext>
            </a:extLst>
          </p:cNvPr>
          <p:cNvSpPr>
            <a:spLocks noGrp="1"/>
          </p:cNvSpPr>
          <p:nvPr>
            <p:ph type="title"/>
          </p:nvPr>
        </p:nvSpPr>
        <p:spPr>
          <a:xfrm>
            <a:off x="838200" y="18256"/>
            <a:ext cx="10515600" cy="888396"/>
          </a:xfrm>
        </p:spPr>
        <p:txBody>
          <a:bodyPr>
            <a:normAutofit/>
          </a:bodyPr>
          <a:lstStyle/>
          <a:p>
            <a:pPr algn="ctr"/>
            <a:r>
              <a:rPr lang="en-US" dirty="0">
                <a:latin typeface="Arial" panose="020B0604020202020204" pitchFamily="34" charset="0"/>
                <a:cs typeface="Arial" panose="020B0604020202020204" pitchFamily="34" charset="0"/>
              </a:rPr>
              <a:t>Emission Spectra of </a:t>
            </a:r>
            <a:r>
              <a:rPr lang="en-US" dirty="0" err="1">
                <a:latin typeface="Arial" panose="020B0604020202020204" pitchFamily="34" charset="0"/>
                <a:cs typeface="Arial" panose="020B0604020202020204" pitchFamily="34" charset="0"/>
              </a:rPr>
              <a:t>MgB</a:t>
            </a:r>
            <a:r>
              <a:rPr lang="en-US" dirty="0">
                <a:latin typeface="Arial" panose="020B0604020202020204" pitchFamily="34" charset="0"/>
                <a:cs typeface="Arial" panose="020B0604020202020204" pitchFamily="34" charset="0"/>
              </a:rPr>
              <a:t>₂ and MgB</a:t>
            </a:r>
            <a:r>
              <a:rPr lang="en-US" baseline="-25000" dirty="0">
                <a:latin typeface="Arial" panose="020B0604020202020204" pitchFamily="34" charset="0"/>
                <a:cs typeface="Arial" panose="020B0604020202020204" pitchFamily="34" charset="0"/>
              </a:rPr>
              <a:t>4</a:t>
            </a:r>
            <a:endParaRPr lang="en-US" sz="4200" baseline="-25000" dirty="0">
              <a:latin typeface="Arial" panose="020B0604020202020204" pitchFamily="34" charset="0"/>
              <a:cs typeface="Arial" panose="020B0604020202020204" pitchFamily="34" charset="0"/>
            </a:endParaRPr>
          </a:p>
        </p:txBody>
      </p:sp>
      <p:sp>
        <p:nvSpPr>
          <p:cNvPr id="13" name="Slide Number Placeholder 5">
            <a:extLst>
              <a:ext uri="{FF2B5EF4-FFF2-40B4-BE49-F238E27FC236}">
                <a16:creationId xmlns:a16="http://schemas.microsoft.com/office/drawing/2014/main" id="{BEE69D64-E1AC-D4E1-C90D-02DE1C7AD001}"/>
              </a:ext>
            </a:extLst>
          </p:cNvPr>
          <p:cNvSpPr>
            <a:spLocks noGrp="1"/>
          </p:cNvSpPr>
          <p:nvPr>
            <p:ph type="sldNum" sz="quarter" idx="12"/>
          </p:nvPr>
        </p:nvSpPr>
        <p:spPr>
          <a:xfrm>
            <a:off x="9347200" y="6107302"/>
            <a:ext cx="2844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spcBef>
                <a:spcPct val="20000"/>
              </a:spcBef>
              <a:buChar char="•"/>
              <a:defRPr sz="3400">
                <a:solidFill>
                  <a:schemeClr val="tx1"/>
                </a:solidFill>
                <a:latin typeface="Arial" panose="020B0604020202020204" pitchFamily="34" charset="0"/>
              </a:defRPr>
            </a:lvl1pPr>
            <a:lvl2pPr marL="742950" indent="-285750" defTabSz="958850">
              <a:spcBef>
                <a:spcPct val="20000"/>
              </a:spcBef>
              <a:buChar char="–"/>
              <a:defRPr sz="2900">
                <a:solidFill>
                  <a:schemeClr val="tx1"/>
                </a:solidFill>
                <a:latin typeface="Arial" panose="020B0604020202020204" pitchFamily="34" charset="0"/>
              </a:defRPr>
            </a:lvl2pPr>
            <a:lvl3pPr marL="1143000" indent="-228600" defTabSz="958850">
              <a:spcBef>
                <a:spcPct val="20000"/>
              </a:spcBef>
              <a:buChar char="•"/>
              <a:defRPr sz="2500">
                <a:solidFill>
                  <a:schemeClr val="tx1"/>
                </a:solidFill>
                <a:latin typeface="Arial" panose="020B0604020202020204" pitchFamily="34" charset="0"/>
              </a:defRPr>
            </a:lvl3pPr>
            <a:lvl4pPr marL="1600200" indent="-228600" defTabSz="958850">
              <a:spcBef>
                <a:spcPct val="20000"/>
              </a:spcBef>
              <a:buChar char="–"/>
              <a:defRPr sz="2100">
                <a:solidFill>
                  <a:schemeClr val="tx1"/>
                </a:solidFill>
                <a:latin typeface="Arial" panose="020B0604020202020204" pitchFamily="34" charset="0"/>
              </a:defRPr>
            </a:lvl4pPr>
            <a:lvl5pPr marL="2057400" indent="-228600" defTabSz="958850">
              <a:spcBef>
                <a:spcPct val="20000"/>
              </a:spcBef>
              <a:buChar char="»"/>
              <a:defRPr sz="2100">
                <a:solidFill>
                  <a:schemeClr val="tx1"/>
                </a:solidFill>
                <a:latin typeface="Arial" panose="020B0604020202020204" pitchFamily="34" charset="0"/>
              </a:defRPr>
            </a:lvl5pPr>
            <a:lvl6pPr marL="25146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6pPr>
            <a:lvl7pPr marL="29718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7pPr>
            <a:lvl8pPr marL="34290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8pPr>
            <a:lvl9pPr marL="38862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9pPr>
          </a:lstStyle>
          <a:p>
            <a:pPr>
              <a:spcBef>
                <a:spcPct val="0"/>
              </a:spcBef>
              <a:buFontTx/>
              <a:buNone/>
            </a:pPr>
            <a:fld id="{3CF4764C-0C7D-44EF-947E-F89A14553D1D}" type="slidenum">
              <a:rPr lang="en-US" altLang="en-US" sz="1500"/>
              <a:pPr>
                <a:spcBef>
                  <a:spcPct val="0"/>
                </a:spcBef>
                <a:buFontTx/>
                <a:buNone/>
              </a:pPr>
              <a:t>19</a:t>
            </a:fld>
            <a:endParaRPr lang="en-US" altLang="en-US" sz="1500" dirty="0"/>
          </a:p>
        </p:txBody>
      </p:sp>
      <p:sp>
        <p:nvSpPr>
          <p:cNvPr id="6" name="TextBox 5">
            <a:extLst>
              <a:ext uri="{FF2B5EF4-FFF2-40B4-BE49-F238E27FC236}">
                <a16:creationId xmlns:a16="http://schemas.microsoft.com/office/drawing/2014/main" id="{87D6890B-0690-4390-FCFC-F7AD1D87FBA8}"/>
              </a:ext>
            </a:extLst>
          </p:cNvPr>
          <p:cNvSpPr txBox="1"/>
          <p:nvPr/>
        </p:nvSpPr>
        <p:spPr>
          <a:xfrm>
            <a:off x="6549625" y="4635496"/>
            <a:ext cx="4759096" cy="369332"/>
          </a:xfrm>
          <a:prstGeom prst="rect">
            <a:avLst/>
          </a:prstGeom>
          <a:noFill/>
        </p:spPr>
        <p:txBody>
          <a:bodyPr wrap="square" rtlCol="0">
            <a:spAutoFit/>
          </a:bodyPr>
          <a:lstStyle/>
          <a:p>
            <a:pPr algn="ctr"/>
            <a:r>
              <a:rPr lang="en-US" b="1" dirty="0"/>
              <a:t>MgB4 emission spectra over time</a:t>
            </a:r>
          </a:p>
        </p:txBody>
      </p:sp>
      <p:sp>
        <p:nvSpPr>
          <p:cNvPr id="9" name="Rectangle 8">
            <a:extLst>
              <a:ext uri="{FF2B5EF4-FFF2-40B4-BE49-F238E27FC236}">
                <a16:creationId xmlns:a16="http://schemas.microsoft.com/office/drawing/2014/main" id="{7FB914A2-75A6-4619-3C81-4D76B0A1B0B9}"/>
              </a:ext>
            </a:extLst>
          </p:cNvPr>
          <p:cNvSpPr/>
          <p:nvPr/>
        </p:nvSpPr>
        <p:spPr>
          <a:xfrm>
            <a:off x="653415" y="1079496"/>
            <a:ext cx="10791825" cy="5930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F86DF8C-B016-F1F4-22CB-553AF7AB37DE}"/>
              </a:ext>
            </a:extLst>
          </p:cNvPr>
          <p:cNvPicPr>
            <a:picLocks noChangeAspect="1"/>
          </p:cNvPicPr>
          <p:nvPr/>
        </p:nvPicPr>
        <p:blipFill>
          <a:blip r:embed="rId2"/>
          <a:stretch>
            <a:fillRect/>
          </a:stretch>
        </p:blipFill>
        <p:spPr>
          <a:xfrm>
            <a:off x="5806441" y="1079497"/>
            <a:ext cx="6095998" cy="3555999"/>
          </a:xfrm>
          <a:prstGeom prst="rect">
            <a:avLst/>
          </a:prstGeom>
        </p:spPr>
      </p:pic>
      <p:sp>
        <p:nvSpPr>
          <p:cNvPr id="4" name="TextBox 3">
            <a:extLst>
              <a:ext uri="{FF2B5EF4-FFF2-40B4-BE49-F238E27FC236}">
                <a16:creationId xmlns:a16="http://schemas.microsoft.com/office/drawing/2014/main" id="{AFB9D774-3E31-BD01-0BA0-7EDDFE492ED4}"/>
              </a:ext>
            </a:extLst>
          </p:cNvPr>
          <p:cNvSpPr txBox="1"/>
          <p:nvPr/>
        </p:nvSpPr>
        <p:spPr>
          <a:xfrm>
            <a:off x="1044254" y="5501491"/>
            <a:ext cx="1465078" cy="923330"/>
          </a:xfrm>
          <a:prstGeom prst="rect">
            <a:avLst/>
          </a:prstGeom>
          <a:noFill/>
        </p:spPr>
        <p:txBody>
          <a:bodyPr wrap="square" rtlCol="0">
            <a:spAutoFit/>
          </a:bodyPr>
          <a:lstStyle/>
          <a:p>
            <a:pPr marL="285750" indent="-285750">
              <a:buFontTx/>
              <a:buChar char="-"/>
            </a:pPr>
            <a:r>
              <a:rPr lang="en-US" dirty="0"/>
              <a:t>MgO</a:t>
            </a:r>
          </a:p>
          <a:p>
            <a:pPr marL="285750" indent="-285750">
              <a:buFontTx/>
              <a:buChar char="-"/>
            </a:pPr>
            <a:r>
              <a:rPr lang="en-US" dirty="0"/>
              <a:t>BO</a:t>
            </a:r>
            <a:r>
              <a:rPr lang="en-US" baseline="-25000" dirty="0"/>
              <a:t>2</a:t>
            </a:r>
          </a:p>
          <a:p>
            <a:pPr marL="285750" indent="-285750">
              <a:buFontTx/>
              <a:buChar char="-"/>
            </a:pPr>
            <a:r>
              <a:rPr lang="en-US" dirty="0"/>
              <a:t>Na, K, Li</a:t>
            </a:r>
          </a:p>
        </p:txBody>
      </p:sp>
      <p:pic>
        <p:nvPicPr>
          <p:cNvPr id="8" name="Picture 7">
            <a:extLst>
              <a:ext uri="{FF2B5EF4-FFF2-40B4-BE49-F238E27FC236}">
                <a16:creationId xmlns:a16="http://schemas.microsoft.com/office/drawing/2014/main" id="{7A8F6B98-8F79-C0FC-B37B-9E45BAA75EAE}"/>
              </a:ext>
            </a:extLst>
          </p:cNvPr>
          <p:cNvPicPr>
            <a:picLocks noChangeAspect="1"/>
          </p:cNvPicPr>
          <p:nvPr/>
        </p:nvPicPr>
        <p:blipFill>
          <a:blip r:embed="rId3"/>
          <a:srcRect l="1" t="2" r="1398" b="3078"/>
          <a:stretch>
            <a:fillRect/>
          </a:stretch>
        </p:blipFill>
        <p:spPr>
          <a:xfrm>
            <a:off x="740112" y="6157486"/>
            <a:ext cx="239139" cy="219394"/>
          </a:xfrm>
          <a:prstGeom prst="rect">
            <a:avLst/>
          </a:prstGeom>
        </p:spPr>
      </p:pic>
      <p:pic>
        <p:nvPicPr>
          <p:cNvPr id="11" name="Picture 10">
            <a:extLst>
              <a:ext uri="{FF2B5EF4-FFF2-40B4-BE49-F238E27FC236}">
                <a16:creationId xmlns:a16="http://schemas.microsoft.com/office/drawing/2014/main" id="{DB09FFE9-EA79-FB0E-1403-DB9E188CCADF}"/>
              </a:ext>
            </a:extLst>
          </p:cNvPr>
          <p:cNvPicPr>
            <a:picLocks noChangeAspect="1"/>
          </p:cNvPicPr>
          <p:nvPr/>
        </p:nvPicPr>
        <p:blipFill>
          <a:blip r:embed="rId4"/>
          <a:srcRect l="9999" t="1" r="12923" b="-1"/>
          <a:stretch>
            <a:fillRect/>
          </a:stretch>
        </p:blipFill>
        <p:spPr>
          <a:xfrm>
            <a:off x="750852" y="5578114"/>
            <a:ext cx="239139" cy="232690"/>
          </a:xfrm>
          <a:prstGeom prst="rect">
            <a:avLst/>
          </a:prstGeom>
        </p:spPr>
      </p:pic>
      <p:pic>
        <p:nvPicPr>
          <p:cNvPr id="12" name="Picture 11">
            <a:extLst>
              <a:ext uri="{FF2B5EF4-FFF2-40B4-BE49-F238E27FC236}">
                <a16:creationId xmlns:a16="http://schemas.microsoft.com/office/drawing/2014/main" id="{0DEE9BED-A898-B73F-4CA3-99949169BF2F}"/>
              </a:ext>
            </a:extLst>
          </p:cNvPr>
          <p:cNvPicPr>
            <a:picLocks noChangeAspect="1"/>
          </p:cNvPicPr>
          <p:nvPr/>
        </p:nvPicPr>
        <p:blipFill>
          <a:blip r:embed="rId5"/>
          <a:srcRect l="22807" t="-3679" r="18921" b="2863"/>
          <a:stretch>
            <a:fillRect/>
          </a:stretch>
        </p:blipFill>
        <p:spPr>
          <a:xfrm>
            <a:off x="761594" y="5873771"/>
            <a:ext cx="217657" cy="220747"/>
          </a:xfrm>
          <a:prstGeom prst="rect">
            <a:avLst/>
          </a:prstGeom>
        </p:spPr>
      </p:pic>
      <p:pic>
        <p:nvPicPr>
          <p:cNvPr id="20" name="Picture 19">
            <a:extLst>
              <a:ext uri="{FF2B5EF4-FFF2-40B4-BE49-F238E27FC236}">
                <a16:creationId xmlns:a16="http://schemas.microsoft.com/office/drawing/2014/main" id="{AF5E47F4-9109-5EF5-74AD-211C53A7689A}"/>
              </a:ext>
            </a:extLst>
          </p:cNvPr>
          <p:cNvPicPr>
            <a:picLocks noChangeAspect="1"/>
          </p:cNvPicPr>
          <p:nvPr/>
        </p:nvPicPr>
        <p:blipFill>
          <a:blip r:embed="rId4"/>
          <a:srcRect l="9999" t="1" r="12923" b="-1"/>
          <a:stretch>
            <a:fillRect/>
          </a:stretch>
        </p:blipFill>
        <p:spPr>
          <a:xfrm>
            <a:off x="7571736" y="3660143"/>
            <a:ext cx="93557" cy="91034"/>
          </a:xfrm>
          <a:prstGeom prst="rect">
            <a:avLst/>
          </a:prstGeom>
        </p:spPr>
      </p:pic>
      <p:pic>
        <p:nvPicPr>
          <p:cNvPr id="34" name="Picture 33">
            <a:extLst>
              <a:ext uri="{FF2B5EF4-FFF2-40B4-BE49-F238E27FC236}">
                <a16:creationId xmlns:a16="http://schemas.microsoft.com/office/drawing/2014/main" id="{5650869A-EAD4-5D1D-B198-3367EA42AAB4}"/>
              </a:ext>
            </a:extLst>
          </p:cNvPr>
          <p:cNvPicPr>
            <a:picLocks noChangeAspect="1"/>
          </p:cNvPicPr>
          <p:nvPr/>
        </p:nvPicPr>
        <p:blipFill>
          <a:blip r:embed="rId5"/>
          <a:srcRect l="22807" t="-3679" r="18921" b="2863"/>
          <a:stretch>
            <a:fillRect/>
          </a:stretch>
        </p:blipFill>
        <p:spPr>
          <a:xfrm>
            <a:off x="8010688" y="3413051"/>
            <a:ext cx="89760" cy="91034"/>
          </a:xfrm>
          <a:prstGeom prst="rect">
            <a:avLst/>
          </a:prstGeom>
        </p:spPr>
      </p:pic>
      <p:pic>
        <p:nvPicPr>
          <p:cNvPr id="35" name="Picture 34">
            <a:extLst>
              <a:ext uri="{FF2B5EF4-FFF2-40B4-BE49-F238E27FC236}">
                <a16:creationId xmlns:a16="http://schemas.microsoft.com/office/drawing/2014/main" id="{B8EBD2EF-35AE-C8D2-0E1D-2916EB88FDDB}"/>
              </a:ext>
            </a:extLst>
          </p:cNvPr>
          <p:cNvPicPr>
            <a:picLocks noChangeAspect="1"/>
          </p:cNvPicPr>
          <p:nvPr/>
        </p:nvPicPr>
        <p:blipFill>
          <a:blip r:embed="rId5"/>
          <a:srcRect l="22807" t="-3679" r="18921" b="2863"/>
          <a:stretch>
            <a:fillRect/>
          </a:stretch>
        </p:blipFill>
        <p:spPr>
          <a:xfrm>
            <a:off x="8108297" y="2724640"/>
            <a:ext cx="89760" cy="91034"/>
          </a:xfrm>
          <a:prstGeom prst="rect">
            <a:avLst/>
          </a:prstGeom>
        </p:spPr>
      </p:pic>
      <p:pic>
        <p:nvPicPr>
          <p:cNvPr id="36" name="Picture 35">
            <a:extLst>
              <a:ext uri="{FF2B5EF4-FFF2-40B4-BE49-F238E27FC236}">
                <a16:creationId xmlns:a16="http://schemas.microsoft.com/office/drawing/2014/main" id="{B60B3FA1-9FA1-48E1-173A-13E06F123373}"/>
              </a:ext>
            </a:extLst>
          </p:cNvPr>
          <p:cNvPicPr>
            <a:picLocks noChangeAspect="1"/>
          </p:cNvPicPr>
          <p:nvPr/>
        </p:nvPicPr>
        <p:blipFill>
          <a:blip r:embed="rId5"/>
          <a:srcRect l="22807" t="-3679" r="18921" b="2863"/>
          <a:stretch>
            <a:fillRect/>
          </a:stretch>
        </p:blipFill>
        <p:spPr>
          <a:xfrm>
            <a:off x="8207806" y="2229695"/>
            <a:ext cx="89760" cy="91034"/>
          </a:xfrm>
          <a:prstGeom prst="rect">
            <a:avLst/>
          </a:prstGeom>
        </p:spPr>
      </p:pic>
      <p:pic>
        <p:nvPicPr>
          <p:cNvPr id="37" name="Picture 36">
            <a:extLst>
              <a:ext uri="{FF2B5EF4-FFF2-40B4-BE49-F238E27FC236}">
                <a16:creationId xmlns:a16="http://schemas.microsoft.com/office/drawing/2014/main" id="{B871BD2E-054A-474C-15FE-FE7DA21DD766}"/>
              </a:ext>
            </a:extLst>
          </p:cNvPr>
          <p:cNvPicPr>
            <a:picLocks noChangeAspect="1"/>
          </p:cNvPicPr>
          <p:nvPr/>
        </p:nvPicPr>
        <p:blipFill>
          <a:blip r:embed="rId5"/>
          <a:srcRect l="22807" t="-3679" r="18921" b="2863"/>
          <a:stretch>
            <a:fillRect/>
          </a:stretch>
        </p:blipFill>
        <p:spPr>
          <a:xfrm>
            <a:off x="8314514" y="2035802"/>
            <a:ext cx="89760" cy="91034"/>
          </a:xfrm>
          <a:prstGeom prst="rect">
            <a:avLst/>
          </a:prstGeom>
        </p:spPr>
      </p:pic>
      <p:pic>
        <p:nvPicPr>
          <p:cNvPr id="38" name="Picture 37">
            <a:extLst>
              <a:ext uri="{FF2B5EF4-FFF2-40B4-BE49-F238E27FC236}">
                <a16:creationId xmlns:a16="http://schemas.microsoft.com/office/drawing/2014/main" id="{08AF71A6-08B6-3096-8051-486116A4CFB4}"/>
              </a:ext>
            </a:extLst>
          </p:cNvPr>
          <p:cNvPicPr>
            <a:picLocks noChangeAspect="1"/>
          </p:cNvPicPr>
          <p:nvPr/>
        </p:nvPicPr>
        <p:blipFill>
          <a:blip r:embed="rId5"/>
          <a:srcRect l="22807" t="-3679" r="18921" b="2863"/>
          <a:stretch>
            <a:fillRect/>
          </a:stretch>
        </p:blipFill>
        <p:spPr>
          <a:xfrm>
            <a:off x="8465014" y="1514113"/>
            <a:ext cx="89760" cy="91034"/>
          </a:xfrm>
          <a:prstGeom prst="rect">
            <a:avLst/>
          </a:prstGeom>
        </p:spPr>
      </p:pic>
      <p:pic>
        <p:nvPicPr>
          <p:cNvPr id="39" name="Picture 38">
            <a:extLst>
              <a:ext uri="{FF2B5EF4-FFF2-40B4-BE49-F238E27FC236}">
                <a16:creationId xmlns:a16="http://schemas.microsoft.com/office/drawing/2014/main" id="{3846F722-AF87-2CCF-46E3-ECBC2AF06022}"/>
              </a:ext>
            </a:extLst>
          </p:cNvPr>
          <p:cNvPicPr>
            <a:picLocks noChangeAspect="1"/>
          </p:cNvPicPr>
          <p:nvPr/>
        </p:nvPicPr>
        <p:blipFill>
          <a:blip r:embed="rId5"/>
          <a:srcRect l="22807" t="-3679" r="18921" b="2863"/>
          <a:stretch>
            <a:fillRect/>
          </a:stretch>
        </p:blipFill>
        <p:spPr>
          <a:xfrm>
            <a:off x="8608267" y="1798989"/>
            <a:ext cx="89760" cy="91034"/>
          </a:xfrm>
          <a:prstGeom prst="rect">
            <a:avLst/>
          </a:prstGeom>
        </p:spPr>
      </p:pic>
      <p:sp>
        <p:nvSpPr>
          <p:cNvPr id="41" name="TextBox 40">
            <a:extLst>
              <a:ext uri="{FF2B5EF4-FFF2-40B4-BE49-F238E27FC236}">
                <a16:creationId xmlns:a16="http://schemas.microsoft.com/office/drawing/2014/main" id="{08CA13A8-CF61-A1BE-E162-C7C2F54E27BD}"/>
              </a:ext>
            </a:extLst>
          </p:cNvPr>
          <p:cNvSpPr txBox="1"/>
          <p:nvPr/>
        </p:nvSpPr>
        <p:spPr>
          <a:xfrm>
            <a:off x="4988388" y="5753311"/>
            <a:ext cx="6652251" cy="461665"/>
          </a:xfrm>
          <a:prstGeom prst="rect">
            <a:avLst/>
          </a:prstGeom>
          <a:noFill/>
        </p:spPr>
        <p:txBody>
          <a:bodyPr wrap="square" rtlCol="0">
            <a:spAutoFit/>
          </a:bodyPr>
          <a:lstStyle/>
          <a:p>
            <a:r>
              <a:rPr lang="en-US" sz="2400" b="1" dirty="0"/>
              <a:t>MgB</a:t>
            </a:r>
            <a:r>
              <a:rPr lang="en-US" sz="2400" b="1" baseline="-25000" dirty="0"/>
              <a:t>4</a:t>
            </a:r>
            <a:r>
              <a:rPr lang="en-US" sz="2400" b="1" dirty="0"/>
              <a:t> spectrum has much lower MgO peaks.</a:t>
            </a:r>
          </a:p>
        </p:txBody>
      </p:sp>
      <p:sp>
        <p:nvSpPr>
          <p:cNvPr id="48" name="TextBox 47">
            <a:extLst>
              <a:ext uri="{FF2B5EF4-FFF2-40B4-BE49-F238E27FC236}">
                <a16:creationId xmlns:a16="http://schemas.microsoft.com/office/drawing/2014/main" id="{741EAC34-331D-9B3F-A52C-9EE258A33C9B}"/>
              </a:ext>
            </a:extLst>
          </p:cNvPr>
          <p:cNvSpPr txBox="1"/>
          <p:nvPr/>
        </p:nvSpPr>
        <p:spPr>
          <a:xfrm>
            <a:off x="853034" y="4635495"/>
            <a:ext cx="4759096" cy="369332"/>
          </a:xfrm>
          <a:prstGeom prst="rect">
            <a:avLst/>
          </a:prstGeom>
          <a:noFill/>
        </p:spPr>
        <p:txBody>
          <a:bodyPr wrap="square" rtlCol="0">
            <a:spAutoFit/>
          </a:bodyPr>
          <a:lstStyle/>
          <a:p>
            <a:pPr algn="ctr"/>
            <a:r>
              <a:rPr lang="en-US" b="1" dirty="0"/>
              <a:t>MgB2 emission spectra over time</a:t>
            </a:r>
          </a:p>
        </p:txBody>
      </p:sp>
      <p:pic>
        <p:nvPicPr>
          <p:cNvPr id="49" name="Picture 48">
            <a:extLst>
              <a:ext uri="{FF2B5EF4-FFF2-40B4-BE49-F238E27FC236}">
                <a16:creationId xmlns:a16="http://schemas.microsoft.com/office/drawing/2014/main" id="{51F28F30-CF7C-60BF-8F5D-5B367021A540}"/>
              </a:ext>
            </a:extLst>
          </p:cNvPr>
          <p:cNvPicPr>
            <a:picLocks noChangeAspect="1"/>
          </p:cNvPicPr>
          <p:nvPr/>
        </p:nvPicPr>
        <p:blipFill>
          <a:blip r:embed="rId6"/>
          <a:stretch>
            <a:fillRect/>
          </a:stretch>
        </p:blipFill>
        <p:spPr>
          <a:xfrm>
            <a:off x="109851" y="1079496"/>
            <a:ext cx="6096000" cy="3556001"/>
          </a:xfrm>
          <a:prstGeom prst="rect">
            <a:avLst/>
          </a:prstGeom>
        </p:spPr>
      </p:pic>
      <p:pic>
        <p:nvPicPr>
          <p:cNvPr id="50" name="Picture 49">
            <a:extLst>
              <a:ext uri="{FF2B5EF4-FFF2-40B4-BE49-F238E27FC236}">
                <a16:creationId xmlns:a16="http://schemas.microsoft.com/office/drawing/2014/main" id="{1CDFCADA-7567-EC7C-B513-F2D17B7F6129}"/>
              </a:ext>
            </a:extLst>
          </p:cNvPr>
          <p:cNvPicPr>
            <a:picLocks noChangeAspect="1"/>
          </p:cNvPicPr>
          <p:nvPr/>
        </p:nvPicPr>
        <p:blipFill>
          <a:blip r:embed="rId5"/>
          <a:srcRect l="22807" t="-3679" r="18921" b="2863"/>
          <a:stretch>
            <a:fillRect/>
          </a:stretch>
        </p:blipFill>
        <p:spPr>
          <a:xfrm>
            <a:off x="2421251" y="3017473"/>
            <a:ext cx="89760" cy="91034"/>
          </a:xfrm>
          <a:prstGeom prst="rect">
            <a:avLst/>
          </a:prstGeom>
        </p:spPr>
      </p:pic>
      <p:pic>
        <p:nvPicPr>
          <p:cNvPr id="51" name="Picture 50">
            <a:extLst>
              <a:ext uri="{FF2B5EF4-FFF2-40B4-BE49-F238E27FC236}">
                <a16:creationId xmlns:a16="http://schemas.microsoft.com/office/drawing/2014/main" id="{2103CD0E-BDCA-175D-B52D-B7841ABDDA75}"/>
              </a:ext>
            </a:extLst>
          </p:cNvPr>
          <p:cNvPicPr>
            <a:picLocks noChangeAspect="1"/>
          </p:cNvPicPr>
          <p:nvPr/>
        </p:nvPicPr>
        <p:blipFill>
          <a:blip r:embed="rId5"/>
          <a:srcRect l="22807" t="-3679" r="18921" b="2863"/>
          <a:stretch>
            <a:fillRect/>
          </a:stretch>
        </p:blipFill>
        <p:spPr>
          <a:xfrm>
            <a:off x="2511011" y="2617423"/>
            <a:ext cx="89760" cy="91034"/>
          </a:xfrm>
          <a:prstGeom prst="rect">
            <a:avLst/>
          </a:prstGeom>
        </p:spPr>
      </p:pic>
      <p:pic>
        <p:nvPicPr>
          <p:cNvPr id="52" name="Picture 51">
            <a:extLst>
              <a:ext uri="{FF2B5EF4-FFF2-40B4-BE49-F238E27FC236}">
                <a16:creationId xmlns:a16="http://schemas.microsoft.com/office/drawing/2014/main" id="{E6A7E908-BF76-BD6F-A4F8-07171CD38D6A}"/>
              </a:ext>
            </a:extLst>
          </p:cNvPr>
          <p:cNvPicPr>
            <a:picLocks noChangeAspect="1"/>
          </p:cNvPicPr>
          <p:nvPr/>
        </p:nvPicPr>
        <p:blipFill>
          <a:blip r:embed="rId5"/>
          <a:srcRect l="22807" t="-3679" r="18921" b="2863"/>
          <a:stretch>
            <a:fillRect/>
          </a:stretch>
        </p:blipFill>
        <p:spPr>
          <a:xfrm>
            <a:off x="2628486" y="2496674"/>
            <a:ext cx="89760" cy="91034"/>
          </a:xfrm>
          <a:prstGeom prst="rect">
            <a:avLst/>
          </a:prstGeom>
        </p:spPr>
      </p:pic>
      <p:pic>
        <p:nvPicPr>
          <p:cNvPr id="53" name="Picture 52">
            <a:extLst>
              <a:ext uri="{FF2B5EF4-FFF2-40B4-BE49-F238E27FC236}">
                <a16:creationId xmlns:a16="http://schemas.microsoft.com/office/drawing/2014/main" id="{0D3039BD-3C37-029B-7C82-5A927B48DC98}"/>
              </a:ext>
            </a:extLst>
          </p:cNvPr>
          <p:cNvPicPr>
            <a:picLocks noChangeAspect="1"/>
          </p:cNvPicPr>
          <p:nvPr/>
        </p:nvPicPr>
        <p:blipFill>
          <a:blip r:embed="rId5"/>
          <a:srcRect l="22807" t="-3679" r="18921" b="2863"/>
          <a:stretch>
            <a:fillRect/>
          </a:stretch>
        </p:blipFill>
        <p:spPr>
          <a:xfrm>
            <a:off x="2765011" y="2182603"/>
            <a:ext cx="89760" cy="91034"/>
          </a:xfrm>
          <a:prstGeom prst="rect">
            <a:avLst/>
          </a:prstGeom>
        </p:spPr>
      </p:pic>
      <p:pic>
        <p:nvPicPr>
          <p:cNvPr id="54" name="Picture 53">
            <a:extLst>
              <a:ext uri="{FF2B5EF4-FFF2-40B4-BE49-F238E27FC236}">
                <a16:creationId xmlns:a16="http://schemas.microsoft.com/office/drawing/2014/main" id="{C58997CF-2D3A-CCF5-0FAB-9428505C64E1}"/>
              </a:ext>
            </a:extLst>
          </p:cNvPr>
          <p:cNvPicPr>
            <a:picLocks noChangeAspect="1"/>
          </p:cNvPicPr>
          <p:nvPr/>
        </p:nvPicPr>
        <p:blipFill>
          <a:blip r:embed="rId5"/>
          <a:srcRect l="22807" t="-3679" r="18921" b="2863"/>
          <a:stretch>
            <a:fillRect/>
          </a:stretch>
        </p:blipFill>
        <p:spPr>
          <a:xfrm>
            <a:off x="2901536" y="2363578"/>
            <a:ext cx="89760" cy="91034"/>
          </a:xfrm>
          <a:prstGeom prst="rect">
            <a:avLst/>
          </a:prstGeom>
        </p:spPr>
      </p:pic>
      <p:pic>
        <p:nvPicPr>
          <p:cNvPr id="55" name="Picture 54">
            <a:extLst>
              <a:ext uri="{FF2B5EF4-FFF2-40B4-BE49-F238E27FC236}">
                <a16:creationId xmlns:a16="http://schemas.microsoft.com/office/drawing/2014/main" id="{72650F0D-26DF-C0C5-44FD-C59DA3B478BC}"/>
              </a:ext>
            </a:extLst>
          </p:cNvPr>
          <p:cNvPicPr>
            <a:picLocks noChangeAspect="1"/>
          </p:cNvPicPr>
          <p:nvPr/>
        </p:nvPicPr>
        <p:blipFill>
          <a:blip r:embed="rId5"/>
          <a:srcRect l="22807" t="-3679" r="18921" b="2863"/>
          <a:stretch>
            <a:fillRect/>
          </a:stretch>
        </p:blipFill>
        <p:spPr>
          <a:xfrm>
            <a:off x="2319651" y="3500073"/>
            <a:ext cx="89760" cy="91034"/>
          </a:xfrm>
          <a:prstGeom prst="rect">
            <a:avLst/>
          </a:prstGeom>
        </p:spPr>
      </p:pic>
      <p:pic>
        <p:nvPicPr>
          <p:cNvPr id="56" name="Picture 55">
            <a:extLst>
              <a:ext uri="{FF2B5EF4-FFF2-40B4-BE49-F238E27FC236}">
                <a16:creationId xmlns:a16="http://schemas.microsoft.com/office/drawing/2014/main" id="{259A97A1-9793-7058-4B1D-2F4FB164F2FC}"/>
              </a:ext>
            </a:extLst>
          </p:cNvPr>
          <p:cNvPicPr>
            <a:picLocks noChangeAspect="1"/>
          </p:cNvPicPr>
          <p:nvPr/>
        </p:nvPicPr>
        <p:blipFill>
          <a:blip r:embed="rId3"/>
          <a:srcRect l="1" t="2" r="1398" b="3078"/>
          <a:stretch>
            <a:fillRect/>
          </a:stretch>
        </p:blipFill>
        <p:spPr>
          <a:xfrm>
            <a:off x="2955837" y="2126194"/>
            <a:ext cx="99228" cy="91035"/>
          </a:xfrm>
          <a:prstGeom prst="rect">
            <a:avLst/>
          </a:prstGeom>
        </p:spPr>
      </p:pic>
      <p:pic>
        <p:nvPicPr>
          <p:cNvPr id="57" name="Picture 56">
            <a:extLst>
              <a:ext uri="{FF2B5EF4-FFF2-40B4-BE49-F238E27FC236}">
                <a16:creationId xmlns:a16="http://schemas.microsoft.com/office/drawing/2014/main" id="{EB714D27-E1FB-A65F-4A51-F5BD92596FA3}"/>
              </a:ext>
            </a:extLst>
          </p:cNvPr>
          <p:cNvPicPr>
            <a:picLocks noChangeAspect="1"/>
          </p:cNvPicPr>
          <p:nvPr/>
        </p:nvPicPr>
        <p:blipFill>
          <a:blip r:embed="rId3"/>
          <a:srcRect l="1" t="2" r="1398" b="3078"/>
          <a:stretch>
            <a:fillRect/>
          </a:stretch>
        </p:blipFill>
        <p:spPr>
          <a:xfrm>
            <a:off x="3780434" y="1527017"/>
            <a:ext cx="99228" cy="91035"/>
          </a:xfrm>
          <a:prstGeom prst="rect">
            <a:avLst/>
          </a:prstGeom>
        </p:spPr>
      </p:pic>
      <p:pic>
        <p:nvPicPr>
          <p:cNvPr id="58" name="Picture 57">
            <a:extLst>
              <a:ext uri="{FF2B5EF4-FFF2-40B4-BE49-F238E27FC236}">
                <a16:creationId xmlns:a16="http://schemas.microsoft.com/office/drawing/2014/main" id="{13563AED-A437-0E5A-BEB3-9EDA4A676865}"/>
              </a:ext>
            </a:extLst>
          </p:cNvPr>
          <p:cNvPicPr>
            <a:picLocks noChangeAspect="1"/>
          </p:cNvPicPr>
          <p:nvPr/>
        </p:nvPicPr>
        <p:blipFill>
          <a:blip r:embed="rId4"/>
          <a:srcRect l="9999" t="1" r="12923" b="-1"/>
          <a:stretch>
            <a:fillRect/>
          </a:stretch>
        </p:blipFill>
        <p:spPr>
          <a:xfrm>
            <a:off x="1870272" y="2690104"/>
            <a:ext cx="93557" cy="91034"/>
          </a:xfrm>
          <a:prstGeom prst="rect">
            <a:avLst/>
          </a:prstGeom>
        </p:spPr>
      </p:pic>
      <p:pic>
        <p:nvPicPr>
          <p:cNvPr id="59" name="Picture 58">
            <a:extLst>
              <a:ext uri="{FF2B5EF4-FFF2-40B4-BE49-F238E27FC236}">
                <a16:creationId xmlns:a16="http://schemas.microsoft.com/office/drawing/2014/main" id="{E00D3178-2A93-E1BE-4A80-DA56E70433BD}"/>
              </a:ext>
            </a:extLst>
          </p:cNvPr>
          <p:cNvPicPr>
            <a:picLocks noChangeAspect="1"/>
          </p:cNvPicPr>
          <p:nvPr/>
        </p:nvPicPr>
        <p:blipFill>
          <a:blip r:embed="rId4"/>
          <a:srcRect l="9999" t="1" r="12923" b="-1"/>
          <a:stretch>
            <a:fillRect/>
          </a:stretch>
        </p:blipFill>
        <p:spPr>
          <a:xfrm>
            <a:off x="2004832" y="3409039"/>
            <a:ext cx="93557" cy="91034"/>
          </a:xfrm>
          <a:prstGeom prst="rect">
            <a:avLst/>
          </a:prstGeom>
        </p:spPr>
      </p:pic>
      <p:pic>
        <p:nvPicPr>
          <p:cNvPr id="60" name="Picture 59">
            <a:extLst>
              <a:ext uri="{FF2B5EF4-FFF2-40B4-BE49-F238E27FC236}">
                <a16:creationId xmlns:a16="http://schemas.microsoft.com/office/drawing/2014/main" id="{70B156AF-5B4C-7ED6-6A61-A3609158282B}"/>
              </a:ext>
            </a:extLst>
          </p:cNvPr>
          <p:cNvPicPr>
            <a:picLocks noChangeAspect="1"/>
          </p:cNvPicPr>
          <p:nvPr/>
        </p:nvPicPr>
        <p:blipFill>
          <a:blip r:embed="rId4"/>
          <a:srcRect l="9999" t="1" r="12923" b="-1"/>
          <a:stretch>
            <a:fillRect/>
          </a:stretch>
        </p:blipFill>
        <p:spPr>
          <a:xfrm>
            <a:off x="1975262" y="3293033"/>
            <a:ext cx="93557" cy="91034"/>
          </a:xfrm>
          <a:prstGeom prst="rect">
            <a:avLst/>
          </a:prstGeom>
        </p:spPr>
      </p:pic>
      <p:sp>
        <p:nvSpPr>
          <p:cNvPr id="3" name="Rectangle 2">
            <a:extLst>
              <a:ext uri="{FF2B5EF4-FFF2-40B4-BE49-F238E27FC236}">
                <a16:creationId xmlns:a16="http://schemas.microsoft.com/office/drawing/2014/main" id="{72AC8646-C90A-77D2-5FD9-54134BF599EB}"/>
              </a:ext>
            </a:extLst>
          </p:cNvPr>
          <p:cNvSpPr/>
          <p:nvPr/>
        </p:nvSpPr>
        <p:spPr>
          <a:xfrm>
            <a:off x="929640" y="1134507"/>
            <a:ext cx="10267950" cy="34962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0098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00AF4-8D60-97C8-10F5-DF6AF88B2EC7}"/>
              </a:ext>
            </a:extLst>
          </p:cNvPr>
          <p:cNvSpPr>
            <a:spLocks noGrp="1"/>
          </p:cNvSpPr>
          <p:nvPr>
            <p:ph type="title"/>
          </p:nvPr>
        </p:nvSpPr>
        <p:spPr>
          <a:xfrm>
            <a:off x="838200" y="18256"/>
            <a:ext cx="10515600" cy="888396"/>
          </a:xfrm>
        </p:spPr>
        <p:txBody>
          <a:bodyPr>
            <a:normAutofit/>
          </a:bodyPr>
          <a:lstStyle/>
          <a:p>
            <a:pPr algn="ctr"/>
            <a:r>
              <a:rPr lang="en-US" sz="4200" dirty="0">
                <a:latin typeface="Arial" panose="020B0604020202020204" pitchFamily="34" charset="0"/>
                <a:cs typeface="Arial" panose="020B0604020202020204" pitchFamily="34" charset="0"/>
              </a:rPr>
              <a:t>Motivation</a:t>
            </a:r>
          </a:p>
        </p:txBody>
      </p:sp>
      <p:sp>
        <p:nvSpPr>
          <p:cNvPr id="6" name="Slide Number Placeholder 5">
            <a:extLst>
              <a:ext uri="{FF2B5EF4-FFF2-40B4-BE49-F238E27FC236}">
                <a16:creationId xmlns:a16="http://schemas.microsoft.com/office/drawing/2014/main" id="{6D187E9A-0FB0-FBF5-C6E3-EDBB83CAE42D}"/>
              </a:ext>
            </a:extLst>
          </p:cNvPr>
          <p:cNvSpPr>
            <a:spLocks noGrp="1"/>
          </p:cNvSpPr>
          <p:nvPr>
            <p:ph type="sldNum" sz="quarter" idx="12"/>
          </p:nvPr>
        </p:nvSpPr>
        <p:spPr>
          <a:xfrm>
            <a:off x="9347200" y="6381750"/>
            <a:ext cx="2844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spcBef>
                <a:spcPct val="20000"/>
              </a:spcBef>
              <a:buChar char="•"/>
              <a:defRPr sz="3400">
                <a:solidFill>
                  <a:schemeClr val="tx1"/>
                </a:solidFill>
                <a:latin typeface="Arial" panose="020B0604020202020204" pitchFamily="34" charset="0"/>
              </a:defRPr>
            </a:lvl1pPr>
            <a:lvl2pPr marL="742950" indent="-285750" defTabSz="958850">
              <a:spcBef>
                <a:spcPct val="20000"/>
              </a:spcBef>
              <a:buChar char="–"/>
              <a:defRPr sz="2900">
                <a:solidFill>
                  <a:schemeClr val="tx1"/>
                </a:solidFill>
                <a:latin typeface="Arial" panose="020B0604020202020204" pitchFamily="34" charset="0"/>
              </a:defRPr>
            </a:lvl2pPr>
            <a:lvl3pPr marL="1143000" indent="-228600" defTabSz="958850">
              <a:spcBef>
                <a:spcPct val="20000"/>
              </a:spcBef>
              <a:buChar char="•"/>
              <a:defRPr sz="2500">
                <a:solidFill>
                  <a:schemeClr val="tx1"/>
                </a:solidFill>
                <a:latin typeface="Arial" panose="020B0604020202020204" pitchFamily="34" charset="0"/>
              </a:defRPr>
            </a:lvl3pPr>
            <a:lvl4pPr marL="1600200" indent="-228600" defTabSz="958850">
              <a:spcBef>
                <a:spcPct val="20000"/>
              </a:spcBef>
              <a:buChar char="–"/>
              <a:defRPr sz="2100">
                <a:solidFill>
                  <a:schemeClr val="tx1"/>
                </a:solidFill>
                <a:latin typeface="Arial" panose="020B0604020202020204" pitchFamily="34" charset="0"/>
              </a:defRPr>
            </a:lvl4pPr>
            <a:lvl5pPr marL="2057400" indent="-228600" defTabSz="958850">
              <a:spcBef>
                <a:spcPct val="20000"/>
              </a:spcBef>
              <a:buChar char="»"/>
              <a:defRPr sz="2100">
                <a:solidFill>
                  <a:schemeClr val="tx1"/>
                </a:solidFill>
                <a:latin typeface="Arial" panose="020B0604020202020204" pitchFamily="34" charset="0"/>
              </a:defRPr>
            </a:lvl5pPr>
            <a:lvl6pPr marL="25146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6pPr>
            <a:lvl7pPr marL="29718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7pPr>
            <a:lvl8pPr marL="34290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8pPr>
            <a:lvl9pPr marL="38862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9pPr>
          </a:lstStyle>
          <a:p>
            <a:pPr>
              <a:spcBef>
                <a:spcPct val="0"/>
              </a:spcBef>
              <a:buFontTx/>
              <a:buNone/>
            </a:pPr>
            <a:fld id="{3CF4764C-0C7D-44EF-947E-F89A14553D1D}" type="slidenum">
              <a:rPr lang="en-US" altLang="en-US" sz="1500"/>
              <a:pPr>
                <a:spcBef>
                  <a:spcPct val="0"/>
                </a:spcBef>
                <a:buFontTx/>
                <a:buNone/>
              </a:pPr>
              <a:t>2</a:t>
            </a:fld>
            <a:endParaRPr lang="en-US" altLang="en-US" sz="1500" dirty="0"/>
          </a:p>
        </p:txBody>
      </p:sp>
      <p:sp>
        <p:nvSpPr>
          <p:cNvPr id="5" name="Content Placeholder 4">
            <a:extLst>
              <a:ext uri="{FF2B5EF4-FFF2-40B4-BE49-F238E27FC236}">
                <a16:creationId xmlns:a16="http://schemas.microsoft.com/office/drawing/2014/main" id="{6C172237-5E0D-936A-1DE0-C1866A39F617}"/>
              </a:ext>
            </a:extLst>
          </p:cNvPr>
          <p:cNvSpPr>
            <a:spLocks noGrp="1"/>
          </p:cNvSpPr>
          <p:nvPr>
            <p:ph idx="1"/>
          </p:nvPr>
        </p:nvSpPr>
        <p:spPr>
          <a:xfrm>
            <a:off x="561767" y="1318609"/>
            <a:ext cx="9687517" cy="4670711"/>
          </a:xfrm>
        </p:spPr>
        <p:txBody>
          <a:bodyPr>
            <a:noAutofit/>
          </a:bodyPr>
          <a:lstStyle/>
          <a:p>
            <a:r>
              <a:rPr lang="en-US" dirty="0">
                <a:latin typeface="Aptos" panose="020B0004020202020204" pitchFamily="34" charset="0"/>
                <a:cs typeface="Arial" panose="020B0604020202020204" pitchFamily="34" charset="0"/>
              </a:rPr>
              <a:t>One of the main approaches to improving ignition and combustion of boron particles is the addition of </a:t>
            </a:r>
            <a:r>
              <a:rPr lang="en-US" dirty="0">
                <a:solidFill>
                  <a:srgbClr val="0000FF"/>
                </a:solidFill>
                <a:latin typeface="Aptos" panose="020B0004020202020204" pitchFamily="34" charset="0"/>
                <a:cs typeface="Arial" panose="020B0604020202020204" pitchFamily="34" charset="0"/>
              </a:rPr>
              <a:t>magnesium</a:t>
            </a:r>
            <a:r>
              <a:rPr lang="en-US" dirty="0">
                <a:latin typeface="Aptos" panose="020B0004020202020204" pitchFamily="34" charset="0"/>
                <a:cs typeface="Arial" panose="020B0604020202020204" pitchFamily="34" charset="0"/>
              </a:rPr>
              <a:t>.</a:t>
            </a:r>
          </a:p>
          <a:p>
            <a:pPr lvl="1"/>
            <a:r>
              <a:rPr lang="en-US" dirty="0">
                <a:latin typeface="Aptos" panose="020B0004020202020204" pitchFamily="34" charset="0"/>
                <a:cs typeface="Arial" panose="020B0604020202020204" pitchFamily="34" charset="0"/>
              </a:rPr>
              <a:t>Boron/magnesium mixtures and composites</a:t>
            </a:r>
          </a:p>
          <a:p>
            <a:pPr lvl="1"/>
            <a:r>
              <a:rPr lang="en-US" dirty="0">
                <a:latin typeface="Aptos" panose="020B0004020202020204" pitchFamily="34" charset="0"/>
                <a:cs typeface="Arial" panose="020B0604020202020204" pitchFamily="34" charset="0"/>
              </a:rPr>
              <a:t>Magnesium borides</a:t>
            </a:r>
          </a:p>
          <a:p>
            <a:r>
              <a:rPr lang="en-US" dirty="0">
                <a:latin typeface="Aptos" panose="020B0004020202020204" pitchFamily="34" charset="0"/>
                <a:cs typeface="Arial" panose="020B0604020202020204" pitchFamily="34" charset="0"/>
              </a:rPr>
              <a:t>There exist borides with different B/Mg ratios (e.g., 2:1, 4:1, 7:1). </a:t>
            </a:r>
          </a:p>
          <a:p>
            <a:r>
              <a:rPr lang="en-US" dirty="0">
                <a:latin typeface="Aptos" panose="020B0004020202020204" pitchFamily="34" charset="0"/>
                <a:cs typeface="Arial" panose="020B0604020202020204" pitchFamily="34" charset="0"/>
              </a:rPr>
              <a:t>MgB</a:t>
            </a:r>
            <a:r>
              <a:rPr lang="en-US" baseline="-25000" dirty="0">
                <a:latin typeface="Aptos" panose="020B0004020202020204" pitchFamily="34" charset="0"/>
                <a:cs typeface="Arial" panose="020B0604020202020204" pitchFamily="34" charset="0"/>
              </a:rPr>
              <a:t>2</a:t>
            </a:r>
            <a:r>
              <a:rPr lang="en-US" dirty="0">
                <a:latin typeface="Aptos" panose="020B0004020202020204" pitchFamily="34" charset="0"/>
                <a:cs typeface="Arial" panose="020B0604020202020204" pitchFamily="34" charset="0"/>
              </a:rPr>
              <a:t> has been studied extensively as a superconductor and as a fuel for propulsion systems.</a:t>
            </a:r>
          </a:p>
          <a:p>
            <a:r>
              <a:rPr lang="en-US" dirty="0">
                <a:latin typeface="Aptos" panose="020B0004020202020204" pitchFamily="34" charset="0"/>
                <a:cs typeface="Arial" panose="020B0604020202020204" pitchFamily="34" charset="0"/>
              </a:rPr>
              <a:t>Since the addition of Mg decreases the energy density, the feasibility to use </a:t>
            </a:r>
            <a:r>
              <a:rPr lang="en-US" dirty="0">
                <a:solidFill>
                  <a:srgbClr val="0000FF"/>
                </a:solidFill>
                <a:latin typeface="Aptos" panose="020B0004020202020204" pitchFamily="34" charset="0"/>
                <a:cs typeface="Arial" panose="020B0604020202020204" pitchFamily="34" charset="0"/>
              </a:rPr>
              <a:t>magnesium borides with higher B/Mg ratios</a:t>
            </a:r>
            <a:r>
              <a:rPr lang="en-US" dirty="0">
                <a:latin typeface="Aptos" panose="020B0004020202020204" pitchFamily="34" charset="0"/>
                <a:cs typeface="Arial" panose="020B0604020202020204" pitchFamily="34" charset="0"/>
              </a:rPr>
              <a:t> should be examined.</a:t>
            </a:r>
          </a:p>
          <a:p>
            <a:endParaRPr lang="en-US" dirty="0">
              <a:latin typeface="Aptos" panose="020B00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FCACB8E-D6E7-3B19-366D-7E1DE9526CAA}"/>
              </a:ext>
            </a:extLst>
          </p:cNvPr>
          <p:cNvPicPr>
            <a:picLocks noChangeAspect="1"/>
          </p:cNvPicPr>
          <p:nvPr/>
        </p:nvPicPr>
        <p:blipFill rotWithShape="1">
          <a:blip r:embed="rId3"/>
          <a:srcRect l="24929" t="34124" r="24420" b="33042"/>
          <a:stretch/>
        </p:blipFill>
        <p:spPr>
          <a:xfrm rot="5400000">
            <a:off x="10247072" y="4694300"/>
            <a:ext cx="1843962" cy="1316582"/>
          </a:xfrm>
          <a:prstGeom prst="rect">
            <a:avLst/>
          </a:prstGeom>
        </p:spPr>
      </p:pic>
      <p:sp>
        <p:nvSpPr>
          <p:cNvPr id="4" name="TextBox 3">
            <a:extLst>
              <a:ext uri="{FF2B5EF4-FFF2-40B4-BE49-F238E27FC236}">
                <a16:creationId xmlns:a16="http://schemas.microsoft.com/office/drawing/2014/main" id="{F8BAE3E3-96D6-9B69-B6CD-1DF41C5CAD99}"/>
              </a:ext>
            </a:extLst>
          </p:cNvPr>
          <p:cNvSpPr txBox="1"/>
          <p:nvPr/>
        </p:nvSpPr>
        <p:spPr>
          <a:xfrm>
            <a:off x="10643607" y="3954100"/>
            <a:ext cx="1090427" cy="369332"/>
          </a:xfrm>
          <a:prstGeom prst="rect">
            <a:avLst/>
          </a:prstGeom>
          <a:noFill/>
        </p:spPr>
        <p:txBody>
          <a:bodyPr wrap="square" rtlCol="0">
            <a:spAutoFit/>
          </a:bodyPr>
          <a:lstStyle/>
          <a:p>
            <a:pPr algn="ctr"/>
            <a:r>
              <a:rPr lang="en-US" b="1" dirty="0"/>
              <a:t>MgB</a:t>
            </a:r>
            <a:r>
              <a:rPr lang="en-US" b="1" baseline="-25000" dirty="0"/>
              <a:t>4</a:t>
            </a:r>
            <a:endParaRPr lang="en-US" b="1" dirty="0"/>
          </a:p>
        </p:txBody>
      </p:sp>
      <p:sp>
        <p:nvSpPr>
          <p:cNvPr id="7" name="TextBox 6">
            <a:extLst>
              <a:ext uri="{FF2B5EF4-FFF2-40B4-BE49-F238E27FC236}">
                <a16:creationId xmlns:a16="http://schemas.microsoft.com/office/drawing/2014/main" id="{B1467409-EA8E-94E4-8046-C5ACC9855AF6}"/>
              </a:ext>
            </a:extLst>
          </p:cNvPr>
          <p:cNvSpPr txBox="1"/>
          <p:nvPr/>
        </p:nvSpPr>
        <p:spPr>
          <a:xfrm>
            <a:off x="10685901" y="6381750"/>
            <a:ext cx="1090427" cy="369332"/>
          </a:xfrm>
          <a:prstGeom prst="rect">
            <a:avLst/>
          </a:prstGeom>
          <a:noFill/>
        </p:spPr>
        <p:txBody>
          <a:bodyPr wrap="square" rtlCol="0">
            <a:spAutoFit/>
          </a:bodyPr>
          <a:lstStyle/>
          <a:p>
            <a:pPr algn="ctr"/>
            <a:r>
              <a:rPr lang="en-US" b="1" dirty="0"/>
              <a:t>MgB</a:t>
            </a:r>
            <a:r>
              <a:rPr lang="en-US" b="1" baseline="-25000" dirty="0"/>
              <a:t>7</a:t>
            </a:r>
            <a:endParaRPr lang="en-US" b="1" dirty="0"/>
          </a:p>
        </p:txBody>
      </p:sp>
      <p:pic>
        <p:nvPicPr>
          <p:cNvPr id="8" name="Picture 7">
            <a:extLst>
              <a:ext uri="{FF2B5EF4-FFF2-40B4-BE49-F238E27FC236}">
                <a16:creationId xmlns:a16="http://schemas.microsoft.com/office/drawing/2014/main" id="{1DC0DF14-D8DF-3B71-964E-629A97BB3C70}"/>
              </a:ext>
            </a:extLst>
          </p:cNvPr>
          <p:cNvPicPr>
            <a:picLocks noChangeAspect="1"/>
          </p:cNvPicPr>
          <p:nvPr/>
        </p:nvPicPr>
        <p:blipFill>
          <a:blip r:embed="rId4"/>
          <a:stretch>
            <a:fillRect/>
          </a:stretch>
        </p:blipFill>
        <p:spPr>
          <a:xfrm>
            <a:off x="10249284" y="2417886"/>
            <a:ext cx="1660980" cy="1557169"/>
          </a:xfrm>
          <a:prstGeom prst="rect">
            <a:avLst/>
          </a:prstGeom>
        </p:spPr>
      </p:pic>
      <p:pic>
        <p:nvPicPr>
          <p:cNvPr id="9" name="Picture 8">
            <a:extLst>
              <a:ext uri="{FF2B5EF4-FFF2-40B4-BE49-F238E27FC236}">
                <a16:creationId xmlns:a16="http://schemas.microsoft.com/office/drawing/2014/main" id="{68957F50-717B-1E1D-2B5B-D3D66B26CB24}"/>
              </a:ext>
            </a:extLst>
          </p:cNvPr>
          <p:cNvPicPr>
            <a:picLocks noChangeAspect="1"/>
          </p:cNvPicPr>
          <p:nvPr/>
        </p:nvPicPr>
        <p:blipFill rotWithShape="1">
          <a:blip r:embed="rId5"/>
          <a:srcRect l="26074" t="22162" r="26202" b="22352"/>
          <a:stretch/>
        </p:blipFill>
        <p:spPr>
          <a:xfrm rot="5400000">
            <a:off x="10472785" y="669849"/>
            <a:ext cx="1166383" cy="1356115"/>
          </a:xfrm>
          <a:prstGeom prst="rect">
            <a:avLst/>
          </a:prstGeom>
        </p:spPr>
      </p:pic>
      <p:sp>
        <p:nvSpPr>
          <p:cNvPr id="10" name="TextBox 9">
            <a:extLst>
              <a:ext uri="{FF2B5EF4-FFF2-40B4-BE49-F238E27FC236}">
                <a16:creationId xmlns:a16="http://schemas.microsoft.com/office/drawing/2014/main" id="{57BB95F0-0DB6-A778-A6CD-61B157EFC895}"/>
              </a:ext>
            </a:extLst>
          </p:cNvPr>
          <p:cNvSpPr txBox="1"/>
          <p:nvPr/>
        </p:nvSpPr>
        <p:spPr>
          <a:xfrm>
            <a:off x="10510762" y="1942482"/>
            <a:ext cx="1090427" cy="369332"/>
          </a:xfrm>
          <a:prstGeom prst="rect">
            <a:avLst/>
          </a:prstGeom>
          <a:noFill/>
        </p:spPr>
        <p:txBody>
          <a:bodyPr wrap="square" rtlCol="0">
            <a:spAutoFit/>
          </a:bodyPr>
          <a:lstStyle/>
          <a:p>
            <a:pPr algn="ctr"/>
            <a:r>
              <a:rPr lang="en-US" b="1" dirty="0"/>
              <a:t>MgB</a:t>
            </a:r>
            <a:r>
              <a:rPr lang="en-US" b="1" baseline="-25000" dirty="0"/>
              <a:t>2</a:t>
            </a:r>
            <a:endParaRPr lang="en-US" b="1" dirty="0"/>
          </a:p>
        </p:txBody>
      </p:sp>
    </p:spTree>
    <p:extLst>
      <p:ext uri="{BB962C8B-B14F-4D97-AF65-F5344CB8AC3E}">
        <p14:creationId xmlns:p14="http://schemas.microsoft.com/office/powerpoint/2010/main" val="27003952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A0B31-35BB-C01E-9CB4-52C63BBBB5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267CA7-6BFF-7E7C-AE36-01086D81D7E7}"/>
              </a:ext>
            </a:extLst>
          </p:cNvPr>
          <p:cNvSpPr>
            <a:spLocks noGrp="1"/>
          </p:cNvSpPr>
          <p:nvPr>
            <p:ph type="title"/>
          </p:nvPr>
        </p:nvSpPr>
        <p:spPr>
          <a:xfrm>
            <a:off x="838200" y="18256"/>
            <a:ext cx="10515600" cy="888396"/>
          </a:xfrm>
        </p:spPr>
        <p:txBody>
          <a:bodyPr>
            <a:normAutofit/>
          </a:bodyPr>
          <a:lstStyle/>
          <a:p>
            <a:pPr algn="ctr"/>
            <a:r>
              <a:rPr lang="en-US" sz="4200" dirty="0">
                <a:latin typeface="Arial" panose="020B0604020202020204" pitchFamily="34" charset="0"/>
                <a:cs typeface="Arial" panose="020B0604020202020204" pitchFamily="34" charset="0"/>
              </a:rPr>
              <a:t>Conclusions</a:t>
            </a:r>
          </a:p>
        </p:txBody>
      </p:sp>
      <p:sp>
        <p:nvSpPr>
          <p:cNvPr id="3" name="Content Placeholder 2">
            <a:extLst>
              <a:ext uri="{FF2B5EF4-FFF2-40B4-BE49-F238E27FC236}">
                <a16:creationId xmlns:a16="http://schemas.microsoft.com/office/drawing/2014/main" id="{C1C2BE09-911C-D4EE-F56D-744A11952C03}"/>
              </a:ext>
            </a:extLst>
          </p:cNvPr>
          <p:cNvSpPr>
            <a:spLocks noGrp="1"/>
          </p:cNvSpPr>
          <p:nvPr>
            <p:ph idx="1"/>
          </p:nvPr>
        </p:nvSpPr>
        <p:spPr>
          <a:xfrm>
            <a:off x="838200" y="1245756"/>
            <a:ext cx="10858500" cy="5135994"/>
          </a:xfrm>
        </p:spPr>
        <p:txBody>
          <a:bodyPr>
            <a:normAutofit fontScale="92500" lnSpcReduction="10000"/>
          </a:bodyPr>
          <a:lstStyle/>
          <a:p>
            <a:pPr marL="0" indent="0">
              <a:buNone/>
            </a:pPr>
            <a:r>
              <a:rPr lang="en-US" sz="3200" b="1" dirty="0">
                <a:cs typeface="Arial" panose="020B0604020202020204" pitchFamily="34" charset="0"/>
              </a:rPr>
              <a:t>Fabrication</a:t>
            </a:r>
          </a:p>
          <a:p>
            <a:pPr marL="914400" lvl="1" indent="-457200"/>
            <a:r>
              <a:rPr lang="en-US" sz="2800" dirty="0">
                <a:cs typeface="Arial" panose="020B0604020202020204" pitchFamily="34" charset="0"/>
              </a:rPr>
              <a:t>Synthesis in a tube furnace produced MgB</a:t>
            </a:r>
            <a:r>
              <a:rPr lang="en-US" sz="2800" baseline="-25000" dirty="0">
                <a:cs typeface="Arial" panose="020B0604020202020204" pitchFamily="34" charset="0"/>
              </a:rPr>
              <a:t>4</a:t>
            </a:r>
            <a:r>
              <a:rPr lang="en-US" sz="2800" dirty="0">
                <a:cs typeface="Arial" panose="020B0604020202020204" pitchFamily="34" charset="0"/>
              </a:rPr>
              <a:t> without MgB</a:t>
            </a:r>
            <a:r>
              <a:rPr lang="en-US" sz="2800" baseline="-25000" dirty="0">
                <a:cs typeface="Arial" panose="020B0604020202020204" pitchFamily="34" charset="0"/>
              </a:rPr>
              <a:t>2</a:t>
            </a:r>
            <a:r>
              <a:rPr lang="en-US" sz="2800" dirty="0">
                <a:cs typeface="Arial" panose="020B0604020202020204" pitchFamily="34" charset="0"/>
              </a:rPr>
              <a:t> additive.</a:t>
            </a:r>
          </a:p>
          <a:p>
            <a:pPr marL="914400" lvl="1" indent="-457200"/>
            <a:r>
              <a:rPr lang="en-US" sz="2800" dirty="0">
                <a:cs typeface="Arial" panose="020B0604020202020204" pitchFamily="34" charset="0"/>
              </a:rPr>
              <a:t>Nanoscale </a:t>
            </a:r>
            <a:r>
              <a:rPr lang="en-US" sz="2800" dirty="0">
                <a:ea typeface="Times New Roman" panose="02020603050405020304" pitchFamily="18" charset="0"/>
                <a:cs typeface="Arial" panose="020B0604020202020204" pitchFamily="34" charset="0"/>
              </a:rPr>
              <a:t>MgB</a:t>
            </a:r>
            <a:r>
              <a:rPr lang="en-US" sz="2800" baseline="-25000" dirty="0">
                <a:ea typeface="Times New Roman" panose="02020603050405020304" pitchFamily="18" charset="0"/>
                <a:cs typeface="Arial" panose="020B0604020202020204" pitchFamily="34" charset="0"/>
              </a:rPr>
              <a:t>2</a:t>
            </a:r>
            <a:r>
              <a:rPr lang="en-US" sz="2800" dirty="0">
                <a:cs typeface="Arial" panose="020B0604020202020204" pitchFamily="34" charset="0"/>
              </a:rPr>
              <a:t> and </a:t>
            </a:r>
            <a:r>
              <a:rPr lang="en-US" sz="2800" dirty="0" err="1">
                <a:cs typeface="Arial" panose="020B0604020202020204" pitchFamily="34" charset="0"/>
              </a:rPr>
              <a:t>MgB</a:t>
            </a:r>
            <a:r>
              <a:rPr lang="en-US" sz="2800" dirty="0">
                <a:cs typeface="Arial" panose="020B0604020202020204" pitchFamily="34" charset="0"/>
              </a:rPr>
              <a:t>₄ have been obtained by using high-energy ball milling.</a:t>
            </a:r>
          </a:p>
          <a:p>
            <a:pPr marL="914400" lvl="1" indent="-457200"/>
            <a:r>
              <a:rPr lang="en-US" sz="2800" dirty="0">
                <a:cs typeface="Arial" panose="020B0604020202020204" pitchFamily="34" charset="0"/>
              </a:rPr>
              <a:t>Leaching with acetic acid and nitric acid is an effective means to remove oxides.</a:t>
            </a:r>
          </a:p>
          <a:p>
            <a:pPr marL="0" indent="0">
              <a:buNone/>
            </a:pPr>
            <a:r>
              <a:rPr lang="en-US" sz="3200" b="1" dirty="0"/>
              <a:t>Oxidation</a:t>
            </a:r>
          </a:p>
          <a:p>
            <a:pPr marL="914400" lvl="1" indent="-457200"/>
            <a:r>
              <a:rPr lang="en-US" sz="2800" dirty="0"/>
              <a:t>Both borides exhibit high extents of conversion compared to boron.</a:t>
            </a:r>
          </a:p>
          <a:p>
            <a:pPr marL="914400" lvl="1" indent="-457200"/>
            <a:r>
              <a:rPr lang="en-US" sz="2800" dirty="0"/>
              <a:t>MgB</a:t>
            </a:r>
            <a:r>
              <a:rPr lang="en-US" sz="2800" baseline="-25000" dirty="0"/>
              <a:t>4</a:t>
            </a:r>
            <a:r>
              <a:rPr lang="en-US" sz="2800" dirty="0"/>
              <a:t> is oxidized at a lower temperature than MgB</a:t>
            </a:r>
            <a:r>
              <a:rPr lang="en-US" sz="2800" baseline="-25000" dirty="0"/>
              <a:t>2</a:t>
            </a:r>
            <a:r>
              <a:rPr lang="en-US" sz="2800" dirty="0"/>
              <a:t>.</a:t>
            </a:r>
          </a:p>
          <a:p>
            <a:pPr marL="0" indent="0">
              <a:buNone/>
            </a:pPr>
            <a:r>
              <a:rPr lang="en-US" sz="3200" b="1" dirty="0">
                <a:cs typeface="Arial" panose="020B0604020202020204" pitchFamily="34" charset="0"/>
              </a:rPr>
              <a:t>Combustion</a:t>
            </a:r>
          </a:p>
          <a:p>
            <a:pPr marL="914400" lvl="1" indent="-457200"/>
            <a:r>
              <a:rPr lang="en-US" sz="2800" dirty="0">
                <a:cs typeface="Arial" panose="020B0604020202020204" pitchFamily="34" charset="0"/>
              </a:rPr>
              <a:t>MgB</a:t>
            </a:r>
            <a:r>
              <a:rPr lang="en-US" sz="2800" baseline="-25000" dirty="0">
                <a:cs typeface="Arial" panose="020B0604020202020204" pitchFamily="34" charset="0"/>
              </a:rPr>
              <a:t>2</a:t>
            </a:r>
            <a:r>
              <a:rPr lang="en-US" sz="2800" dirty="0">
                <a:cs typeface="Arial" panose="020B0604020202020204" pitchFamily="34" charset="0"/>
              </a:rPr>
              <a:t> and MgB</a:t>
            </a:r>
            <a:r>
              <a:rPr lang="en-US" sz="2800" baseline="-25000" dirty="0">
                <a:cs typeface="Arial" panose="020B0604020202020204" pitchFamily="34" charset="0"/>
              </a:rPr>
              <a:t>4</a:t>
            </a:r>
            <a:r>
              <a:rPr lang="en-US" sz="2800" dirty="0">
                <a:cs typeface="Arial" panose="020B0604020202020204" pitchFamily="34" charset="0"/>
              </a:rPr>
              <a:t> burn much faster than B.</a:t>
            </a:r>
          </a:p>
          <a:p>
            <a:pPr marL="914400" lvl="1" indent="-457200"/>
            <a:r>
              <a:rPr lang="en-US" sz="2800" dirty="0">
                <a:latin typeface="Aptos" panose="020B0004020202020204" pitchFamily="34" charset="0"/>
                <a:cs typeface="Arial" panose="020B0604020202020204" pitchFamily="34" charset="0"/>
              </a:rPr>
              <a:t>MgB</a:t>
            </a:r>
            <a:r>
              <a:rPr lang="en-US" sz="2800" baseline="-25000" dirty="0">
                <a:latin typeface="Aptos" panose="020B0004020202020204" pitchFamily="34" charset="0"/>
                <a:cs typeface="Arial" panose="020B0604020202020204" pitchFamily="34" charset="0"/>
              </a:rPr>
              <a:t>4</a:t>
            </a:r>
            <a:r>
              <a:rPr lang="en-US" sz="2800" dirty="0">
                <a:latin typeface="Aptos" panose="020B0004020202020204" pitchFamily="34" charset="0"/>
                <a:cs typeface="Arial" panose="020B0604020202020204" pitchFamily="34" charset="0"/>
              </a:rPr>
              <a:t> burns slower than MgB</a:t>
            </a:r>
            <a:r>
              <a:rPr lang="en-US" sz="2800" baseline="-25000" dirty="0">
                <a:latin typeface="Aptos" panose="020B0004020202020204" pitchFamily="34" charset="0"/>
                <a:cs typeface="Arial" panose="020B0604020202020204" pitchFamily="34" charset="0"/>
              </a:rPr>
              <a:t>2</a:t>
            </a:r>
            <a:r>
              <a:rPr lang="en-US" sz="2800" dirty="0">
                <a:latin typeface="Aptos" panose="020B0004020202020204" pitchFamily="34" charset="0"/>
                <a:cs typeface="Arial" panose="020B0604020202020204" pitchFamily="34" charset="0"/>
              </a:rPr>
              <a:t>.</a:t>
            </a:r>
          </a:p>
        </p:txBody>
      </p:sp>
      <p:sp>
        <p:nvSpPr>
          <p:cNvPr id="6" name="Slide Number Placeholder 5">
            <a:extLst>
              <a:ext uri="{FF2B5EF4-FFF2-40B4-BE49-F238E27FC236}">
                <a16:creationId xmlns:a16="http://schemas.microsoft.com/office/drawing/2014/main" id="{4CC3DCF8-DA99-465F-CDCB-4173DDDEDA20}"/>
              </a:ext>
            </a:extLst>
          </p:cNvPr>
          <p:cNvSpPr>
            <a:spLocks noGrp="1"/>
          </p:cNvSpPr>
          <p:nvPr>
            <p:ph type="sldNum" sz="quarter" idx="12"/>
          </p:nvPr>
        </p:nvSpPr>
        <p:spPr>
          <a:xfrm>
            <a:off x="9347200" y="6381750"/>
            <a:ext cx="2844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spcBef>
                <a:spcPct val="20000"/>
              </a:spcBef>
              <a:buChar char="•"/>
              <a:defRPr sz="3400">
                <a:solidFill>
                  <a:schemeClr val="tx1"/>
                </a:solidFill>
                <a:latin typeface="Arial" panose="020B0604020202020204" pitchFamily="34" charset="0"/>
              </a:defRPr>
            </a:lvl1pPr>
            <a:lvl2pPr marL="742950" indent="-285750" defTabSz="958850">
              <a:spcBef>
                <a:spcPct val="20000"/>
              </a:spcBef>
              <a:buChar char="–"/>
              <a:defRPr sz="2900">
                <a:solidFill>
                  <a:schemeClr val="tx1"/>
                </a:solidFill>
                <a:latin typeface="Arial" panose="020B0604020202020204" pitchFamily="34" charset="0"/>
              </a:defRPr>
            </a:lvl2pPr>
            <a:lvl3pPr marL="1143000" indent="-228600" defTabSz="958850">
              <a:spcBef>
                <a:spcPct val="20000"/>
              </a:spcBef>
              <a:buChar char="•"/>
              <a:defRPr sz="2500">
                <a:solidFill>
                  <a:schemeClr val="tx1"/>
                </a:solidFill>
                <a:latin typeface="Arial" panose="020B0604020202020204" pitchFamily="34" charset="0"/>
              </a:defRPr>
            </a:lvl3pPr>
            <a:lvl4pPr marL="1600200" indent="-228600" defTabSz="958850">
              <a:spcBef>
                <a:spcPct val="20000"/>
              </a:spcBef>
              <a:buChar char="–"/>
              <a:defRPr sz="2100">
                <a:solidFill>
                  <a:schemeClr val="tx1"/>
                </a:solidFill>
                <a:latin typeface="Arial" panose="020B0604020202020204" pitchFamily="34" charset="0"/>
              </a:defRPr>
            </a:lvl4pPr>
            <a:lvl5pPr marL="2057400" indent="-228600" defTabSz="958850">
              <a:spcBef>
                <a:spcPct val="20000"/>
              </a:spcBef>
              <a:buChar char="»"/>
              <a:defRPr sz="2100">
                <a:solidFill>
                  <a:schemeClr val="tx1"/>
                </a:solidFill>
                <a:latin typeface="Arial" panose="020B0604020202020204" pitchFamily="34" charset="0"/>
              </a:defRPr>
            </a:lvl5pPr>
            <a:lvl6pPr marL="25146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6pPr>
            <a:lvl7pPr marL="29718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7pPr>
            <a:lvl8pPr marL="34290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8pPr>
            <a:lvl9pPr marL="38862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9pPr>
          </a:lstStyle>
          <a:p>
            <a:pPr>
              <a:spcBef>
                <a:spcPct val="0"/>
              </a:spcBef>
              <a:buFontTx/>
              <a:buNone/>
            </a:pPr>
            <a:fld id="{3CF4764C-0C7D-44EF-947E-F89A14553D1D}" type="slidenum">
              <a:rPr lang="en-US" altLang="en-US" sz="1500"/>
              <a:pPr>
                <a:spcBef>
                  <a:spcPct val="0"/>
                </a:spcBef>
                <a:buFontTx/>
                <a:buNone/>
              </a:pPr>
              <a:t>20</a:t>
            </a:fld>
            <a:endParaRPr lang="en-US" altLang="en-US" sz="1500" dirty="0"/>
          </a:p>
        </p:txBody>
      </p:sp>
    </p:spTree>
    <p:extLst>
      <p:ext uri="{BB962C8B-B14F-4D97-AF65-F5344CB8AC3E}">
        <p14:creationId xmlns:p14="http://schemas.microsoft.com/office/powerpoint/2010/main" val="586372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AAD98-D63B-5B9B-A3D8-7215B67712F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CB05CC-7F7E-330A-C8A0-DDD4A889835F}"/>
              </a:ext>
            </a:extLst>
          </p:cNvPr>
          <p:cNvSpPr>
            <a:spLocks noGrp="1"/>
          </p:cNvSpPr>
          <p:nvPr>
            <p:ph idx="1"/>
          </p:nvPr>
        </p:nvSpPr>
        <p:spPr>
          <a:xfrm>
            <a:off x="683217" y="572762"/>
            <a:ext cx="10957560" cy="5603313"/>
          </a:xfrm>
        </p:spPr>
        <p:txBody>
          <a:bodyPr>
            <a:noAutofit/>
          </a:bodyPr>
          <a:lstStyle/>
          <a:p>
            <a:pPr marL="0" indent="0">
              <a:buNone/>
            </a:pPr>
            <a:r>
              <a:rPr lang="en-US" b="1" dirty="0"/>
              <a:t>Acknowledgment</a:t>
            </a:r>
          </a:p>
          <a:p>
            <a:pPr marL="0" indent="0">
              <a:buNone/>
            </a:pPr>
            <a:r>
              <a:rPr lang="en-US" sz="2400" dirty="0"/>
              <a:t>This material is based upon work supported by the U.S. Department of Energy’s Office of Energy Efficiency and Renewable Energy (EERE) under the award number DE-EE0010429. </a:t>
            </a:r>
          </a:p>
          <a:p>
            <a:pPr marL="0" indent="0">
              <a:buNone/>
            </a:pPr>
            <a:endParaRPr lang="en-US" sz="2400" dirty="0"/>
          </a:p>
          <a:p>
            <a:pPr marL="0" indent="0">
              <a:buNone/>
            </a:pPr>
            <a:r>
              <a:rPr lang="en-US" b="1" dirty="0"/>
              <a:t>Disclaimer </a:t>
            </a:r>
          </a:p>
          <a:p>
            <a:pPr marL="0" indent="0">
              <a:buNone/>
            </a:pPr>
            <a:r>
              <a:rPr lang="en-US" sz="2000" dirty="0"/>
              <a:t>This report was prepared as an account of work sponsored by an agency of the United States Government. Neither the United States Government nor any agency thereof, nor any of their employees, makes any warranty, express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any agency thereof. The views and opinions of authors expressed herein do not necessarily state or reflect those of the United States Government or any agency thereof.</a:t>
            </a:r>
          </a:p>
          <a:p>
            <a:pPr marL="0" indent="0">
              <a:buNone/>
            </a:pPr>
            <a:endParaRPr lang="en-US" dirty="0"/>
          </a:p>
          <a:p>
            <a:pPr marL="0" indent="0">
              <a:buNone/>
            </a:pPr>
            <a:r>
              <a:rPr lang="en-US" dirty="0"/>
              <a:t> </a:t>
            </a:r>
            <a:endParaRPr lang="en-US" dirty="0">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F9652D94-9510-5422-695F-1CCE606C81DC}"/>
              </a:ext>
            </a:extLst>
          </p:cNvPr>
          <p:cNvSpPr>
            <a:spLocks noGrp="1"/>
          </p:cNvSpPr>
          <p:nvPr>
            <p:ph type="sldNum" sz="quarter" idx="12"/>
          </p:nvPr>
        </p:nvSpPr>
        <p:spPr>
          <a:xfrm>
            <a:off x="9347200" y="6381750"/>
            <a:ext cx="2844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spcBef>
                <a:spcPct val="20000"/>
              </a:spcBef>
              <a:buChar char="•"/>
              <a:defRPr sz="3400">
                <a:solidFill>
                  <a:schemeClr val="tx1"/>
                </a:solidFill>
                <a:latin typeface="Arial" panose="020B0604020202020204" pitchFamily="34" charset="0"/>
              </a:defRPr>
            </a:lvl1pPr>
            <a:lvl2pPr marL="742950" indent="-285750" defTabSz="958850">
              <a:spcBef>
                <a:spcPct val="20000"/>
              </a:spcBef>
              <a:buChar char="–"/>
              <a:defRPr sz="2900">
                <a:solidFill>
                  <a:schemeClr val="tx1"/>
                </a:solidFill>
                <a:latin typeface="Arial" panose="020B0604020202020204" pitchFamily="34" charset="0"/>
              </a:defRPr>
            </a:lvl2pPr>
            <a:lvl3pPr marL="1143000" indent="-228600" defTabSz="958850">
              <a:spcBef>
                <a:spcPct val="20000"/>
              </a:spcBef>
              <a:buChar char="•"/>
              <a:defRPr sz="2500">
                <a:solidFill>
                  <a:schemeClr val="tx1"/>
                </a:solidFill>
                <a:latin typeface="Arial" panose="020B0604020202020204" pitchFamily="34" charset="0"/>
              </a:defRPr>
            </a:lvl3pPr>
            <a:lvl4pPr marL="1600200" indent="-228600" defTabSz="958850">
              <a:spcBef>
                <a:spcPct val="20000"/>
              </a:spcBef>
              <a:buChar char="–"/>
              <a:defRPr sz="2100">
                <a:solidFill>
                  <a:schemeClr val="tx1"/>
                </a:solidFill>
                <a:latin typeface="Arial" panose="020B0604020202020204" pitchFamily="34" charset="0"/>
              </a:defRPr>
            </a:lvl4pPr>
            <a:lvl5pPr marL="2057400" indent="-228600" defTabSz="958850">
              <a:spcBef>
                <a:spcPct val="20000"/>
              </a:spcBef>
              <a:buChar char="»"/>
              <a:defRPr sz="2100">
                <a:solidFill>
                  <a:schemeClr val="tx1"/>
                </a:solidFill>
                <a:latin typeface="Arial" panose="020B0604020202020204" pitchFamily="34" charset="0"/>
              </a:defRPr>
            </a:lvl5pPr>
            <a:lvl6pPr marL="25146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6pPr>
            <a:lvl7pPr marL="29718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7pPr>
            <a:lvl8pPr marL="34290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8pPr>
            <a:lvl9pPr marL="38862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9pPr>
          </a:lstStyle>
          <a:p>
            <a:pPr>
              <a:spcBef>
                <a:spcPct val="0"/>
              </a:spcBef>
              <a:buFontTx/>
              <a:buNone/>
            </a:pPr>
            <a:fld id="{3CF4764C-0C7D-44EF-947E-F89A14553D1D}" type="slidenum">
              <a:rPr lang="en-US" altLang="en-US" sz="1500"/>
              <a:pPr>
                <a:spcBef>
                  <a:spcPct val="0"/>
                </a:spcBef>
                <a:buFontTx/>
                <a:buNone/>
              </a:pPr>
              <a:t>21</a:t>
            </a:fld>
            <a:endParaRPr lang="en-US" altLang="en-US" sz="1500" dirty="0"/>
          </a:p>
        </p:txBody>
      </p:sp>
    </p:spTree>
    <p:extLst>
      <p:ext uri="{BB962C8B-B14F-4D97-AF65-F5344CB8AC3E}">
        <p14:creationId xmlns:p14="http://schemas.microsoft.com/office/powerpoint/2010/main" val="1455751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FD6F0-1ADC-3049-ED48-85760E5C84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23FE35-A9E1-36A3-AF06-10B261D8B5C2}"/>
              </a:ext>
            </a:extLst>
          </p:cNvPr>
          <p:cNvSpPr>
            <a:spLocks noGrp="1"/>
          </p:cNvSpPr>
          <p:nvPr>
            <p:ph type="title"/>
          </p:nvPr>
        </p:nvSpPr>
        <p:spPr>
          <a:xfrm>
            <a:off x="838200" y="18256"/>
            <a:ext cx="10515600" cy="888396"/>
          </a:xfrm>
        </p:spPr>
        <p:txBody>
          <a:bodyPr>
            <a:normAutofit/>
          </a:bodyPr>
          <a:lstStyle/>
          <a:p>
            <a:pPr algn="ctr"/>
            <a:r>
              <a:rPr lang="en-US" sz="4200" dirty="0">
                <a:latin typeface="Arial" panose="020B0604020202020204" pitchFamily="34" charset="0"/>
                <a:cs typeface="Arial" panose="020B0604020202020204" pitchFamily="34" charset="0"/>
              </a:rPr>
              <a:t>Objectives</a:t>
            </a:r>
          </a:p>
        </p:txBody>
      </p:sp>
      <p:sp>
        <p:nvSpPr>
          <p:cNvPr id="6" name="Slide Number Placeholder 5">
            <a:extLst>
              <a:ext uri="{FF2B5EF4-FFF2-40B4-BE49-F238E27FC236}">
                <a16:creationId xmlns:a16="http://schemas.microsoft.com/office/drawing/2014/main" id="{BECC2A20-BB8E-42C4-F334-9F713DDFDFA1}"/>
              </a:ext>
            </a:extLst>
          </p:cNvPr>
          <p:cNvSpPr>
            <a:spLocks noGrp="1"/>
          </p:cNvSpPr>
          <p:nvPr>
            <p:ph type="sldNum" sz="quarter" idx="12"/>
          </p:nvPr>
        </p:nvSpPr>
        <p:spPr>
          <a:xfrm>
            <a:off x="9347200" y="6381750"/>
            <a:ext cx="2844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spcBef>
                <a:spcPct val="20000"/>
              </a:spcBef>
              <a:buChar char="•"/>
              <a:defRPr sz="3400">
                <a:solidFill>
                  <a:schemeClr val="tx1"/>
                </a:solidFill>
                <a:latin typeface="Arial" panose="020B0604020202020204" pitchFamily="34" charset="0"/>
              </a:defRPr>
            </a:lvl1pPr>
            <a:lvl2pPr marL="742950" indent="-285750" defTabSz="958850">
              <a:spcBef>
                <a:spcPct val="20000"/>
              </a:spcBef>
              <a:buChar char="–"/>
              <a:defRPr sz="2900">
                <a:solidFill>
                  <a:schemeClr val="tx1"/>
                </a:solidFill>
                <a:latin typeface="Arial" panose="020B0604020202020204" pitchFamily="34" charset="0"/>
              </a:defRPr>
            </a:lvl2pPr>
            <a:lvl3pPr marL="1143000" indent="-228600" defTabSz="958850">
              <a:spcBef>
                <a:spcPct val="20000"/>
              </a:spcBef>
              <a:buChar char="•"/>
              <a:defRPr sz="2500">
                <a:solidFill>
                  <a:schemeClr val="tx1"/>
                </a:solidFill>
                <a:latin typeface="Arial" panose="020B0604020202020204" pitchFamily="34" charset="0"/>
              </a:defRPr>
            </a:lvl3pPr>
            <a:lvl4pPr marL="1600200" indent="-228600" defTabSz="958850">
              <a:spcBef>
                <a:spcPct val="20000"/>
              </a:spcBef>
              <a:buChar char="–"/>
              <a:defRPr sz="2100">
                <a:solidFill>
                  <a:schemeClr val="tx1"/>
                </a:solidFill>
                <a:latin typeface="Arial" panose="020B0604020202020204" pitchFamily="34" charset="0"/>
              </a:defRPr>
            </a:lvl4pPr>
            <a:lvl5pPr marL="2057400" indent="-228600" defTabSz="958850">
              <a:spcBef>
                <a:spcPct val="20000"/>
              </a:spcBef>
              <a:buChar char="»"/>
              <a:defRPr sz="2100">
                <a:solidFill>
                  <a:schemeClr val="tx1"/>
                </a:solidFill>
                <a:latin typeface="Arial" panose="020B0604020202020204" pitchFamily="34" charset="0"/>
              </a:defRPr>
            </a:lvl5pPr>
            <a:lvl6pPr marL="25146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6pPr>
            <a:lvl7pPr marL="29718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7pPr>
            <a:lvl8pPr marL="34290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8pPr>
            <a:lvl9pPr marL="38862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9pPr>
          </a:lstStyle>
          <a:p>
            <a:pPr>
              <a:spcBef>
                <a:spcPct val="0"/>
              </a:spcBef>
              <a:buFontTx/>
              <a:buNone/>
            </a:pPr>
            <a:fld id="{3CF4764C-0C7D-44EF-947E-F89A14553D1D}" type="slidenum">
              <a:rPr lang="en-US" altLang="en-US" sz="1500"/>
              <a:pPr>
                <a:spcBef>
                  <a:spcPct val="0"/>
                </a:spcBef>
                <a:buFontTx/>
                <a:buNone/>
              </a:pPr>
              <a:t>3</a:t>
            </a:fld>
            <a:endParaRPr lang="en-US" altLang="en-US" sz="1500" dirty="0"/>
          </a:p>
        </p:txBody>
      </p:sp>
      <p:sp>
        <p:nvSpPr>
          <p:cNvPr id="5" name="Content Placeholder 4">
            <a:extLst>
              <a:ext uri="{FF2B5EF4-FFF2-40B4-BE49-F238E27FC236}">
                <a16:creationId xmlns:a16="http://schemas.microsoft.com/office/drawing/2014/main" id="{A43DED2D-69F8-7067-1705-0B352657E549}"/>
              </a:ext>
            </a:extLst>
          </p:cNvPr>
          <p:cNvSpPr>
            <a:spLocks noGrp="1"/>
          </p:cNvSpPr>
          <p:nvPr>
            <p:ph idx="1"/>
          </p:nvPr>
        </p:nvSpPr>
        <p:spPr>
          <a:xfrm>
            <a:off x="577215" y="1794510"/>
            <a:ext cx="11037570" cy="4587240"/>
          </a:xfrm>
        </p:spPr>
        <p:txBody>
          <a:bodyPr>
            <a:normAutofit/>
          </a:bodyPr>
          <a:lstStyle/>
          <a:p>
            <a:pPr>
              <a:spcBef>
                <a:spcPts val="2400"/>
              </a:spcBef>
            </a:pPr>
            <a:r>
              <a:rPr lang="en-US" sz="3200" dirty="0"/>
              <a:t>To </a:t>
            </a:r>
            <a:r>
              <a:rPr lang="en-US" sz="3200" dirty="0">
                <a:solidFill>
                  <a:srgbClr val="0000FF"/>
                </a:solidFill>
              </a:rPr>
              <a:t>fabricate</a:t>
            </a:r>
            <a:r>
              <a:rPr lang="en-US" sz="3200" dirty="0"/>
              <a:t> nanoscale MgB</a:t>
            </a:r>
            <a:r>
              <a:rPr lang="en-US" sz="3200" baseline="-25000" dirty="0"/>
              <a:t>2</a:t>
            </a:r>
            <a:r>
              <a:rPr lang="en-US" sz="3200" dirty="0"/>
              <a:t> and MgB</a:t>
            </a:r>
            <a:r>
              <a:rPr lang="en-US" sz="3200" baseline="-25000" dirty="0"/>
              <a:t>4</a:t>
            </a:r>
            <a:r>
              <a:rPr lang="en-US" sz="3200" dirty="0"/>
              <a:t> by combustion synthesis and by sintering in a tube furnace followed by high-energy ball milling and by acid leaching for oxide removal.</a:t>
            </a:r>
          </a:p>
          <a:p>
            <a:pPr>
              <a:spcBef>
                <a:spcPts val="2400"/>
              </a:spcBef>
            </a:pPr>
            <a:r>
              <a:rPr lang="en-US" sz="3200" dirty="0"/>
              <a:t> To study their </a:t>
            </a:r>
            <a:r>
              <a:rPr lang="en-US" sz="3200" dirty="0">
                <a:solidFill>
                  <a:srgbClr val="0000FF"/>
                </a:solidFill>
              </a:rPr>
              <a:t>oxidation</a:t>
            </a:r>
            <a:r>
              <a:rPr lang="en-US" sz="3200" dirty="0"/>
              <a:t> by thermogravimetric analysis (TGA).</a:t>
            </a:r>
          </a:p>
          <a:p>
            <a:pPr>
              <a:spcBef>
                <a:spcPts val="2400"/>
              </a:spcBef>
            </a:pPr>
            <a:r>
              <a:rPr lang="en-US" sz="3200" dirty="0"/>
              <a:t>To study their </a:t>
            </a:r>
            <a:r>
              <a:rPr lang="en-US" sz="3200" dirty="0">
                <a:solidFill>
                  <a:srgbClr val="0000FF"/>
                </a:solidFill>
              </a:rPr>
              <a:t>combustion</a:t>
            </a:r>
            <a:r>
              <a:rPr lang="en-US" sz="3200" dirty="0"/>
              <a:t> using laser ignition, high-speed video recording, and emission spectroscopy.</a:t>
            </a:r>
          </a:p>
        </p:txBody>
      </p:sp>
    </p:spTree>
    <p:extLst>
      <p:ext uri="{BB962C8B-B14F-4D97-AF65-F5344CB8AC3E}">
        <p14:creationId xmlns:p14="http://schemas.microsoft.com/office/powerpoint/2010/main" val="1665761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4E896-36E4-8FF8-85C1-FCDDA28392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C553A0-851A-1394-F982-97112F3C7D05}"/>
              </a:ext>
            </a:extLst>
          </p:cNvPr>
          <p:cNvSpPr>
            <a:spLocks noGrp="1"/>
          </p:cNvSpPr>
          <p:nvPr>
            <p:ph type="title"/>
          </p:nvPr>
        </p:nvSpPr>
        <p:spPr>
          <a:xfrm>
            <a:off x="838200" y="18256"/>
            <a:ext cx="10515600" cy="888396"/>
          </a:xfrm>
        </p:spPr>
        <p:txBody>
          <a:bodyPr>
            <a:normAutofit/>
          </a:bodyPr>
          <a:lstStyle/>
          <a:p>
            <a:pPr algn="ctr"/>
            <a:r>
              <a:rPr lang="en-US" sz="4200" dirty="0">
                <a:latin typeface="Arial" panose="020B0604020202020204" pitchFamily="34" charset="0"/>
                <a:cs typeface="Arial" panose="020B0604020202020204" pitchFamily="34" charset="0"/>
              </a:rPr>
              <a:t>Combustion Synthesis</a:t>
            </a:r>
          </a:p>
        </p:txBody>
      </p:sp>
      <p:sp>
        <p:nvSpPr>
          <p:cNvPr id="6" name="Slide Number Placeholder 5">
            <a:extLst>
              <a:ext uri="{FF2B5EF4-FFF2-40B4-BE49-F238E27FC236}">
                <a16:creationId xmlns:a16="http://schemas.microsoft.com/office/drawing/2014/main" id="{6F7C2A0F-C371-9EC9-D7DE-FA2B6400FBF8}"/>
              </a:ext>
            </a:extLst>
          </p:cNvPr>
          <p:cNvSpPr>
            <a:spLocks noGrp="1"/>
          </p:cNvSpPr>
          <p:nvPr>
            <p:ph type="sldNum" sz="quarter" idx="12"/>
          </p:nvPr>
        </p:nvSpPr>
        <p:spPr>
          <a:xfrm>
            <a:off x="9347200" y="6381750"/>
            <a:ext cx="2844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spcBef>
                <a:spcPct val="20000"/>
              </a:spcBef>
              <a:buChar char="•"/>
              <a:defRPr sz="3400">
                <a:solidFill>
                  <a:schemeClr val="tx1"/>
                </a:solidFill>
                <a:latin typeface="Arial" panose="020B0604020202020204" pitchFamily="34" charset="0"/>
              </a:defRPr>
            </a:lvl1pPr>
            <a:lvl2pPr marL="742950" indent="-285750" defTabSz="958850">
              <a:spcBef>
                <a:spcPct val="20000"/>
              </a:spcBef>
              <a:buChar char="–"/>
              <a:defRPr sz="2900">
                <a:solidFill>
                  <a:schemeClr val="tx1"/>
                </a:solidFill>
                <a:latin typeface="Arial" panose="020B0604020202020204" pitchFamily="34" charset="0"/>
              </a:defRPr>
            </a:lvl2pPr>
            <a:lvl3pPr marL="1143000" indent="-228600" defTabSz="958850">
              <a:spcBef>
                <a:spcPct val="20000"/>
              </a:spcBef>
              <a:buChar char="•"/>
              <a:defRPr sz="2500">
                <a:solidFill>
                  <a:schemeClr val="tx1"/>
                </a:solidFill>
                <a:latin typeface="Arial" panose="020B0604020202020204" pitchFamily="34" charset="0"/>
              </a:defRPr>
            </a:lvl3pPr>
            <a:lvl4pPr marL="1600200" indent="-228600" defTabSz="958850">
              <a:spcBef>
                <a:spcPct val="20000"/>
              </a:spcBef>
              <a:buChar char="–"/>
              <a:defRPr sz="2100">
                <a:solidFill>
                  <a:schemeClr val="tx1"/>
                </a:solidFill>
                <a:latin typeface="Arial" panose="020B0604020202020204" pitchFamily="34" charset="0"/>
              </a:defRPr>
            </a:lvl4pPr>
            <a:lvl5pPr marL="2057400" indent="-228600" defTabSz="958850">
              <a:spcBef>
                <a:spcPct val="20000"/>
              </a:spcBef>
              <a:buChar char="»"/>
              <a:defRPr sz="2100">
                <a:solidFill>
                  <a:schemeClr val="tx1"/>
                </a:solidFill>
                <a:latin typeface="Arial" panose="020B0604020202020204" pitchFamily="34" charset="0"/>
              </a:defRPr>
            </a:lvl5pPr>
            <a:lvl6pPr marL="25146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6pPr>
            <a:lvl7pPr marL="29718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7pPr>
            <a:lvl8pPr marL="34290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8pPr>
            <a:lvl9pPr marL="38862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9pPr>
          </a:lstStyle>
          <a:p>
            <a:pPr>
              <a:spcBef>
                <a:spcPct val="0"/>
              </a:spcBef>
              <a:buFontTx/>
              <a:buNone/>
            </a:pPr>
            <a:fld id="{3CF4764C-0C7D-44EF-947E-F89A14553D1D}" type="slidenum">
              <a:rPr lang="en-US" altLang="en-US" sz="1500"/>
              <a:pPr>
                <a:spcBef>
                  <a:spcPct val="0"/>
                </a:spcBef>
                <a:buFontTx/>
                <a:buNone/>
              </a:pPr>
              <a:t>4</a:t>
            </a:fld>
            <a:endParaRPr lang="en-US" altLang="en-US" sz="1500" dirty="0"/>
          </a:p>
        </p:txBody>
      </p:sp>
      <p:sp>
        <p:nvSpPr>
          <p:cNvPr id="7" name="Content Placeholder 3">
            <a:extLst>
              <a:ext uri="{FF2B5EF4-FFF2-40B4-BE49-F238E27FC236}">
                <a16:creationId xmlns:a16="http://schemas.microsoft.com/office/drawing/2014/main" id="{9BDC54A1-1012-3F88-2080-34AC91DB40FB}"/>
              </a:ext>
            </a:extLst>
          </p:cNvPr>
          <p:cNvSpPr txBox="1">
            <a:spLocks/>
          </p:cNvSpPr>
          <p:nvPr/>
        </p:nvSpPr>
        <p:spPr>
          <a:xfrm>
            <a:off x="915342" y="1130589"/>
            <a:ext cx="6855338" cy="290320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latin typeface="Aptos" panose="020B0004020202020204" pitchFamily="34" charset="0"/>
                <a:cs typeface="Arial" panose="020B0604020202020204" pitchFamily="34" charset="0"/>
              </a:rPr>
              <a:t>Chemical oven</a:t>
            </a:r>
          </a:p>
          <a:p>
            <a:r>
              <a:rPr lang="en-US" sz="2000" dirty="0">
                <a:latin typeface="Aptos" panose="020B0004020202020204" pitchFamily="34" charset="0"/>
                <a:cs typeface="Arial" panose="020B0604020202020204" pitchFamily="34" charset="0"/>
              </a:rPr>
              <a:t>A ceramic (BN) crucible with an B/Mg pellet surrounded by an annular layer of a Ti/B (1:2 mole ratio) mixture </a:t>
            </a:r>
          </a:p>
          <a:p>
            <a:r>
              <a:rPr lang="en-US" sz="2000" dirty="0">
                <a:latin typeface="Aptos" panose="020B0004020202020204" pitchFamily="34" charset="0"/>
                <a:cs typeface="Arial" panose="020B0604020202020204" pitchFamily="34" charset="0"/>
              </a:rPr>
              <a:t>The crucible is placed into a chamber filled with Ar. </a:t>
            </a:r>
          </a:p>
          <a:p>
            <a:r>
              <a:rPr lang="en-US" sz="2000" dirty="0">
                <a:latin typeface="Aptos" panose="020B0004020202020204" pitchFamily="34" charset="0"/>
                <a:cs typeface="Arial" panose="020B0604020202020204" pitchFamily="34" charset="0"/>
              </a:rPr>
              <a:t>The Ti/B mixture is ignited by a hot wire or by a laser.</a:t>
            </a:r>
          </a:p>
          <a:p>
            <a:r>
              <a:rPr lang="en-US" sz="2000" dirty="0">
                <a:latin typeface="Aptos" panose="020B0004020202020204" pitchFamily="34" charset="0"/>
                <a:cs typeface="Arial" panose="020B0604020202020204" pitchFamily="34" charset="0"/>
              </a:rPr>
              <a:t>The released heat ignites the B/Mg mixture.</a:t>
            </a:r>
          </a:p>
          <a:p>
            <a:r>
              <a:rPr lang="en-US" sz="2000" dirty="0">
                <a:latin typeface="Aptos" panose="020B0004020202020204" pitchFamily="34" charset="0"/>
                <a:cs typeface="Arial" panose="020B0604020202020204" pitchFamily="34" charset="0"/>
              </a:rPr>
              <a:t>Heating rate: 300-500 K/s </a:t>
            </a:r>
          </a:p>
        </p:txBody>
      </p:sp>
      <p:pic>
        <p:nvPicPr>
          <p:cNvPr id="3" name="Picture 2">
            <a:extLst>
              <a:ext uri="{FF2B5EF4-FFF2-40B4-BE49-F238E27FC236}">
                <a16:creationId xmlns:a16="http://schemas.microsoft.com/office/drawing/2014/main" id="{5FC0393F-4488-C8D8-6614-07D04C291F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18416" y="4013509"/>
            <a:ext cx="3658057" cy="2456903"/>
          </a:xfrm>
          <a:prstGeom prst="rect">
            <a:avLst/>
          </a:prstGeom>
        </p:spPr>
      </p:pic>
      <p:pic>
        <p:nvPicPr>
          <p:cNvPr id="4" name="Picture 3">
            <a:extLst>
              <a:ext uri="{FF2B5EF4-FFF2-40B4-BE49-F238E27FC236}">
                <a16:creationId xmlns:a16="http://schemas.microsoft.com/office/drawing/2014/main" id="{C0002F9A-5027-A088-6EE6-D4CB81041E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6756" y="4013509"/>
            <a:ext cx="3235594" cy="2456903"/>
          </a:xfrm>
          <a:prstGeom prst="rect">
            <a:avLst/>
          </a:prstGeom>
        </p:spPr>
      </p:pic>
      <p:sp>
        <p:nvSpPr>
          <p:cNvPr id="5" name="TextBox 4">
            <a:extLst>
              <a:ext uri="{FF2B5EF4-FFF2-40B4-BE49-F238E27FC236}">
                <a16:creationId xmlns:a16="http://schemas.microsoft.com/office/drawing/2014/main" id="{A9BAF185-ABFC-FB88-6783-B946AC4B90B8}"/>
              </a:ext>
            </a:extLst>
          </p:cNvPr>
          <p:cNvSpPr txBox="1"/>
          <p:nvPr/>
        </p:nvSpPr>
        <p:spPr>
          <a:xfrm>
            <a:off x="8540860" y="3088693"/>
            <a:ext cx="2809757" cy="369332"/>
          </a:xfrm>
          <a:prstGeom prst="rect">
            <a:avLst/>
          </a:prstGeom>
          <a:noFill/>
        </p:spPr>
        <p:txBody>
          <a:bodyPr wrap="square">
            <a:spAutoFit/>
          </a:bodyPr>
          <a:lstStyle/>
          <a:p>
            <a:pPr algn="ctr"/>
            <a:r>
              <a:rPr lang="en-US" dirty="0">
                <a:latin typeface="Arial" panose="020B0604020202020204" pitchFamily="34" charset="0"/>
                <a:cs typeface="Arial" panose="020B0604020202020204" pitchFamily="34" charset="0"/>
              </a:rPr>
              <a:t>Chemical oven schematic</a:t>
            </a:r>
            <a:endParaRPr lang="en-US" sz="32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005A92D7-0D29-8146-4FD7-273F17DBAEAD}"/>
              </a:ext>
            </a:extLst>
          </p:cNvPr>
          <p:cNvSpPr/>
          <p:nvPr/>
        </p:nvSpPr>
        <p:spPr>
          <a:xfrm>
            <a:off x="8764871" y="1747679"/>
            <a:ext cx="1188720" cy="1280160"/>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FE99D9C2-487E-61D7-2F16-92574AB775DA}"/>
              </a:ext>
            </a:extLst>
          </p:cNvPr>
          <p:cNvSpPr/>
          <p:nvPr/>
        </p:nvSpPr>
        <p:spPr>
          <a:xfrm>
            <a:off x="8861423" y="1946042"/>
            <a:ext cx="1005840" cy="100584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1C5AD555-B87E-D90C-DDF7-F31B5720E5C8}"/>
              </a:ext>
            </a:extLst>
          </p:cNvPr>
          <p:cNvSpPr/>
          <p:nvPr/>
        </p:nvSpPr>
        <p:spPr>
          <a:xfrm>
            <a:off x="9008388" y="1947828"/>
            <a:ext cx="731520" cy="1005840"/>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7F4905D-1FCC-5952-C66A-C16A1070A43D}"/>
              </a:ext>
            </a:extLst>
          </p:cNvPr>
          <p:cNvSpPr txBox="1"/>
          <p:nvPr/>
        </p:nvSpPr>
        <p:spPr>
          <a:xfrm>
            <a:off x="10336068" y="2373574"/>
            <a:ext cx="841897"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Crucible</a:t>
            </a:r>
          </a:p>
        </p:txBody>
      </p:sp>
      <p:cxnSp>
        <p:nvCxnSpPr>
          <p:cNvPr id="14" name="Straight Arrow Connector 13">
            <a:extLst>
              <a:ext uri="{FF2B5EF4-FFF2-40B4-BE49-F238E27FC236}">
                <a16:creationId xmlns:a16="http://schemas.microsoft.com/office/drawing/2014/main" id="{4268D094-61F5-20A7-C738-11498ACB49E1}"/>
              </a:ext>
            </a:extLst>
          </p:cNvPr>
          <p:cNvCxnSpPr>
            <a:cxnSpLocks/>
          </p:cNvCxnSpPr>
          <p:nvPr/>
        </p:nvCxnSpPr>
        <p:spPr>
          <a:xfrm flipH="1">
            <a:off x="9857368" y="1981058"/>
            <a:ext cx="489313" cy="255705"/>
          </a:xfrm>
          <a:prstGeom prst="straightConnector1">
            <a:avLst/>
          </a:prstGeom>
          <a:ln w="12700">
            <a:solidFill>
              <a:schemeClr val="tx1"/>
            </a:solidFill>
            <a:tailEnd type="stealth"/>
          </a:ln>
        </p:spPr>
        <p:style>
          <a:lnRef idx="3">
            <a:schemeClr val="dk1"/>
          </a:lnRef>
          <a:fillRef idx="0">
            <a:schemeClr val="dk1"/>
          </a:fillRef>
          <a:effectRef idx="2">
            <a:schemeClr val="dk1"/>
          </a:effectRef>
          <a:fontRef idx="minor">
            <a:schemeClr val="tx1"/>
          </a:fontRef>
        </p:style>
      </p:cxnSp>
      <p:sp>
        <p:nvSpPr>
          <p:cNvPr id="15" name="TextBox 14">
            <a:extLst>
              <a:ext uri="{FF2B5EF4-FFF2-40B4-BE49-F238E27FC236}">
                <a16:creationId xmlns:a16="http://schemas.microsoft.com/office/drawing/2014/main" id="{853D34BF-2719-1A58-9F57-C635EE018580}"/>
              </a:ext>
            </a:extLst>
          </p:cNvPr>
          <p:cNvSpPr txBox="1"/>
          <p:nvPr/>
        </p:nvSpPr>
        <p:spPr>
          <a:xfrm>
            <a:off x="10275554" y="1783282"/>
            <a:ext cx="1133387"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Ti/B mixture</a:t>
            </a:r>
          </a:p>
        </p:txBody>
      </p:sp>
      <p:sp>
        <p:nvSpPr>
          <p:cNvPr id="16" name="TextBox 15">
            <a:extLst>
              <a:ext uri="{FF2B5EF4-FFF2-40B4-BE49-F238E27FC236}">
                <a16:creationId xmlns:a16="http://schemas.microsoft.com/office/drawing/2014/main" id="{B5819D09-7CC4-9F98-3DC2-F9EDD51254B1}"/>
              </a:ext>
            </a:extLst>
          </p:cNvPr>
          <p:cNvSpPr txBox="1"/>
          <p:nvPr/>
        </p:nvSpPr>
        <p:spPr>
          <a:xfrm>
            <a:off x="8966701" y="2171769"/>
            <a:ext cx="784902" cy="523220"/>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B/Mg pellet</a:t>
            </a:r>
          </a:p>
        </p:txBody>
      </p:sp>
      <p:cxnSp>
        <p:nvCxnSpPr>
          <p:cNvPr id="17" name="Straight Arrow Connector 16">
            <a:extLst>
              <a:ext uri="{FF2B5EF4-FFF2-40B4-BE49-F238E27FC236}">
                <a16:creationId xmlns:a16="http://schemas.microsoft.com/office/drawing/2014/main" id="{5D5D55F6-B10A-681F-1FCE-52FB4DD34691}"/>
              </a:ext>
            </a:extLst>
          </p:cNvPr>
          <p:cNvCxnSpPr>
            <a:cxnSpLocks/>
          </p:cNvCxnSpPr>
          <p:nvPr/>
        </p:nvCxnSpPr>
        <p:spPr>
          <a:xfrm flipH="1">
            <a:off x="9945739" y="2582191"/>
            <a:ext cx="435516" cy="198321"/>
          </a:xfrm>
          <a:prstGeom prst="straightConnector1">
            <a:avLst/>
          </a:prstGeom>
          <a:ln w="12700">
            <a:solidFill>
              <a:schemeClr val="tx1"/>
            </a:solidFill>
            <a:tailEnd type="stealth"/>
          </a:ln>
        </p:spPr>
        <p:style>
          <a:lnRef idx="3">
            <a:schemeClr val="dk1"/>
          </a:lnRef>
          <a:fillRef idx="0">
            <a:schemeClr val="dk1"/>
          </a:fillRef>
          <a:effectRef idx="2">
            <a:schemeClr val="dk1"/>
          </a:effectRef>
          <a:fontRef idx="minor">
            <a:schemeClr val="tx1"/>
          </a:fontRef>
        </p:style>
      </p:cxnSp>
      <p:sp>
        <p:nvSpPr>
          <p:cNvPr id="18" name="Rectangle 17">
            <a:extLst>
              <a:ext uri="{FF2B5EF4-FFF2-40B4-BE49-F238E27FC236}">
                <a16:creationId xmlns:a16="http://schemas.microsoft.com/office/drawing/2014/main" id="{009C9814-3516-1F8A-4380-CF41F9AA62E7}"/>
              </a:ext>
            </a:extLst>
          </p:cNvPr>
          <p:cNvSpPr/>
          <p:nvPr/>
        </p:nvSpPr>
        <p:spPr>
          <a:xfrm>
            <a:off x="8861423" y="1747679"/>
            <a:ext cx="995945" cy="1974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FCAF93D8-4F67-7690-D8BD-B6421F686497}"/>
              </a:ext>
            </a:extLst>
          </p:cNvPr>
          <p:cNvSpPr txBox="1"/>
          <p:nvPr/>
        </p:nvSpPr>
        <p:spPr>
          <a:xfrm>
            <a:off x="8170502" y="6470412"/>
            <a:ext cx="2226806" cy="369332"/>
          </a:xfrm>
          <a:prstGeom prst="rect">
            <a:avLst/>
          </a:prstGeom>
          <a:noFill/>
        </p:spPr>
        <p:txBody>
          <a:bodyPr wrap="square">
            <a:spAutoFit/>
          </a:bodyPr>
          <a:lstStyle/>
          <a:p>
            <a:pPr algn="ctr"/>
            <a:r>
              <a:rPr lang="en-US" dirty="0">
                <a:latin typeface="Arial" panose="020B0604020202020204" pitchFamily="34" charset="0"/>
                <a:cs typeface="Arial" panose="020B0604020202020204" pitchFamily="34" charset="0"/>
              </a:rPr>
              <a:t>Laser ignition setup</a:t>
            </a:r>
            <a:endParaRPr lang="en-US" sz="3200"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E8C8F5F9-0C90-F39E-6660-620A566A17E5}"/>
              </a:ext>
            </a:extLst>
          </p:cNvPr>
          <p:cNvSpPr txBox="1"/>
          <p:nvPr/>
        </p:nvSpPr>
        <p:spPr>
          <a:xfrm>
            <a:off x="4023622" y="6470412"/>
            <a:ext cx="2490277" cy="369332"/>
          </a:xfrm>
          <a:prstGeom prst="rect">
            <a:avLst/>
          </a:prstGeom>
          <a:noFill/>
        </p:spPr>
        <p:txBody>
          <a:bodyPr wrap="square">
            <a:spAutoFit/>
          </a:bodyPr>
          <a:lstStyle/>
          <a:p>
            <a:pPr algn="ctr"/>
            <a:r>
              <a:rPr lang="en-US" dirty="0">
                <a:latin typeface="Arial" panose="020B0604020202020204" pitchFamily="34" charset="0"/>
                <a:cs typeface="Arial" panose="020B0604020202020204" pitchFamily="34" charset="0"/>
              </a:rPr>
              <a:t>Hot-wire ignition setup</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139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AD7E5-1A9E-7441-E800-EECB78FF33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86BC1E-C945-1EAA-F002-D05471BE9E46}"/>
              </a:ext>
            </a:extLst>
          </p:cNvPr>
          <p:cNvSpPr>
            <a:spLocks noGrp="1"/>
          </p:cNvSpPr>
          <p:nvPr>
            <p:ph type="title"/>
          </p:nvPr>
        </p:nvSpPr>
        <p:spPr>
          <a:xfrm>
            <a:off x="838200" y="18256"/>
            <a:ext cx="10515600" cy="888396"/>
          </a:xfrm>
        </p:spPr>
        <p:txBody>
          <a:bodyPr>
            <a:normAutofit/>
          </a:bodyPr>
          <a:lstStyle/>
          <a:p>
            <a:pPr algn="ctr"/>
            <a:r>
              <a:rPr lang="en-US" sz="4200" dirty="0">
                <a:latin typeface="Arial" panose="020B0604020202020204" pitchFamily="34" charset="0"/>
                <a:cs typeface="Arial" panose="020B0604020202020204" pitchFamily="34" charset="0"/>
              </a:rPr>
              <a:t>Sintering in a Tube Furnace</a:t>
            </a:r>
          </a:p>
        </p:txBody>
      </p:sp>
      <p:sp>
        <p:nvSpPr>
          <p:cNvPr id="6" name="Slide Number Placeholder 5">
            <a:extLst>
              <a:ext uri="{FF2B5EF4-FFF2-40B4-BE49-F238E27FC236}">
                <a16:creationId xmlns:a16="http://schemas.microsoft.com/office/drawing/2014/main" id="{98635F07-E0CA-95F4-5F36-91622D4389FA}"/>
              </a:ext>
            </a:extLst>
          </p:cNvPr>
          <p:cNvSpPr>
            <a:spLocks noGrp="1"/>
          </p:cNvSpPr>
          <p:nvPr>
            <p:ph type="sldNum" sz="quarter" idx="12"/>
          </p:nvPr>
        </p:nvSpPr>
        <p:spPr>
          <a:xfrm>
            <a:off x="9347200" y="6381750"/>
            <a:ext cx="2844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spcBef>
                <a:spcPct val="20000"/>
              </a:spcBef>
              <a:buChar char="•"/>
              <a:defRPr sz="3400">
                <a:solidFill>
                  <a:schemeClr val="tx1"/>
                </a:solidFill>
                <a:latin typeface="Arial" panose="020B0604020202020204" pitchFamily="34" charset="0"/>
              </a:defRPr>
            </a:lvl1pPr>
            <a:lvl2pPr marL="742950" indent="-285750" defTabSz="958850">
              <a:spcBef>
                <a:spcPct val="20000"/>
              </a:spcBef>
              <a:buChar char="–"/>
              <a:defRPr sz="2900">
                <a:solidFill>
                  <a:schemeClr val="tx1"/>
                </a:solidFill>
                <a:latin typeface="Arial" panose="020B0604020202020204" pitchFamily="34" charset="0"/>
              </a:defRPr>
            </a:lvl2pPr>
            <a:lvl3pPr marL="1143000" indent="-228600" defTabSz="958850">
              <a:spcBef>
                <a:spcPct val="20000"/>
              </a:spcBef>
              <a:buChar char="•"/>
              <a:defRPr sz="2500">
                <a:solidFill>
                  <a:schemeClr val="tx1"/>
                </a:solidFill>
                <a:latin typeface="Arial" panose="020B0604020202020204" pitchFamily="34" charset="0"/>
              </a:defRPr>
            </a:lvl3pPr>
            <a:lvl4pPr marL="1600200" indent="-228600" defTabSz="958850">
              <a:spcBef>
                <a:spcPct val="20000"/>
              </a:spcBef>
              <a:buChar char="–"/>
              <a:defRPr sz="2100">
                <a:solidFill>
                  <a:schemeClr val="tx1"/>
                </a:solidFill>
                <a:latin typeface="Arial" panose="020B0604020202020204" pitchFamily="34" charset="0"/>
              </a:defRPr>
            </a:lvl4pPr>
            <a:lvl5pPr marL="2057400" indent="-228600" defTabSz="958850">
              <a:spcBef>
                <a:spcPct val="20000"/>
              </a:spcBef>
              <a:buChar char="»"/>
              <a:defRPr sz="2100">
                <a:solidFill>
                  <a:schemeClr val="tx1"/>
                </a:solidFill>
                <a:latin typeface="Arial" panose="020B0604020202020204" pitchFamily="34" charset="0"/>
              </a:defRPr>
            </a:lvl5pPr>
            <a:lvl6pPr marL="25146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6pPr>
            <a:lvl7pPr marL="29718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7pPr>
            <a:lvl8pPr marL="34290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8pPr>
            <a:lvl9pPr marL="38862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9pPr>
          </a:lstStyle>
          <a:p>
            <a:pPr>
              <a:spcBef>
                <a:spcPct val="0"/>
              </a:spcBef>
              <a:buFontTx/>
              <a:buNone/>
            </a:pPr>
            <a:fld id="{3CF4764C-0C7D-44EF-947E-F89A14553D1D}" type="slidenum">
              <a:rPr lang="en-US" altLang="en-US" sz="1500"/>
              <a:pPr>
                <a:spcBef>
                  <a:spcPct val="0"/>
                </a:spcBef>
                <a:buFontTx/>
                <a:buNone/>
              </a:pPr>
              <a:t>5</a:t>
            </a:fld>
            <a:endParaRPr lang="en-US" altLang="en-US" sz="1500" dirty="0"/>
          </a:p>
        </p:txBody>
      </p:sp>
      <p:sp>
        <p:nvSpPr>
          <p:cNvPr id="7" name="Content Placeholder 3">
            <a:extLst>
              <a:ext uri="{FF2B5EF4-FFF2-40B4-BE49-F238E27FC236}">
                <a16:creationId xmlns:a16="http://schemas.microsoft.com/office/drawing/2014/main" id="{F0066AC7-DEB8-8BC0-D465-7005E7C94C91}"/>
              </a:ext>
            </a:extLst>
          </p:cNvPr>
          <p:cNvSpPr txBox="1">
            <a:spLocks/>
          </p:cNvSpPr>
          <p:nvPr/>
        </p:nvSpPr>
        <p:spPr>
          <a:xfrm>
            <a:off x="1002180" y="1649024"/>
            <a:ext cx="5432910" cy="24886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ptos" panose="020B0004020202020204" pitchFamily="34" charset="0"/>
                <a:cs typeface="Arial" panose="020B0604020202020204" pitchFamily="34" charset="0"/>
              </a:rPr>
              <a:t>B/Mg pellet in </a:t>
            </a:r>
            <a:r>
              <a:rPr lang="en-US" sz="2400" dirty="0" err="1">
                <a:latin typeface="Aptos" panose="020B0004020202020204" pitchFamily="34" charset="0"/>
                <a:cs typeface="Arial" panose="020B0604020202020204" pitchFamily="34" charset="0"/>
              </a:rPr>
              <a:t>Ar</a:t>
            </a:r>
            <a:r>
              <a:rPr lang="en-US" sz="2400" dirty="0">
                <a:latin typeface="Aptos" panose="020B0004020202020204" pitchFamily="34" charset="0"/>
                <a:cs typeface="Arial" panose="020B0604020202020204" pitchFamily="34" charset="0"/>
              </a:rPr>
              <a:t> flow  </a:t>
            </a:r>
          </a:p>
          <a:p>
            <a:r>
              <a:rPr lang="en-US" sz="2400" dirty="0">
                <a:latin typeface="Aptos" panose="020B0004020202020204" pitchFamily="34" charset="0"/>
                <a:cs typeface="Arial" panose="020B0604020202020204" pitchFamily="34" charset="0"/>
              </a:rPr>
              <a:t>Heated at 5 °C/min up to 650–1050°C.</a:t>
            </a:r>
          </a:p>
          <a:p>
            <a:r>
              <a:rPr lang="en-US" sz="2400" dirty="0">
                <a:latin typeface="Aptos" panose="020B0004020202020204" pitchFamily="34" charset="0"/>
                <a:cs typeface="Arial" panose="020B0604020202020204" pitchFamily="34" charset="0"/>
              </a:rPr>
              <a:t>Held for 1 – 6 h.</a:t>
            </a:r>
          </a:p>
          <a:p>
            <a:r>
              <a:rPr lang="en-US" sz="2400" dirty="0">
                <a:latin typeface="Aptos" panose="020B0004020202020204" pitchFamily="34" charset="0"/>
                <a:cs typeface="Arial" panose="020B0604020202020204" pitchFamily="34" charset="0"/>
              </a:rPr>
              <a:t>Cooled at a rate of 5 °C/min. </a:t>
            </a:r>
          </a:p>
        </p:txBody>
      </p:sp>
      <p:sp>
        <p:nvSpPr>
          <p:cNvPr id="8" name="TextBox 7">
            <a:extLst>
              <a:ext uri="{FF2B5EF4-FFF2-40B4-BE49-F238E27FC236}">
                <a16:creationId xmlns:a16="http://schemas.microsoft.com/office/drawing/2014/main" id="{9B12D794-FCF2-AF6E-C32E-30E259C2A977}"/>
              </a:ext>
            </a:extLst>
          </p:cNvPr>
          <p:cNvSpPr txBox="1"/>
          <p:nvPr/>
        </p:nvSpPr>
        <p:spPr>
          <a:xfrm>
            <a:off x="6625740" y="5241365"/>
            <a:ext cx="4728060" cy="400110"/>
          </a:xfrm>
          <a:prstGeom prst="rect">
            <a:avLst/>
          </a:prstGeom>
          <a:noFill/>
        </p:spPr>
        <p:txBody>
          <a:bodyPr wrap="square">
            <a:spAutoFit/>
          </a:bodyPr>
          <a:lstStyle/>
          <a:p>
            <a:pPr algn="ctr"/>
            <a:r>
              <a:rPr lang="en-US" sz="2000" dirty="0">
                <a:latin typeface="Arial" panose="020B0604020202020204" pitchFamily="34" charset="0"/>
                <a:cs typeface="Arial" panose="020B0604020202020204" pitchFamily="34" charset="0"/>
              </a:rPr>
              <a:t>MTI GSL-1500x</a:t>
            </a:r>
            <a:endParaRPr lang="en-US" sz="3600" dirty="0">
              <a:latin typeface="Arial" panose="020B0604020202020204" pitchFamily="34" charset="0"/>
              <a:cs typeface="Arial" panose="020B0604020202020204" pitchFamily="34" charset="0"/>
            </a:endParaRPr>
          </a:p>
        </p:txBody>
      </p:sp>
      <p:pic>
        <p:nvPicPr>
          <p:cNvPr id="9" name="Picture 8" descr="A machine on a table&#10;&#10;Description automatically generated">
            <a:extLst>
              <a:ext uri="{FF2B5EF4-FFF2-40B4-BE49-F238E27FC236}">
                <a16:creationId xmlns:a16="http://schemas.microsoft.com/office/drawing/2014/main" id="{0326407E-EA6F-9B66-A870-44531ADE9E6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625740" y="1649024"/>
            <a:ext cx="4728060" cy="3559952"/>
          </a:xfrm>
          <a:prstGeom prst="rect">
            <a:avLst/>
          </a:prstGeom>
        </p:spPr>
      </p:pic>
    </p:spTree>
    <p:extLst>
      <p:ext uri="{BB962C8B-B14F-4D97-AF65-F5344CB8AC3E}">
        <p14:creationId xmlns:p14="http://schemas.microsoft.com/office/powerpoint/2010/main" val="1821538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441D3-522A-4ACC-6A44-FC83D43E7C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F9B5DD-A0F9-B090-7A23-55F404852C15}"/>
              </a:ext>
            </a:extLst>
          </p:cNvPr>
          <p:cNvSpPr>
            <a:spLocks noGrp="1"/>
          </p:cNvSpPr>
          <p:nvPr>
            <p:ph type="title"/>
          </p:nvPr>
        </p:nvSpPr>
        <p:spPr>
          <a:xfrm>
            <a:off x="838200" y="18256"/>
            <a:ext cx="10515600" cy="888396"/>
          </a:xfrm>
        </p:spPr>
        <p:txBody>
          <a:bodyPr>
            <a:normAutofit/>
          </a:bodyPr>
          <a:lstStyle/>
          <a:p>
            <a:pPr algn="ctr"/>
            <a:r>
              <a:rPr lang="en-US" sz="4200" dirty="0">
                <a:latin typeface="Arial" panose="020B0604020202020204" pitchFamily="34" charset="0"/>
                <a:cs typeface="Arial" panose="020B0604020202020204" pitchFamily="34" charset="0"/>
              </a:rPr>
              <a:t>High-energy Ball Milling</a:t>
            </a:r>
          </a:p>
        </p:txBody>
      </p:sp>
      <p:sp>
        <p:nvSpPr>
          <p:cNvPr id="8" name="Content Placeholder 3">
            <a:extLst>
              <a:ext uri="{FF2B5EF4-FFF2-40B4-BE49-F238E27FC236}">
                <a16:creationId xmlns:a16="http://schemas.microsoft.com/office/drawing/2014/main" id="{0A7A7A21-CA82-5C21-155B-EB4D3BF806DE}"/>
              </a:ext>
            </a:extLst>
          </p:cNvPr>
          <p:cNvSpPr txBox="1">
            <a:spLocks/>
          </p:cNvSpPr>
          <p:nvPr/>
        </p:nvSpPr>
        <p:spPr>
          <a:xfrm>
            <a:off x="1027951" y="1752101"/>
            <a:ext cx="5491497" cy="23708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ptos" panose="020B0004020202020204" pitchFamily="34" charset="0"/>
                <a:cs typeface="Arial" panose="020B0604020202020204" pitchFamily="34" charset="0"/>
              </a:rPr>
              <a:t>Ball-powder mass ratio: 15 – 30</a:t>
            </a:r>
          </a:p>
          <a:p>
            <a:r>
              <a:rPr lang="en-US" sz="2400" dirty="0">
                <a:latin typeface="Aptos" panose="020B0004020202020204" pitchFamily="34" charset="0"/>
                <a:cs typeface="Arial" panose="020B0604020202020204" pitchFamily="34" charset="0"/>
              </a:rPr>
              <a:t>ZrO</a:t>
            </a:r>
            <a:r>
              <a:rPr lang="en-US" sz="2400" baseline="-25000" dirty="0">
                <a:latin typeface="Aptos" panose="020B0004020202020204" pitchFamily="34" charset="0"/>
                <a:cs typeface="Arial" panose="020B0604020202020204" pitchFamily="34" charset="0"/>
              </a:rPr>
              <a:t>2</a:t>
            </a:r>
            <a:r>
              <a:rPr lang="en-US" sz="2400" dirty="0">
                <a:latin typeface="Aptos" panose="020B0004020202020204" pitchFamily="34" charset="0"/>
                <a:cs typeface="Arial" panose="020B0604020202020204" pitchFamily="34" charset="0"/>
              </a:rPr>
              <a:t> vials </a:t>
            </a:r>
          </a:p>
          <a:p>
            <a:r>
              <a:rPr lang="en-US" sz="2400" dirty="0">
                <a:latin typeface="Aptos" panose="020B0004020202020204" pitchFamily="34" charset="0"/>
                <a:cs typeface="Arial" panose="020B0604020202020204" pitchFamily="34" charset="0"/>
              </a:rPr>
              <a:t>ZrO</a:t>
            </a:r>
            <a:r>
              <a:rPr lang="en-US" sz="2400" baseline="-25000" dirty="0">
                <a:latin typeface="Aptos" panose="020B0004020202020204" pitchFamily="34" charset="0"/>
                <a:cs typeface="Arial" panose="020B0604020202020204" pitchFamily="34" charset="0"/>
              </a:rPr>
              <a:t>2</a:t>
            </a:r>
            <a:r>
              <a:rPr lang="en-US" sz="2400" dirty="0">
                <a:latin typeface="Aptos" panose="020B0004020202020204" pitchFamily="34" charset="0"/>
                <a:cs typeface="Arial" panose="020B0604020202020204" pitchFamily="34" charset="0"/>
              </a:rPr>
              <a:t> balls (diameter: 0.5 – 12.7 mm)</a:t>
            </a:r>
          </a:p>
          <a:p>
            <a:r>
              <a:rPr lang="en-US" sz="2400" dirty="0">
                <a:latin typeface="Aptos" panose="020B0004020202020204" pitchFamily="34" charset="0"/>
                <a:cs typeface="Arial" panose="020B0604020202020204" pitchFamily="34" charset="0"/>
              </a:rPr>
              <a:t>Environment: </a:t>
            </a:r>
            <a:r>
              <a:rPr lang="en-US" sz="2400" dirty="0" err="1">
                <a:latin typeface="Aptos" panose="020B0004020202020204" pitchFamily="34" charset="0"/>
                <a:cs typeface="Arial" panose="020B0604020202020204" pitchFamily="34" charset="0"/>
              </a:rPr>
              <a:t>Ar</a:t>
            </a:r>
            <a:r>
              <a:rPr lang="en-US" sz="2400" dirty="0">
                <a:latin typeface="Aptos" panose="020B0004020202020204" pitchFamily="34" charset="0"/>
                <a:cs typeface="Arial" panose="020B0604020202020204" pitchFamily="34" charset="0"/>
              </a:rPr>
              <a:t> </a:t>
            </a:r>
          </a:p>
          <a:p>
            <a:r>
              <a:rPr lang="en-US" sz="2400" dirty="0">
                <a:latin typeface="Aptos" panose="020B0004020202020204" pitchFamily="34" charset="0"/>
                <a:cs typeface="Arial" panose="020B0604020202020204" pitchFamily="34" charset="0"/>
              </a:rPr>
              <a:t>Milling time: 1 – 4 h</a:t>
            </a:r>
          </a:p>
        </p:txBody>
      </p:sp>
      <p:sp>
        <p:nvSpPr>
          <p:cNvPr id="9" name="TextBox 8">
            <a:extLst>
              <a:ext uri="{FF2B5EF4-FFF2-40B4-BE49-F238E27FC236}">
                <a16:creationId xmlns:a16="http://schemas.microsoft.com/office/drawing/2014/main" id="{838E1510-0D68-505E-6800-641E087D70F7}"/>
              </a:ext>
            </a:extLst>
          </p:cNvPr>
          <p:cNvSpPr txBox="1"/>
          <p:nvPr/>
        </p:nvSpPr>
        <p:spPr>
          <a:xfrm>
            <a:off x="7146920" y="5335674"/>
            <a:ext cx="3622679" cy="400110"/>
          </a:xfrm>
          <a:prstGeom prst="rect">
            <a:avLst/>
          </a:prstGeom>
          <a:noFill/>
        </p:spPr>
        <p:txBody>
          <a:bodyPr wrap="square">
            <a:spAutoFit/>
          </a:bodyPr>
          <a:lstStyle/>
          <a:p>
            <a:pPr algn="ctr"/>
            <a:r>
              <a:rPr lang="en-US" sz="2000" dirty="0">
                <a:latin typeface="Arial" panose="020B0604020202020204" pitchFamily="34" charset="0"/>
                <a:cs typeface="Arial" panose="020B0604020202020204" pitchFamily="34" charset="0"/>
              </a:rPr>
              <a:t>SPEX 8000D Shaker Mill</a:t>
            </a:r>
            <a:endParaRPr lang="en-US" sz="3600" dirty="0">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1C520045-B0F6-1D86-834D-1A7DD1D12484}"/>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7146921" y="1645071"/>
            <a:ext cx="3622679" cy="3567858"/>
          </a:xfrm>
          <a:prstGeom prst="rect">
            <a:avLst/>
          </a:prstGeom>
          <a:noFill/>
          <a:ln>
            <a:noFill/>
          </a:ln>
        </p:spPr>
      </p:pic>
      <p:sp>
        <p:nvSpPr>
          <p:cNvPr id="22" name="Slide Number Placeholder 5">
            <a:extLst>
              <a:ext uri="{FF2B5EF4-FFF2-40B4-BE49-F238E27FC236}">
                <a16:creationId xmlns:a16="http://schemas.microsoft.com/office/drawing/2014/main" id="{632BAF63-7302-414E-E213-94C23039BEFF}"/>
              </a:ext>
            </a:extLst>
          </p:cNvPr>
          <p:cNvSpPr>
            <a:spLocks noGrp="1"/>
          </p:cNvSpPr>
          <p:nvPr>
            <p:ph type="sldNum" sz="quarter" idx="12"/>
          </p:nvPr>
        </p:nvSpPr>
        <p:spPr>
          <a:xfrm>
            <a:off x="9347200" y="6381750"/>
            <a:ext cx="2844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spcBef>
                <a:spcPct val="20000"/>
              </a:spcBef>
              <a:buChar char="•"/>
              <a:defRPr sz="3400">
                <a:solidFill>
                  <a:schemeClr val="tx1"/>
                </a:solidFill>
                <a:latin typeface="Arial" panose="020B0604020202020204" pitchFamily="34" charset="0"/>
              </a:defRPr>
            </a:lvl1pPr>
            <a:lvl2pPr marL="742950" indent="-285750" defTabSz="958850">
              <a:spcBef>
                <a:spcPct val="20000"/>
              </a:spcBef>
              <a:buChar char="–"/>
              <a:defRPr sz="2900">
                <a:solidFill>
                  <a:schemeClr val="tx1"/>
                </a:solidFill>
                <a:latin typeface="Arial" panose="020B0604020202020204" pitchFamily="34" charset="0"/>
              </a:defRPr>
            </a:lvl2pPr>
            <a:lvl3pPr marL="1143000" indent="-228600" defTabSz="958850">
              <a:spcBef>
                <a:spcPct val="20000"/>
              </a:spcBef>
              <a:buChar char="•"/>
              <a:defRPr sz="2500">
                <a:solidFill>
                  <a:schemeClr val="tx1"/>
                </a:solidFill>
                <a:latin typeface="Arial" panose="020B0604020202020204" pitchFamily="34" charset="0"/>
              </a:defRPr>
            </a:lvl3pPr>
            <a:lvl4pPr marL="1600200" indent="-228600" defTabSz="958850">
              <a:spcBef>
                <a:spcPct val="20000"/>
              </a:spcBef>
              <a:buChar char="–"/>
              <a:defRPr sz="2100">
                <a:solidFill>
                  <a:schemeClr val="tx1"/>
                </a:solidFill>
                <a:latin typeface="Arial" panose="020B0604020202020204" pitchFamily="34" charset="0"/>
              </a:defRPr>
            </a:lvl4pPr>
            <a:lvl5pPr marL="2057400" indent="-228600" defTabSz="958850">
              <a:spcBef>
                <a:spcPct val="20000"/>
              </a:spcBef>
              <a:buChar char="»"/>
              <a:defRPr sz="2100">
                <a:solidFill>
                  <a:schemeClr val="tx1"/>
                </a:solidFill>
                <a:latin typeface="Arial" panose="020B0604020202020204" pitchFamily="34" charset="0"/>
              </a:defRPr>
            </a:lvl5pPr>
            <a:lvl6pPr marL="25146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6pPr>
            <a:lvl7pPr marL="29718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7pPr>
            <a:lvl8pPr marL="34290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8pPr>
            <a:lvl9pPr marL="38862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9pPr>
          </a:lstStyle>
          <a:p>
            <a:pPr>
              <a:spcBef>
                <a:spcPct val="0"/>
              </a:spcBef>
              <a:buFontTx/>
              <a:buNone/>
            </a:pPr>
            <a:fld id="{3CF4764C-0C7D-44EF-947E-F89A14553D1D}" type="slidenum">
              <a:rPr lang="en-US" altLang="en-US" sz="1500"/>
              <a:pPr>
                <a:spcBef>
                  <a:spcPct val="0"/>
                </a:spcBef>
                <a:buFontTx/>
                <a:buNone/>
              </a:pPr>
              <a:t>6</a:t>
            </a:fld>
            <a:endParaRPr lang="en-US" altLang="en-US" sz="1500" dirty="0"/>
          </a:p>
        </p:txBody>
      </p:sp>
    </p:spTree>
    <p:extLst>
      <p:ext uri="{BB962C8B-B14F-4D97-AF65-F5344CB8AC3E}">
        <p14:creationId xmlns:p14="http://schemas.microsoft.com/office/powerpoint/2010/main" val="3982540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255A7-8BD9-71CB-B149-A8BC6E29DE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862B01-5C5E-FD82-BB69-A0DB1C3A7EB0}"/>
              </a:ext>
            </a:extLst>
          </p:cNvPr>
          <p:cNvSpPr>
            <a:spLocks noGrp="1"/>
          </p:cNvSpPr>
          <p:nvPr>
            <p:ph type="title"/>
          </p:nvPr>
        </p:nvSpPr>
        <p:spPr>
          <a:xfrm>
            <a:off x="838200" y="18256"/>
            <a:ext cx="10515600" cy="888396"/>
          </a:xfrm>
        </p:spPr>
        <p:txBody>
          <a:bodyPr>
            <a:normAutofit/>
          </a:bodyPr>
          <a:lstStyle/>
          <a:p>
            <a:pPr algn="ctr"/>
            <a:r>
              <a:rPr lang="en-US" sz="4200" dirty="0">
                <a:latin typeface="Arial" panose="020B0604020202020204" pitchFamily="34" charset="0"/>
                <a:cs typeface="Arial" panose="020B0604020202020204" pitchFamily="34" charset="0"/>
              </a:rPr>
              <a:t>Thermogravimetric Analysis (TGA)</a:t>
            </a:r>
          </a:p>
        </p:txBody>
      </p:sp>
      <p:sp>
        <p:nvSpPr>
          <p:cNvPr id="6" name="Content Placeholder 3">
            <a:extLst>
              <a:ext uri="{FF2B5EF4-FFF2-40B4-BE49-F238E27FC236}">
                <a16:creationId xmlns:a16="http://schemas.microsoft.com/office/drawing/2014/main" id="{6202D68D-A582-EDD1-75C8-DE3BB87BDAD0}"/>
              </a:ext>
            </a:extLst>
          </p:cNvPr>
          <p:cNvSpPr txBox="1">
            <a:spLocks/>
          </p:cNvSpPr>
          <p:nvPr/>
        </p:nvSpPr>
        <p:spPr>
          <a:xfrm>
            <a:off x="1105227" y="1667332"/>
            <a:ext cx="5970186" cy="23708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Aptos" panose="020B0004020202020204" pitchFamily="34" charset="0"/>
                <a:cs typeface="Arial" panose="020B0604020202020204" pitchFamily="34" charset="0"/>
              </a:rPr>
              <a:t>2 – 5 mg powder</a:t>
            </a:r>
          </a:p>
          <a:p>
            <a:r>
              <a:rPr lang="en-US" sz="2400" dirty="0">
                <a:latin typeface="Aptos" panose="020B0004020202020204" pitchFamily="34" charset="0"/>
                <a:cs typeface="Arial" panose="020B0604020202020204" pitchFamily="34" charset="0"/>
              </a:rPr>
              <a:t>Alumina crucibles (85 </a:t>
            </a:r>
            <a:r>
              <a:rPr lang="el-GR" sz="2400" dirty="0">
                <a:latin typeface="Aptos" panose="020B0004020202020204" pitchFamily="34" charset="0"/>
                <a:cs typeface="Arial" panose="020B0604020202020204" pitchFamily="34" charset="0"/>
              </a:rPr>
              <a:t>μ</a:t>
            </a:r>
            <a:r>
              <a:rPr lang="en-US" sz="2400" dirty="0">
                <a:latin typeface="Aptos" panose="020B0004020202020204" pitchFamily="34" charset="0"/>
                <a:cs typeface="Arial" panose="020B0604020202020204" pitchFamily="34" charset="0"/>
              </a:rPr>
              <a:t>L)</a:t>
            </a:r>
          </a:p>
          <a:p>
            <a:r>
              <a:rPr lang="en-US" sz="2400" dirty="0">
                <a:latin typeface="Aptos" panose="020B0004020202020204" pitchFamily="34" charset="0"/>
                <a:cs typeface="Arial" panose="020B0604020202020204" pitchFamily="34" charset="0"/>
              </a:rPr>
              <a:t>Temperature range: 25 – 1550 °C </a:t>
            </a:r>
          </a:p>
          <a:p>
            <a:r>
              <a:rPr lang="en-US" sz="2400" dirty="0">
                <a:latin typeface="Aptos" panose="020B0004020202020204" pitchFamily="34" charset="0"/>
                <a:cs typeface="Arial" panose="020B0604020202020204" pitchFamily="34" charset="0"/>
              </a:rPr>
              <a:t>Heating rate</a:t>
            </a:r>
            <a:r>
              <a:rPr lang="en-US" sz="2400">
                <a:latin typeface="Aptos" panose="020B0004020202020204" pitchFamily="34" charset="0"/>
                <a:cs typeface="Arial" panose="020B0604020202020204" pitchFamily="34" charset="0"/>
              </a:rPr>
              <a:t>: 2 – 10 </a:t>
            </a:r>
            <a:r>
              <a:rPr lang="en-US" sz="2400" dirty="0">
                <a:latin typeface="Aptos" panose="020B0004020202020204" pitchFamily="34" charset="0"/>
                <a:cs typeface="Arial" panose="020B0604020202020204" pitchFamily="34" charset="0"/>
              </a:rPr>
              <a:t>°C /min </a:t>
            </a:r>
          </a:p>
          <a:p>
            <a:r>
              <a:rPr lang="en-US" sz="2400" dirty="0">
                <a:latin typeface="Aptos" panose="020B0004020202020204" pitchFamily="34" charset="0"/>
                <a:cs typeface="Arial" panose="020B0604020202020204" pitchFamily="34" charset="0"/>
              </a:rPr>
              <a:t>Argon or oxygen flow (50 mL/min)</a:t>
            </a:r>
          </a:p>
        </p:txBody>
      </p:sp>
      <p:pic>
        <p:nvPicPr>
          <p:cNvPr id="7" name="Picture 6" descr="A machine with a computer on a table&#10;&#10;Description automatically generated">
            <a:extLst>
              <a:ext uri="{FF2B5EF4-FFF2-40B4-BE49-F238E27FC236}">
                <a16:creationId xmlns:a16="http://schemas.microsoft.com/office/drawing/2014/main" id="{9D202012-912B-C130-11E7-076F42DA90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7325143" y="1637162"/>
            <a:ext cx="4011360" cy="3901358"/>
          </a:xfrm>
          <a:prstGeom prst="rect">
            <a:avLst/>
          </a:prstGeom>
          <a:noFill/>
          <a:ln>
            <a:noFill/>
          </a:ln>
          <a:extLst>
            <a:ext uri="{53640926-AAD7-44D8-BBD7-CCE9431645EC}">
              <a14:shadowObscured xmlns:a14="http://schemas.microsoft.com/office/drawing/2010/main"/>
            </a:ext>
          </a:extLst>
        </p:spPr>
      </p:pic>
      <p:sp>
        <p:nvSpPr>
          <p:cNvPr id="8" name="Text Box 2">
            <a:extLst>
              <a:ext uri="{FF2B5EF4-FFF2-40B4-BE49-F238E27FC236}">
                <a16:creationId xmlns:a16="http://schemas.microsoft.com/office/drawing/2014/main" id="{F7593D31-BF77-B8CD-9750-544544F088C9}"/>
              </a:ext>
            </a:extLst>
          </p:cNvPr>
          <p:cNvSpPr txBox="1">
            <a:spLocks noChangeArrowheads="1"/>
          </p:cNvSpPr>
          <p:nvPr/>
        </p:nvSpPr>
        <p:spPr bwMode="auto">
          <a:xfrm>
            <a:off x="7357896" y="5651240"/>
            <a:ext cx="3978607" cy="757898"/>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ct val="115000"/>
              </a:lnSpc>
              <a:spcAft>
                <a:spcPts val="1000"/>
              </a:spcAft>
            </a:pPr>
            <a:r>
              <a:rPr lang="en-US" sz="2000" dirty="0">
                <a:latin typeface="Arial" panose="020B0604020202020204" pitchFamily="34" charset="0"/>
                <a:ea typeface="MS Mincho" panose="020B0400000000000000" pitchFamily="49" charset="-128"/>
                <a:cs typeface="Arial" panose="020B0604020202020204" pitchFamily="34" charset="0"/>
              </a:rPr>
              <a:t>Netzsch STA 449 F3 Jupiter</a:t>
            </a:r>
            <a:endParaRPr lang="en-US"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9" name="Slide Number Placeholder 5">
            <a:extLst>
              <a:ext uri="{FF2B5EF4-FFF2-40B4-BE49-F238E27FC236}">
                <a16:creationId xmlns:a16="http://schemas.microsoft.com/office/drawing/2014/main" id="{56526744-E1DF-3D78-D155-EE25C408AF30}"/>
              </a:ext>
            </a:extLst>
          </p:cNvPr>
          <p:cNvSpPr>
            <a:spLocks noGrp="1"/>
          </p:cNvSpPr>
          <p:nvPr>
            <p:ph type="sldNum" sz="quarter" idx="12"/>
          </p:nvPr>
        </p:nvSpPr>
        <p:spPr>
          <a:xfrm>
            <a:off x="9347200" y="6381750"/>
            <a:ext cx="2844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spcBef>
                <a:spcPct val="20000"/>
              </a:spcBef>
              <a:buChar char="•"/>
              <a:defRPr sz="3400">
                <a:solidFill>
                  <a:schemeClr val="tx1"/>
                </a:solidFill>
                <a:latin typeface="Arial" panose="020B0604020202020204" pitchFamily="34" charset="0"/>
              </a:defRPr>
            </a:lvl1pPr>
            <a:lvl2pPr marL="742950" indent="-285750" defTabSz="958850">
              <a:spcBef>
                <a:spcPct val="20000"/>
              </a:spcBef>
              <a:buChar char="–"/>
              <a:defRPr sz="2900">
                <a:solidFill>
                  <a:schemeClr val="tx1"/>
                </a:solidFill>
                <a:latin typeface="Arial" panose="020B0604020202020204" pitchFamily="34" charset="0"/>
              </a:defRPr>
            </a:lvl2pPr>
            <a:lvl3pPr marL="1143000" indent="-228600" defTabSz="958850">
              <a:spcBef>
                <a:spcPct val="20000"/>
              </a:spcBef>
              <a:buChar char="•"/>
              <a:defRPr sz="2500">
                <a:solidFill>
                  <a:schemeClr val="tx1"/>
                </a:solidFill>
                <a:latin typeface="Arial" panose="020B0604020202020204" pitchFamily="34" charset="0"/>
              </a:defRPr>
            </a:lvl3pPr>
            <a:lvl4pPr marL="1600200" indent="-228600" defTabSz="958850">
              <a:spcBef>
                <a:spcPct val="20000"/>
              </a:spcBef>
              <a:buChar char="–"/>
              <a:defRPr sz="2100">
                <a:solidFill>
                  <a:schemeClr val="tx1"/>
                </a:solidFill>
                <a:latin typeface="Arial" panose="020B0604020202020204" pitchFamily="34" charset="0"/>
              </a:defRPr>
            </a:lvl4pPr>
            <a:lvl5pPr marL="2057400" indent="-228600" defTabSz="958850">
              <a:spcBef>
                <a:spcPct val="20000"/>
              </a:spcBef>
              <a:buChar char="»"/>
              <a:defRPr sz="2100">
                <a:solidFill>
                  <a:schemeClr val="tx1"/>
                </a:solidFill>
                <a:latin typeface="Arial" panose="020B0604020202020204" pitchFamily="34" charset="0"/>
              </a:defRPr>
            </a:lvl5pPr>
            <a:lvl6pPr marL="25146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6pPr>
            <a:lvl7pPr marL="29718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7pPr>
            <a:lvl8pPr marL="34290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8pPr>
            <a:lvl9pPr marL="38862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9pPr>
          </a:lstStyle>
          <a:p>
            <a:pPr>
              <a:spcBef>
                <a:spcPct val="0"/>
              </a:spcBef>
              <a:buFontTx/>
              <a:buNone/>
            </a:pPr>
            <a:fld id="{3CF4764C-0C7D-44EF-947E-F89A14553D1D}" type="slidenum">
              <a:rPr lang="en-US" altLang="en-US" sz="1500"/>
              <a:pPr>
                <a:spcBef>
                  <a:spcPct val="0"/>
                </a:spcBef>
                <a:buFontTx/>
                <a:buNone/>
              </a:pPr>
              <a:t>7</a:t>
            </a:fld>
            <a:endParaRPr lang="en-US" altLang="en-US" sz="1500" dirty="0"/>
          </a:p>
        </p:txBody>
      </p:sp>
    </p:spTree>
    <p:extLst>
      <p:ext uri="{BB962C8B-B14F-4D97-AF65-F5344CB8AC3E}">
        <p14:creationId xmlns:p14="http://schemas.microsoft.com/office/powerpoint/2010/main" val="3026198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4014A-0130-5953-CDAB-95AAD09EB1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9B5D05-DDEF-8992-3F76-25791B5815B8}"/>
              </a:ext>
            </a:extLst>
          </p:cNvPr>
          <p:cNvSpPr>
            <a:spLocks noGrp="1"/>
          </p:cNvSpPr>
          <p:nvPr>
            <p:ph type="title"/>
          </p:nvPr>
        </p:nvSpPr>
        <p:spPr>
          <a:xfrm>
            <a:off x="838200" y="18256"/>
            <a:ext cx="10515600" cy="888396"/>
          </a:xfrm>
        </p:spPr>
        <p:txBody>
          <a:bodyPr>
            <a:normAutofit/>
          </a:bodyPr>
          <a:lstStyle/>
          <a:p>
            <a:pPr algn="ctr"/>
            <a:r>
              <a:rPr lang="en-US" sz="4200" dirty="0">
                <a:latin typeface="Arial" panose="020B0604020202020204" pitchFamily="34" charset="0"/>
                <a:cs typeface="Arial" panose="020B0604020202020204" pitchFamily="34" charset="0"/>
              </a:rPr>
              <a:t>Combustion Experiments</a:t>
            </a:r>
          </a:p>
        </p:txBody>
      </p:sp>
      <p:sp>
        <p:nvSpPr>
          <p:cNvPr id="6" name="Slide Number Placeholder 5">
            <a:extLst>
              <a:ext uri="{FF2B5EF4-FFF2-40B4-BE49-F238E27FC236}">
                <a16:creationId xmlns:a16="http://schemas.microsoft.com/office/drawing/2014/main" id="{21BD526C-F9D7-D154-8D64-AEA69E6C83A4}"/>
              </a:ext>
            </a:extLst>
          </p:cNvPr>
          <p:cNvSpPr>
            <a:spLocks noGrp="1"/>
          </p:cNvSpPr>
          <p:nvPr>
            <p:ph type="sldNum" sz="quarter" idx="12"/>
          </p:nvPr>
        </p:nvSpPr>
        <p:spPr>
          <a:xfrm>
            <a:off x="9347200" y="6381750"/>
            <a:ext cx="2844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spcBef>
                <a:spcPct val="20000"/>
              </a:spcBef>
              <a:buChar char="•"/>
              <a:defRPr sz="3400">
                <a:solidFill>
                  <a:schemeClr val="tx1"/>
                </a:solidFill>
                <a:latin typeface="Arial" panose="020B0604020202020204" pitchFamily="34" charset="0"/>
              </a:defRPr>
            </a:lvl1pPr>
            <a:lvl2pPr marL="742950" indent="-285750" defTabSz="958850">
              <a:spcBef>
                <a:spcPct val="20000"/>
              </a:spcBef>
              <a:buChar char="–"/>
              <a:defRPr sz="2900">
                <a:solidFill>
                  <a:schemeClr val="tx1"/>
                </a:solidFill>
                <a:latin typeface="Arial" panose="020B0604020202020204" pitchFamily="34" charset="0"/>
              </a:defRPr>
            </a:lvl2pPr>
            <a:lvl3pPr marL="1143000" indent="-228600" defTabSz="958850">
              <a:spcBef>
                <a:spcPct val="20000"/>
              </a:spcBef>
              <a:buChar char="•"/>
              <a:defRPr sz="2500">
                <a:solidFill>
                  <a:schemeClr val="tx1"/>
                </a:solidFill>
                <a:latin typeface="Arial" panose="020B0604020202020204" pitchFamily="34" charset="0"/>
              </a:defRPr>
            </a:lvl3pPr>
            <a:lvl4pPr marL="1600200" indent="-228600" defTabSz="958850">
              <a:spcBef>
                <a:spcPct val="20000"/>
              </a:spcBef>
              <a:buChar char="–"/>
              <a:defRPr sz="2100">
                <a:solidFill>
                  <a:schemeClr val="tx1"/>
                </a:solidFill>
                <a:latin typeface="Arial" panose="020B0604020202020204" pitchFamily="34" charset="0"/>
              </a:defRPr>
            </a:lvl4pPr>
            <a:lvl5pPr marL="2057400" indent="-228600" defTabSz="958850">
              <a:spcBef>
                <a:spcPct val="20000"/>
              </a:spcBef>
              <a:buChar char="»"/>
              <a:defRPr sz="2100">
                <a:solidFill>
                  <a:schemeClr val="tx1"/>
                </a:solidFill>
                <a:latin typeface="Arial" panose="020B0604020202020204" pitchFamily="34" charset="0"/>
              </a:defRPr>
            </a:lvl5pPr>
            <a:lvl6pPr marL="25146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6pPr>
            <a:lvl7pPr marL="29718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7pPr>
            <a:lvl8pPr marL="34290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8pPr>
            <a:lvl9pPr marL="38862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9pPr>
          </a:lstStyle>
          <a:p>
            <a:pPr>
              <a:spcBef>
                <a:spcPct val="0"/>
              </a:spcBef>
              <a:buFontTx/>
              <a:buNone/>
            </a:pPr>
            <a:fld id="{3CF4764C-0C7D-44EF-947E-F89A14553D1D}" type="slidenum">
              <a:rPr lang="en-US" altLang="en-US" sz="1500"/>
              <a:pPr>
                <a:spcBef>
                  <a:spcPct val="0"/>
                </a:spcBef>
                <a:buFontTx/>
                <a:buNone/>
              </a:pPr>
              <a:t>8</a:t>
            </a:fld>
            <a:endParaRPr lang="en-US" altLang="en-US" sz="1500" dirty="0"/>
          </a:p>
        </p:txBody>
      </p:sp>
      <p:pic>
        <p:nvPicPr>
          <p:cNvPr id="8" name="Picture 7">
            <a:extLst>
              <a:ext uri="{FF2B5EF4-FFF2-40B4-BE49-F238E27FC236}">
                <a16:creationId xmlns:a16="http://schemas.microsoft.com/office/drawing/2014/main" id="{9143213B-26BB-4D79-80CE-4F461315D24F}"/>
              </a:ext>
            </a:extLst>
          </p:cNvPr>
          <p:cNvPicPr>
            <a:picLocks noChangeAspect="1"/>
          </p:cNvPicPr>
          <p:nvPr/>
        </p:nvPicPr>
        <p:blipFill>
          <a:blip r:embed="rId3"/>
          <a:stretch>
            <a:fillRect/>
          </a:stretch>
        </p:blipFill>
        <p:spPr>
          <a:xfrm>
            <a:off x="6454263" y="1010908"/>
            <a:ext cx="4984255" cy="3740153"/>
          </a:xfrm>
          <a:prstGeom prst="rect">
            <a:avLst/>
          </a:prstGeom>
        </p:spPr>
      </p:pic>
      <p:sp>
        <p:nvSpPr>
          <p:cNvPr id="4" name="Content Placeholder 3">
            <a:extLst>
              <a:ext uri="{FF2B5EF4-FFF2-40B4-BE49-F238E27FC236}">
                <a16:creationId xmlns:a16="http://schemas.microsoft.com/office/drawing/2014/main" id="{883F4A5B-E962-99BA-A53A-98534ADA0448}"/>
              </a:ext>
            </a:extLst>
          </p:cNvPr>
          <p:cNvSpPr txBox="1">
            <a:spLocks/>
          </p:cNvSpPr>
          <p:nvPr/>
        </p:nvSpPr>
        <p:spPr>
          <a:xfrm>
            <a:off x="657040" y="1100750"/>
            <a:ext cx="5438960" cy="48226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latin typeface="Aptos" panose="020B0004020202020204" pitchFamily="34" charset="0"/>
                <a:cs typeface="Arial" panose="020B0604020202020204" pitchFamily="34" charset="0"/>
              </a:rPr>
              <a:t>Laser ignition</a:t>
            </a:r>
          </a:p>
          <a:p>
            <a:pPr lvl="1"/>
            <a:r>
              <a:rPr lang="en-US" sz="2000" dirty="0" err="1">
                <a:latin typeface="Aptos" panose="020B0004020202020204" pitchFamily="34" charset="0"/>
                <a:cs typeface="Arial" panose="020B0604020202020204" pitchFamily="34" charset="0"/>
              </a:rPr>
              <a:t>Synrad</a:t>
            </a:r>
            <a:r>
              <a:rPr lang="en-US" sz="2000" dirty="0">
                <a:latin typeface="Aptos" panose="020B0004020202020204" pitchFamily="34" charset="0"/>
                <a:cs typeface="Arial" panose="020B0604020202020204" pitchFamily="34" charset="0"/>
              </a:rPr>
              <a:t> Firestar ti-60</a:t>
            </a:r>
          </a:p>
          <a:p>
            <a:pPr lvl="1"/>
            <a:r>
              <a:rPr lang="en-US" sz="2000" dirty="0">
                <a:latin typeface="Aptos" panose="020B0004020202020204" pitchFamily="34" charset="0"/>
                <a:cs typeface="Arial" panose="020B0604020202020204" pitchFamily="34" charset="0"/>
              </a:rPr>
              <a:t>Beam diameter: 2.0 ± 0.3 mm</a:t>
            </a:r>
          </a:p>
          <a:p>
            <a:pPr lvl="1"/>
            <a:r>
              <a:rPr lang="en-US" sz="2000" dirty="0">
                <a:latin typeface="Aptos" panose="020B0004020202020204" pitchFamily="34" charset="0"/>
                <a:cs typeface="Arial" panose="020B0604020202020204" pitchFamily="34" charset="0"/>
              </a:rPr>
              <a:t>32 W, 100 </a:t>
            </a:r>
            <a:r>
              <a:rPr lang="en-US" sz="2000" dirty="0" err="1">
                <a:latin typeface="Aptos" panose="020B0004020202020204" pitchFamily="34" charset="0"/>
                <a:cs typeface="Arial" panose="020B0604020202020204" pitchFamily="34" charset="0"/>
              </a:rPr>
              <a:t>ms</a:t>
            </a:r>
            <a:endParaRPr lang="en-US" sz="2000" dirty="0">
              <a:latin typeface="Aptos" panose="020B0004020202020204" pitchFamily="34" charset="0"/>
              <a:cs typeface="Arial" panose="020B0604020202020204" pitchFamily="34" charset="0"/>
            </a:endParaRPr>
          </a:p>
          <a:p>
            <a:pPr lvl="1"/>
            <a:r>
              <a:rPr lang="en-US" sz="2000" dirty="0">
                <a:latin typeface="Aptos" panose="020B0004020202020204" pitchFamily="34" charset="0"/>
                <a:cs typeface="Arial" panose="020B0604020202020204" pitchFamily="34" charset="0"/>
              </a:rPr>
              <a:t>Environment: O</a:t>
            </a:r>
            <a:r>
              <a:rPr lang="en-US" sz="2000" baseline="-25000" dirty="0">
                <a:latin typeface="Aptos" panose="020B0004020202020204" pitchFamily="34" charset="0"/>
                <a:cs typeface="Arial" panose="020B0604020202020204" pitchFamily="34" charset="0"/>
              </a:rPr>
              <a:t>2</a:t>
            </a:r>
          </a:p>
          <a:p>
            <a:r>
              <a:rPr lang="en-US" sz="2400" b="1" dirty="0">
                <a:latin typeface="Aptos" panose="020B0004020202020204" pitchFamily="34" charset="0"/>
                <a:cs typeface="Arial" panose="020B0604020202020204" pitchFamily="34" charset="0"/>
              </a:rPr>
              <a:t>High-speed video camera</a:t>
            </a:r>
          </a:p>
          <a:p>
            <a:pPr lvl="1"/>
            <a:r>
              <a:rPr lang="en-US" sz="2000" dirty="0">
                <a:latin typeface="Aptos" panose="020B0004020202020204" pitchFamily="34" charset="0"/>
                <a:cs typeface="Arial" panose="020B0604020202020204" pitchFamily="34" charset="0"/>
              </a:rPr>
              <a:t>Phantom v1210</a:t>
            </a:r>
          </a:p>
          <a:p>
            <a:pPr lvl="1"/>
            <a:r>
              <a:rPr lang="da-DK" sz="2000" dirty="0">
                <a:latin typeface="Aptos" panose="020B0004020202020204" pitchFamily="34" charset="0"/>
                <a:cs typeface="Arial" panose="020B0604020202020204" pitchFamily="34" charset="0"/>
              </a:rPr>
              <a:t>Nikon AF NIKKOR 60 mm f/2.8D</a:t>
            </a:r>
          </a:p>
          <a:p>
            <a:pPr lvl="1"/>
            <a:r>
              <a:rPr lang="da-DK" sz="2000" dirty="0">
                <a:latin typeface="Aptos" panose="020B0004020202020204" pitchFamily="34" charset="0"/>
                <a:cs typeface="Arial" panose="020B0604020202020204" pitchFamily="34" charset="0"/>
              </a:rPr>
              <a:t>3000 fps</a:t>
            </a:r>
            <a:endParaRPr lang="en-US" sz="2000" dirty="0">
              <a:latin typeface="Aptos" panose="020B0004020202020204" pitchFamily="34" charset="0"/>
              <a:cs typeface="Arial" panose="020B0604020202020204" pitchFamily="34" charset="0"/>
            </a:endParaRPr>
          </a:p>
          <a:p>
            <a:r>
              <a:rPr lang="en-US" sz="2400" b="1" dirty="0">
                <a:latin typeface="Aptos" panose="020B0004020202020204" pitchFamily="34" charset="0"/>
                <a:cs typeface="Arial" panose="020B0604020202020204" pitchFamily="34" charset="0"/>
              </a:rPr>
              <a:t>Spectrometer</a:t>
            </a:r>
          </a:p>
          <a:p>
            <a:pPr lvl="1"/>
            <a:r>
              <a:rPr lang="en-US" sz="2000" dirty="0">
                <a:latin typeface="Aptos" panose="020B0004020202020204" pitchFamily="34" charset="0"/>
                <a:cs typeface="Arial" panose="020B0604020202020204" pitchFamily="34" charset="0"/>
              </a:rPr>
              <a:t>AvaSpec-ULS2048CL-EVO-RS-UA</a:t>
            </a:r>
            <a:endParaRPr lang="da-DK" sz="2000" dirty="0">
              <a:latin typeface="Aptos" panose="020B0004020202020204" pitchFamily="34" charset="0"/>
              <a:cs typeface="Arial" panose="020B0604020202020204" pitchFamily="34" charset="0"/>
            </a:endParaRPr>
          </a:p>
          <a:p>
            <a:pPr lvl="1"/>
            <a:r>
              <a:rPr lang="en-US" sz="2000" dirty="0">
                <a:latin typeface="Aptos" panose="020B0004020202020204" pitchFamily="34" charset="0"/>
                <a:cs typeface="Arial" panose="020B0604020202020204" pitchFamily="34" charset="0"/>
              </a:rPr>
              <a:t>Wavelength range: 200 – 1100 nm</a:t>
            </a:r>
          </a:p>
          <a:p>
            <a:pPr lvl="1"/>
            <a:r>
              <a:rPr lang="en-US" sz="2000" dirty="0">
                <a:latin typeface="Aptos" panose="020B0004020202020204" pitchFamily="34" charset="0"/>
                <a:cs typeface="Arial" panose="020B0604020202020204" pitchFamily="34" charset="0"/>
              </a:rPr>
              <a:t>Sampling time: 1.35 </a:t>
            </a:r>
            <a:r>
              <a:rPr lang="en-US" sz="2000" dirty="0" err="1">
                <a:latin typeface="Aptos" panose="020B0004020202020204" pitchFamily="34" charset="0"/>
                <a:cs typeface="Arial" panose="020B0604020202020204" pitchFamily="34" charset="0"/>
              </a:rPr>
              <a:t>ms</a:t>
            </a:r>
            <a:endParaRPr lang="en-US" sz="2000" dirty="0">
              <a:latin typeface="Aptos" panose="020B00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03EFAFE0-91A3-E2EE-2B71-D63988C09F32}"/>
              </a:ext>
            </a:extLst>
          </p:cNvPr>
          <p:cNvPicPr>
            <a:picLocks noChangeAspect="1"/>
          </p:cNvPicPr>
          <p:nvPr/>
        </p:nvPicPr>
        <p:blipFill>
          <a:blip r:embed="rId4"/>
          <a:stretch>
            <a:fillRect/>
          </a:stretch>
        </p:blipFill>
        <p:spPr>
          <a:xfrm>
            <a:off x="8946391" y="5097859"/>
            <a:ext cx="3309591" cy="1056583"/>
          </a:xfrm>
          <a:prstGeom prst="rect">
            <a:avLst/>
          </a:prstGeom>
        </p:spPr>
      </p:pic>
      <p:pic>
        <p:nvPicPr>
          <p:cNvPr id="18" name="Picture 17">
            <a:extLst>
              <a:ext uri="{FF2B5EF4-FFF2-40B4-BE49-F238E27FC236}">
                <a16:creationId xmlns:a16="http://schemas.microsoft.com/office/drawing/2014/main" id="{2F17406D-6A84-0A8A-BC0B-F25DE14A5D0C}"/>
              </a:ext>
            </a:extLst>
          </p:cNvPr>
          <p:cNvPicPr>
            <a:picLocks noChangeAspect="1"/>
          </p:cNvPicPr>
          <p:nvPr/>
        </p:nvPicPr>
        <p:blipFill>
          <a:blip r:embed="rId5"/>
          <a:stretch>
            <a:fillRect/>
          </a:stretch>
        </p:blipFill>
        <p:spPr>
          <a:xfrm>
            <a:off x="5792733" y="5097859"/>
            <a:ext cx="3205139" cy="1056583"/>
          </a:xfrm>
          <a:prstGeom prst="rect">
            <a:avLst/>
          </a:prstGeom>
        </p:spPr>
      </p:pic>
      <p:sp>
        <p:nvSpPr>
          <p:cNvPr id="3" name="Text Box 2">
            <a:extLst>
              <a:ext uri="{FF2B5EF4-FFF2-40B4-BE49-F238E27FC236}">
                <a16:creationId xmlns:a16="http://schemas.microsoft.com/office/drawing/2014/main" id="{B0313999-FE65-8629-ED4B-E2EBE3F0F57B}"/>
              </a:ext>
            </a:extLst>
          </p:cNvPr>
          <p:cNvSpPr txBox="1">
            <a:spLocks noChangeArrowheads="1"/>
          </p:cNvSpPr>
          <p:nvPr/>
        </p:nvSpPr>
        <p:spPr bwMode="auto">
          <a:xfrm>
            <a:off x="6694956" y="6277494"/>
            <a:ext cx="3978607" cy="56225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ct val="115000"/>
              </a:lnSpc>
              <a:spcAft>
                <a:spcPts val="1000"/>
              </a:spcAft>
            </a:pPr>
            <a:r>
              <a:rPr lang="en-US" sz="2000" b="1" dirty="0">
                <a:latin typeface="Aptos" panose="020B0004020202020204" pitchFamily="34" charset="0"/>
                <a:ea typeface="MS Mincho" panose="020B0400000000000000" pitchFamily="49" charset="-128"/>
                <a:cs typeface="Arial" panose="020B0604020202020204" pitchFamily="34" charset="0"/>
              </a:rPr>
              <a:t>Sample holders</a:t>
            </a:r>
            <a:endParaRPr lang="en-US" sz="2000" b="1" dirty="0">
              <a:effectLst/>
              <a:latin typeface="Aptos" panose="020B0004020202020204" pitchFamily="34" charset="0"/>
              <a:ea typeface="SimSun" panose="02010600030101010101" pitchFamily="2" charset="-122"/>
              <a:cs typeface="Arial" panose="020B0604020202020204" pitchFamily="34" charset="0"/>
            </a:endParaRPr>
          </a:p>
        </p:txBody>
      </p:sp>
    </p:spTree>
    <p:extLst>
      <p:ext uri="{BB962C8B-B14F-4D97-AF65-F5344CB8AC3E}">
        <p14:creationId xmlns:p14="http://schemas.microsoft.com/office/powerpoint/2010/main" val="1535304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9626F-7DB0-9F19-A319-5223362133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93BF3A-81C2-BF93-271E-723FB4498FE7}"/>
              </a:ext>
            </a:extLst>
          </p:cNvPr>
          <p:cNvSpPr>
            <a:spLocks noGrp="1"/>
          </p:cNvSpPr>
          <p:nvPr>
            <p:ph type="title"/>
          </p:nvPr>
        </p:nvSpPr>
        <p:spPr>
          <a:xfrm>
            <a:off x="838200" y="18256"/>
            <a:ext cx="10515600" cy="888396"/>
          </a:xfrm>
        </p:spPr>
        <p:txBody>
          <a:bodyPr>
            <a:normAutofit/>
          </a:bodyPr>
          <a:lstStyle/>
          <a:p>
            <a:pPr algn="ctr"/>
            <a:r>
              <a:rPr lang="en-US" sz="4200" dirty="0">
                <a:latin typeface="Arial" panose="020B0604020202020204" pitchFamily="34" charset="0"/>
                <a:cs typeface="Arial" panose="020B0604020202020204" pitchFamily="34" charset="0"/>
              </a:rPr>
              <a:t>XRD of Synthesized MgB</a:t>
            </a:r>
            <a:r>
              <a:rPr lang="en-US" sz="4200" baseline="-25000" dirty="0">
                <a:latin typeface="Arial" panose="020B0604020202020204" pitchFamily="34" charset="0"/>
                <a:cs typeface="Arial" panose="020B0604020202020204" pitchFamily="34" charset="0"/>
              </a:rPr>
              <a:t>2</a:t>
            </a:r>
            <a:r>
              <a:rPr lang="en-US" sz="4200" dirty="0">
                <a:latin typeface="Arial" panose="020B0604020202020204" pitchFamily="34" charset="0"/>
                <a:cs typeface="Arial" panose="020B0604020202020204" pitchFamily="34" charset="0"/>
              </a:rPr>
              <a:t> and MgB</a:t>
            </a:r>
            <a:r>
              <a:rPr lang="en-US" sz="4200" baseline="-25000" dirty="0">
                <a:latin typeface="Arial" panose="020B0604020202020204" pitchFamily="34" charset="0"/>
                <a:cs typeface="Arial" panose="020B0604020202020204" pitchFamily="34" charset="0"/>
              </a:rPr>
              <a:t>4</a:t>
            </a:r>
          </a:p>
        </p:txBody>
      </p:sp>
      <p:sp>
        <p:nvSpPr>
          <p:cNvPr id="3" name="TextBox 2">
            <a:extLst>
              <a:ext uri="{FF2B5EF4-FFF2-40B4-BE49-F238E27FC236}">
                <a16:creationId xmlns:a16="http://schemas.microsoft.com/office/drawing/2014/main" id="{2D5897BE-7AD5-0371-1FAD-A0599EE5F9FB}"/>
              </a:ext>
            </a:extLst>
          </p:cNvPr>
          <p:cNvSpPr txBox="1"/>
          <p:nvPr/>
        </p:nvSpPr>
        <p:spPr>
          <a:xfrm>
            <a:off x="7215650" y="2303183"/>
            <a:ext cx="4575297" cy="2246769"/>
          </a:xfrm>
          <a:prstGeom prst="rect">
            <a:avLst/>
          </a:prstGeom>
          <a:noFill/>
        </p:spPr>
        <p:txBody>
          <a:bodyPr wrap="square">
            <a:spAutoFit/>
          </a:bodyPr>
          <a:lstStyle/>
          <a:p>
            <a:pPr marL="342900" marR="0" lvl="0" indent="-342900" defTabSz="914400" rtl="0" eaLnBrk="1" fontAlgn="auto" latinLnBrk="0" hangingPunct="1">
              <a:lnSpc>
                <a:spcPts val="24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Arial" panose="020B0604020202020204" pitchFamily="34" charset="0"/>
              </a:rPr>
              <a:t>At 2:1, both methods yield similar products.</a:t>
            </a:r>
          </a:p>
          <a:p>
            <a:pPr marL="342900" marR="0" lvl="0" indent="-342900" defTabSz="914400" rtl="0" eaLnBrk="1" fontAlgn="auto" latinLnBrk="0" hangingPunct="1">
              <a:lnSpc>
                <a:spcPts val="24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Arial" panose="020B0604020202020204" pitchFamily="34" charset="0"/>
            </a:endParaRPr>
          </a:p>
          <a:p>
            <a:pPr marL="342900" marR="0" lvl="0" indent="-342900" defTabSz="914400" rtl="0" eaLnBrk="1" fontAlgn="auto" latinLnBrk="0" hangingPunct="1">
              <a:lnSpc>
                <a:spcPts val="24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Arial" panose="020B0604020202020204" pitchFamily="34" charset="0"/>
              </a:rPr>
              <a:t>At 4:1, the tube furnace forms </a:t>
            </a:r>
            <a:r>
              <a:rPr kumimoji="0" lang="en-US" sz="2400" b="1" i="0" u="none" strike="noStrike" kern="1200" cap="none" spc="0" normalizeH="0" baseline="0" noProof="0" dirty="0" err="1">
                <a:ln>
                  <a:noFill/>
                </a:ln>
                <a:solidFill>
                  <a:prstClr val="black"/>
                </a:solidFill>
                <a:effectLst/>
                <a:uLnTx/>
                <a:uFillTx/>
                <a:latin typeface="Aptos" panose="020B0004020202020204" pitchFamily="34" charset="0"/>
                <a:ea typeface="Times New Roman" panose="02020603050405020304" pitchFamily="18" charset="0"/>
                <a:cs typeface="Arial" panose="020B0604020202020204" pitchFamily="34" charset="0"/>
              </a:rPr>
              <a:t>MgB</a:t>
            </a:r>
            <a:r>
              <a:rPr kumimoji="0" lang="en-US" sz="2400" b="1"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Arial" panose="020B0604020202020204" pitchFamily="34" charset="0"/>
              </a:rPr>
              <a:t>₄ + MgO, while the chemical oven also produces </a:t>
            </a:r>
            <a:r>
              <a:rPr kumimoji="0" lang="en-US" sz="2400" b="1" i="0" u="none" strike="noStrike" kern="1200" cap="none" spc="0" normalizeH="0" baseline="0" noProof="0" dirty="0" err="1">
                <a:ln>
                  <a:noFill/>
                </a:ln>
                <a:solidFill>
                  <a:prstClr val="black"/>
                </a:solidFill>
                <a:effectLst/>
                <a:uLnTx/>
                <a:uFillTx/>
                <a:latin typeface="Aptos" panose="020B0004020202020204" pitchFamily="34" charset="0"/>
                <a:ea typeface="Times New Roman" panose="02020603050405020304" pitchFamily="18" charset="0"/>
                <a:cs typeface="Arial" panose="020B0604020202020204" pitchFamily="34" charset="0"/>
              </a:rPr>
              <a:t>MgB</a:t>
            </a:r>
            <a:r>
              <a:rPr kumimoji="0" lang="en-US" sz="2400" b="1"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Arial" panose="020B0604020202020204" pitchFamily="34" charset="0"/>
              </a:rPr>
              <a:t>₂.</a:t>
            </a:r>
            <a:endParaRPr kumimoji="0" lang="en-US" sz="3600" b="1"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A6224E3-7630-AF41-8D3A-EBD53643717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55939" y="1121873"/>
            <a:ext cx="5765321" cy="5044656"/>
          </a:xfrm>
          <a:prstGeom prst="rect">
            <a:avLst/>
          </a:prstGeom>
          <a:noFill/>
        </p:spPr>
      </p:pic>
      <p:cxnSp>
        <p:nvCxnSpPr>
          <p:cNvPr id="5" name="Straight Arrow Connector 4">
            <a:extLst>
              <a:ext uri="{FF2B5EF4-FFF2-40B4-BE49-F238E27FC236}">
                <a16:creationId xmlns:a16="http://schemas.microsoft.com/office/drawing/2014/main" id="{333CF560-4254-22F2-4073-FE4D0087F532}"/>
              </a:ext>
            </a:extLst>
          </p:cNvPr>
          <p:cNvCxnSpPr>
            <a:cxnSpLocks/>
            <a:stCxn id="6" idx="1"/>
          </p:cNvCxnSpPr>
          <p:nvPr/>
        </p:nvCxnSpPr>
        <p:spPr>
          <a:xfrm flipH="1" flipV="1">
            <a:off x="3949700" y="2657126"/>
            <a:ext cx="295727" cy="100441"/>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22A89BA1-893C-41D2-4DB3-4244A88CEA64}"/>
              </a:ext>
            </a:extLst>
          </p:cNvPr>
          <p:cNvSpPr txBox="1"/>
          <p:nvPr/>
        </p:nvSpPr>
        <p:spPr>
          <a:xfrm>
            <a:off x="4245427" y="2572901"/>
            <a:ext cx="93980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MgO</a:t>
            </a:r>
          </a:p>
        </p:txBody>
      </p:sp>
      <p:cxnSp>
        <p:nvCxnSpPr>
          <p:cNvPr id="7" name="Straight Arrow Connector 6">
            <a:extLst>
              <a:ext uri="{FF2B5EF4-FFF2-40B4-BE49-F238E27FC236}">
                <a16:creationId xmlns:a16="http://schemas.microsoft.com/office/drawing/2014/main" id="{BDBD8994-D096-9396-DC33-8F9CA483290F}"/>
              </a:ext>
            </a:extLst>
          </p:cNvPr>
          <p:cNvCxnSpPr>
            <a:cxnSpLocks/>
          </p:cNvCxnSpPr>
          <p:nvPr/>
        </p:nvCxnSpPr>
        <p:spPr>
          <a:xfrm flipH="1">
            <a:off x="3949700" y="1852447"/>
            <a:ext cx="295727" cy="131579"/>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645DCC73-A215-EBDE-07BC-43928D5DDFD7}"/>
              </a:ext>
            </a:extLst>
          </p:cNvPr>
          <p:cNvSpPr txBox="1"/>
          <p:nvPr/>
        </p:nvSpPr>
        <p:spPr>
          <a:xfrm>
            <a:off x="4245427" y="1575448"/>
            <a:ext cx="93980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MgO</a:t>
            </a:r>
          </a:p>
        </p:txBody>
      </p:sp>
      <p:sp>
        <p:nvSpPr>
          <p:cNvPr id="10" name="Slide Number Placeholder 5">
            <a:extLst>
              <a:ext uri="{FF2B5EF4-FFF2-40B4-BE49-F238E27FC236}">
                <a16:creationId xmlns:a16="http://schemas.microsoft.com/office/drawing/2014/main" id="{A0B0A856-40C3-9046-BBE3-1BF007E169C1}"/>
              </a:ext>
            </a:extLst>
          </p:cNvPr>
          <p:cNvSpPr>
            <a:spLocks noGrp="1"/>
          </p:cNvSpPr>
          <p:nvPr>
            <p:ph type="sldNum" sz="quarter" idx="12"/>
          </p:nvPr>
        </p:nvSpPr>
        <p:spPr>
          <a:xfrm>
            <a:off x="9347200" y="6381750"/>
            <a:ext cx="2844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8850">
              <a:spcBef>
                <a:spcPct val="20000"/>
              </a:spcBef>
              <a:buChar char="•"/>
              <a:defRPr sz="3400">
                <a:solidFill>
                  <a:schemeClr val="tx1"/>
                </a:solidFill>
                <a:latin typeface="Arial" panose="020B0604020202020204" pitchFamily="34" charset="0"/>
              </a:defRPr>
            </a:lvl1pPr>
            <a:lvl2pPr marL="742950" indent="-285750" defTabSz="958850">
              <a:spcBef>
                <a:spcPct val="20000"/>
              </a:spcBef>
              <a:buChar char="–"/>
              <a:defRPr sz="2900">
                <a:solidFill>
                  <a:schemeClr val="tx1"/>
                </a:solidFill>
                <a:latin typeface="Arial" panose="020B0604020202020204" pitchFamily="34" charset="0"/>
              </a:defRPr>
            </a:lvl2pPr>
            <a:lvl3pPr marL="1143000" indent="-228600" defTabSz="958850">
              <a:spcBef>
                <a:spcPct val="20000"/>
              </a:spcBef>
              <a:buChar char="•"/>
              <a:defRPr sz="2500">
                <a:solidFill>
                  <a:schemeClr val="tx1"/>
                </a:solidFill>
                <a:latin typeface="Arial" panose="020B0604020202020204" pitchFamily="34" charset="0"/>
              </a:defRPr>
            </a:lvl3pPr>
            <a:lvl4pPr marL="1600200" indent="-228600" defTabSz="958850">
              <a:spcBef>
                <a:spcPct val="20000"/>
              </a:spcBef>
              <a:buChar char="–"/>
              <a:defRPr sz="2100">
                <a:solidFill>
                  <a:schemeClr val="tx1"/>
                </a:solidFill>
                <a:latin typeface="Arial" panose="020B0604020202020204" pitchFamily="34" charset="0"/>
              </a:defRPr>
            </a:lvl4pPr>
            <a:lvl5pPr marL="2057400" indent="-228600" defTabSz="958850">
              <a:spcBef>
                <a:spcPct val="20000"/>
              </a:spcBef>
              <a:buChar char="»"/>
              <a:defRPr sz="2100">
                <a:solidFill>
                  <a:schemeClr val="tx1"/>
                </a:solidFill>
                <a:latin typeface="Arial" panose="020B0604020202020204" pitchFamily="34" charset="0"/>
              </a:defRPr>
            </a:lvl5pPr>
            <a:lvl6pPr marL="25146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6pPr>
            <a:lvl7pPr marL="29718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7pPr>
            <a:lvl8pPr marL="34290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8pPr>
            <a:lvl9pPr marL="3886200" indent="-228600" defTabSz="958850" eaLnBrk="0" fontAlgn="base" hangingPunct="0">
              <a:spcBef>
                <a:spcPct val="20000"/>
              </a:spcBef>
              <a:spcAft>
                <a:spcPct val="0"/>
              </a:spcAft>
              <a:buChar char="»"/>
              <a:defRPr sz="2100">
                <a:solidFill>
                  <a:schemeClr val="tx1"/>
                </a:solidFill>
                <a:latin typeface="Arial" panose="020B0604020202020204" pitchFamily="34" charset="0"/>
              </a:defRPr>
            </a:lvl9pPr>
          </a:lstStyle>
          <a:p>
            <a:pPr>
              <a:spcBef>
                <a:spcPct val="0"/>
              </a:spcBef>
              <a:buFontTx/>
              <a:buNone/>
            </a:pPr>
            <a:fld id="{3CF4764C-0C7D-44EF-947E-F89A14553D1D}" type="slidenum">
              <a:rPr lang="en-US" altLang="en-US" sz="1500"/>
              <a:pPr>
                <a:spcBef>
                  <a:spcPct val="0"/>
                </a:spcBef>
                <a:buFontTx/>
                <a:buNone/>
              </a:pPr>
              <a:t>9</a:t>
            </a:fld>
            <a:endParaRPr lang="en-US" altLang="en-US" sz="1500" dirty="0"/>
          </a:p>
        </p:txBody>
      </p:sp>
    </p:spTree>
    <p:extLst>
      <p:ext uri="{BB962C8B-B14F-4D97-AF65-F5344CB8AC3E}">
        <p14:creationId xmlns:p14="http://schemas.microsoft.com/office/powerpoint/2010/main" val="40860411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2083</TotalTime>
  <Words>1266</Words>
  <Application>Microsoft Office PowerPoint</Application>
  <PresentationFormat>Widescreen</PresentationFormat>
  <Paragraphs>215</Paragraphs>
  <Slides>21</Slides>
  <Notes>12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Aptos</vt:lpstr>
      <vt:lpstr>Aptos Display</vt:lpstr>
      <vt:lpstr>Arial</vt:lpstr>
      <vt:lpstr>Times New Roman</vt:lpstr>
      <vt:lpstr>Office Theme</vt:lpstr>
      <vt:lpstr>PowerPoint Presentation</vt:lpstr>
      <vt:lpstr>Motivation</vt:lpstr>
      <vt:lpstr>Objectives</vt:lpstr>
      <vt:lpstr>Combustion Synthesis</vt:lpstr>
      <vt:lpstr>Sintering in a Tube Furnace</vt:lpstr>
      <vt:lpstr>High-energy Ball Milling</vt:lpstr>
      <vt:lpstr>Thermogravimetric Analysis (TGA)</vt:lpstr>
      <vt:lpstr>Combustion Experiments</vt:lpstr>
      <vt:lpstr>XRD of Synthesized MgB2 and MgB4</vt:lpstr>
      <vt:lpstr>Purification of Synthesized Materials</vt:lpstr>
      <vt:lpstr>Decreasing Particle Size</vt:lpstr>
      <vt:lpstr>Decreasing Particle Size</vt:lpstr>
      <vt:lpstr>Decomposition of MgB₂ and MgB₄</vt:lpstr>
      <vt:lpstr>Oxidation of MgB₂ and MgB₄</vt:lpstr>
      <vt:lpstr>Combustion of MgB₂ and MgB₄</vt:lpstr>
      <vt:lpstr>Combustion of MgB₂ and MgB₄</vt:lpstr>
      <vt:lpstr>Linear Burn Rates of MgB₂ and MgB₄</vt:lpstr>
      <vt:lpstr>BO2 Emission Profile</vt:lpstr>
      <vt:lpstr>Emission Spectra of MgB₂ and MgB4</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Combustion Synthesis of Nanoscale Magnesium Borides with Improved Hydrogen Uptake and release</dc:title>
  <dc:subject>ST250 DOE Hydrogen Program 2024 Annual Merit Review and Peer Evaluation Meeting</dc:subject>
  <dc:creator>Evgeny Shafirovich, The University of Texas at El Paso</dc:creator>
  <cp:lastModifiedBy>Shafirovich, Evgeny</cp:lastModifiedBy>
  <cp:revision>32</cp:revision>
  <dcterms:created xsi:type="dcterms:W3CDTF">2024-02-28T03:39:48Z</dcterms:created>
  <dcterms:modified xsi:type="dcterms:W3CDTF">2026-01-20T17:18:23Z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73649dc-6fee-4eb8-a128-734c3c842ea8_Enabled">
    <vt:lpwstr>true</vt:lpwstr>
  </property>
  <property fmtid="{D5CDD505-2E9C-101B-9397-08002B2CF9AE}" pid="3" name="MSIP_Label_b73649dc-6fee-4eb8-a128-734c3c842ea8_SetDate">
    <vt:lpwstr>2024-02-28T03:40:36Z</vt:lpwstr>
  </property>
  <property fmtid="{D5CDD505-2E9C-101B-9397-08002B2CF9AE}" pid="4" name="MSIP_Label_b73649dc-6fee-4eb8-a128-734c3c842ea8_Method">
    <vt:lpwstr>Standard</vt:lpwstr>
  </property>
  <property fmtid="{D5CDD505-2E9C-101B-9397-08002B2CF9AE}" pid="5" name="MSIP_Label_b73649dc-6fee-4eb8-a128-734c3c842ea8_Name">
    <vt:lpwstr>defa4170-0d19-0005-0004-bc88714345d2</vt:lpwstr>
  </property>
  <property fmtid="{D5CDD505-2E9C-101B-9397-08002B2CF9AE}" pid="6" name="MSIP_Label_b73649dc-6fee-4eb8-a128-734c3c842ea8_SiteId">
    <vt:lpwstr>857c21d2-1a16-43a4-90cf-d57f3fab9d2f</vt:lpwstr>
  </property>
  <property fmtid="{D5CDD505-2E9C-101B-9397-08002B2CF9AE}" pid="7" name="MSIP_Label_b73649dc-6fee-4eb8-a128-734c3c842ea8_ActionId">
    <vt:lpwstr>bdcfd64b-6788-4bd2-8654-acd4630aa256</vt:lpwstr>
  </property>
  <property fmtid="{D5CDD505-2E9C-101B-9397-08002B2CF9AE}" pid="8" name="MSIP_Label_b73649dc-6fee-4eb8-a128-734c3c842ea8_ContentBits">
    <vt:lpwstr>0</vt:lpwstr>
  </property>
</Properties>
</file>