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47"/>
  </p:notesMasterIdLst>
  <p:handoutMasterIdLst>
    <p:handoutMasterId r:id="rId48"/>
  </p:handoutMasterIdLst>
  <p:sldIdLst>
    <p:sldId id="2147469162" r:id="rId2"/>
    <p:sldId id="2147469163" r:id="rId3"/>
    <p:sldId id="2147469195" r:id="rId4"/>
    <p:sldId id="2147469196" r:id="rId5"/>
    <p:sldId id="2147469164" r:id="rId6"/>
    <p:sldId id="2147469167" r:id="rId7"/>
    <p:sldId id="2147469165" r:id="rId8"/>
    <p:sldId id="2147469184" r:id="rId9"/>
    <p:sldId id="2147469199" r:id="rId10"/>
    <p:sldId id="2147469194" r:id="rId11"/>
    <p:sldId id="2147469168" r:id="rId12"/>
    <p:sldId id="2147469170" r:id="rId13"/>
    <p:sldId id="2147469171" r:id="rId14"/>
    <p:sldId id="2147469166" r:id="rId15"/>
    <p:sldId id="2147469189" r:id="rId16"/>
    <p:sldId id="2147469187" r:id="rId17"/>
    <p:sldId id="2147469188" r:id="rId18"/>
    <p:sldId id="2147469172" r:id="rId19"/>
    <p:sldId id="2147469173" r:id="rId20"/>
    <p:sldId id="2147469197" r:id="rId21"/>
    <p:sldId id="2147469190" r:id="rId22"/>
    <p:sldId id="2147469201" r:id="rId23"/>
    <p:sldId id="2147469202" r:id="rId24"/>
    <p:sldId id="2147469203" r:id="rId25"/>
    <p:sldId id="2147469205" r:id="rId26"/>
    <p:sldId id="2147469206" r:id="rId27"/>
    <p:sldId id="2147469207" r:id="rId28"/>
    <p:sldId id="2147469209" r:id="rId29"/>
    <p:sldId id="2147469210" r:id="rId30"/>
    <p:sldId id="2147469211" r:id="rId31"/>
    <p:sldId id="2147469216" r:id="rId32"/>
    <p:sldId id="2147469217" r:id="rId33"/>
    <p:sldId id="2147469186" r:id="rId34"/>
    <p:sldId id="2147469198" r:id="rId35"/>
    <p:sldId id="2147469213" r:id="rId36"/>
    <p:sldId id="2147469215" r:id="rId37"/>
    <p:sldId id="2147469147" r:id="rId38"/>
    <p:sldId id="2147469148" r:id="rId39"/>
    <p:sldId id="2147469212" r:id="rId40"/>
    <p:sldId id="2147469180" r:id="rId41"/>
    <p:sldId id="2147469179" r:id="rId42"/>
    <p:sldId id="2147469175" r:id="rId43"/>
    <p:sldId id="2147469181" r:id="rId44"/>
    <p:sldId id="2147469177" r:id="rId45"/>
    <p:sldId id="21474691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95A0FD-FADA-0CA3-EFD6-A1E82A8BF458}" name="Roberts, Rose" initials="RR" userId="S::rrx@ornl.gov::b3e5886e-14a9-49a8-aea5-6d104dbe73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42E"/>
    <a:srgbClr val="ECECEC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245"/>
  </p:normalViewPr>
  <p:slideViewPr>
    <p:cSldViewPr snapToGrid="0">
      <p:cViewPr varScale="1">
        <p:scale>
          <a:sx n="160" d="100"/>
          <a:sy n="160" d="100"/>
        </p:scale>
        <p:origin x="34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25" d="100"/>
          <a:sy n="125" d="100"/>
        </p:scale>
        <p:origin x="4060" y="-3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 3537: DOE PHOTO - Historic 1947 aerial of the Graphite Reactor, building 3001, when it was painted white.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6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9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307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1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6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09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80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06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: ORNL HISTORY PHOTO - exterior of the X-10 Graphite Reactor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89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istory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 3537: DOE PHOTO - Historic 1947 aerial of the Graphite Reactor, building 3001, when it was painted white.&#10;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0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54" r:id="rId2"/>
    <p:sldLayoutId id="2147483976" r:id="rId3"/>
    <p:sldLayoutId id="2147483939" r:id="rId4"/>
    <p:sldLayoutId id="2147483896" r:id="rId5"/>
    <p:sldLayoutId id="2147483927" r:id="rId6"/>
    <p:sldLayoutId id="2147483928" r:id="rId7"/>
    <p:sldLayoutId id="2147483937" r:id="rId8"/>
    <p:sldLayoutId id="2147483897" r:id="rId9"/>
    <p:sldLayoutId id="2147483894" r:id="rId10"/>
    <p:sldLayoutId id="2147483827" r:id="rId11"/>
    <p:sldLayoutId id="2147483861" r:id="rId12"/>
    <p:sldLayoutId id="2147483934" r:id="rId13"/>
    <p:sldLayoutId id="2147483831" r:id="rId14"/>
    <p:sldLayoutId id="2147483832" r:id="rId15"/>
    <p:sldLayoutId id="2147483833" r:id="rId16"/>
    <p:sldLayoutId id="2147483834" r:id="rId17"/>
    <p:sldLayoutId id="2147483940" r:id="rId18"/>
    <p:sldLayoutId id="2147483905" r:id="rId19"/>
    <p:sldLayoutId id="2147483835" r:id="rId20"/>
    <p:sldLayoutId id="2147483938" r:id="rId21"/>
    <p:sldLayoutId id="2147483868" r:id="rId22"/>
    <p:sldLayoutId id="2147483930" r:id="rId23"/>
    <p:sldLayoutId id="2147483906" r:id="rId24"/>
    <p:sldLayoutId id="2147483829" r:id="rId25"/>
    <p:sldLayoutId id="2147483849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5483-DC36-EF6E-CECE-2C3592AD1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1912564"/>
            <a:ext cx="4880550" cy="997196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Status and planned updates of the SINBAD evaluation of HPRR shielding experiments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SINBAD Task Force meeting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Meetings of the ICSBEP and IRPhE Technical Review Groups and the SINBAD Task Force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33E4B-C597-8390-52BD-78C278896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5449" y="3901745"/>
            <a:ext cx="4806659" cy="18073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200" dirty="0"/>
              <a:t>April 14–18, 2025, Reaktorski Center Podgorica, Ljubljana, Slovenia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88A4B-472F-ED9A-09C5-1C9D571EC7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420339"/>
            <a:ext cx="4517136" cy="332399"/>
          </a:xfrm>
        </p:spPr>
        <p:txBody>
          <a:bodyPr/>
          <a:lstStyle/>
          <a:p>
            <a:r>
              <a:rPr lang="en-US" sz="2000" b="1" dirty="0"/>
              <a:t>Mathieu Dupont</a:t>
            </a:r>
          </a:p>
          <a:p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E69486-B520-A2B8-5501-8B4BB68C06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805586"/>
            <a:ext cx="4517136" cy="246221"/>
          </a:xfrm>
        </p:spPr>
        <p:txBody>
          <a:bodyPr/>
          <a:lstStyle/>
          <a:p>
            <a:r>
              <a:rPr lang="en-US" b="1" dirty="0"/>
              <a:t>Collaborators:</a:t>
            </a:r>
            <a:r>
              <a:rPr lang="en-US" sz="1600" b="1" dirty="0"/>
              <a:t> Cihangir Celik (ORNL), </a:t>
            </a:r>
            <a:br>
              <a:rPr lang="en-US" sz="1600" b="1" dirty="0"/>
            </a:br>
            <a:r>
              <a:rPr lang="en-US" sz="1600" b="1" dirty="0"/>
              <a:t>David Heinrichs (LLNL), Rob Weldon (LANL)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3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AC1FE-7F1B-6935-8BCA-E755657BA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43340-4340-903E-E93F-195A9B48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9C670-B596-69A5-7536-B3B489EBA049}"/>
              </a:ext>
            </a:extLst>
          </p:cNvPr>
          <p:cNvSpPr txBox="1"/>
          <p:nvPr/>
        </p:nvSpPr>
        <p:spPr>
          <a:xfrm>
            <a:off x="210457" y="1803545"/>
            <a:ext cx="11690290" cy="333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The Health Physics Research Reactor (HPRR)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b="1" dirty="0"/>
              <a:t>Version 1 - Evaluation Status and Contents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Version 2 - Evaluation of Experimental Data: Planned Additions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0541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C17D-0A5B-C2B9-E12A-E1E227EC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1 - 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21E96-80AD-8C58-C9D2-FD0432E9BF4D}"/>
              </a:ext>
            </a:extLst>
          </p:cNvPr>
          <p:cNvSpPr txBox="1"/>
          <p:nvPr/>
        </p:nvSpPr>
        <p:spPr>
          <a:xfrm>
            <a:off x="618836" y="991804"/>
            <a:ext cx="6373091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Officially accepted by the SINBAD Task Force on March 10, 2025: </a:t>
            </a:r>
          </a:p>
          <a:p>
            <a:pPr marL="5143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Currently in final ORNL review for SINBAD release</a:t>
            </a:r>
          </a:p>
          <a:p>
            <a:pPr marL="5143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Gitlab repo includes everything related to the evaluation (input/output files, references, data in Microsoft Excel format)</a:t>
            </a:r>
          </a:p>
          <a:p>
            <a:pPr marL="5143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 be released to the Nuclear Energy Agency (NEA) through the Radiation Safety Information Computational Center (RSICC)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Contents:</a:t>
            </a:r>
          </a:p>
          <a:p>
            <a:pPr marL="51435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Total neutron fluence from steady-state operation of the HPRR measured by Bonner sphere spectrometry, shielded and unshielded </a:t>
            </a:r>
          </a:p>
          <a:p>
            <a:pPr marL="51435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Derived neutron KERMA (kinetic energy released in matter) results from Step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11B0E-9247-B20C-7D18-956F5A0F0830}"/>
              </a:ext>
            </a:extLst>
          </p:cNvPr>
          <p:cNvSpPr/>
          <p:nvPr/>
        </p:nvSpPr>
        <p:spPr>
          <a:xfrm>
            <a:off x="7042421" y="6323598"/>
            <a:ext cx="4818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Cover page of evaluation to be released in SINBAD.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911FA-0705-6377-32A1-4BAE7351C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929" y="991804"/>
            <a:ext cx="3421925" cy="5250329"/>
          </a:xfrm>
          <a:prstGeom prst="rect">
            <a:avLst/>
          </a:prstGeom>
          <a:ln>
            <a:solidFill>
              <a:srgbClr val="00454D"/>
            </a:solidFill>
          </a:ln>
        </p:spPr>
      </p:pic>
    </p:spTree>
    <p:extLst>
      <p:ext uri="{BB962C8B-B14F-4D97-AF65-F5344CB8AC3E}">
        <p14:creationId xmlns:p14="http://schemas.microsoft.com/office/powerpoint/2010/main" val="141837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C17D-0A5B-C2B9-E12A-E1E227EC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1 - 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21E96-80AD-8C58-C9D2-FD0432E9BF4D}"/>
              </a:ext>
            </a:extLst>
          </p:cNvPr>
          <p:cNvSpPr txBox="1"/>
          <p:nvPr/>
        </p:nvSpPr>
        <p:spPr>
          <a:xfrm>
            <a:off x="434109" y="1574795"/>
            <a:ext cx="44981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SINBAD taskforce, new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SINBAD maturity level: 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A7C37-E61B-7EC5-1881-7492C500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509" y="950755"/>
            <a:ext cx="6884799" cy="5542120"/>
          </a:xfrm>
          <a:prstGeom prst="rect">
            <a:avLst/>
          </a:prstGeom>
          <a:ln>
            <a:solidFill>
              <a:srgbClr val="00454D"/>
            </a:solidFill>
          </a:ln>
        </p:spPr>
      </p:pic>
    </p:spTree>
    <p:extLst>
      <p:ext uri="{BB962C8B-B14F-4D97-AF65-F5344CB8AC3E}">
        <p14:creationId xmlns:p14="http://schemas.microsoft.com/office/powerpoint/2010/main" val="3683960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C17D-0A5B-C2B9-E12A-E1E227EC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1 - 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21E96-80AD-8C58-C9D2-FD0432E9BF4D}"/>
              </a:ext>
            </a:extLst>
          </p:cNvPr>
          <p:cNvSpPr txBox="1"/>
          <p:nvPr/>
        </p:nvSpPr>
        <p:spPr>
          <a:xfrm>
            <a:off x="434109" y="1574795"/>
            <a:ext cx="44981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SINBAD taskforce new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SINBAD scientific relevance: **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A75AB-26A5-4DA3-964E-60221533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3046268"/>
            <a:ext cx="11496675" cy="2705100"/>
          </a:xfrm>
          <a:prstGeom prst="rect">
            <a:avLst/>
          </a:prstGeom>
          <a:ln>
            <a:solidFill>
              <a:srgbClr val="00454D"/>
            </a:solidFill>
          </a:ln>
        </p:spPr>
      </p:pic>
    </p:spTree>
    <p:extLst>
      <p:ext uri="{BB962C8B-B14F-4D97-AF65-F5344CB8AC3E}">
        <p14:creationId xmlns:p14="http://schemas.microsoft.com/office/powerpoint/2010/main" val="395849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828E-4CAA-286C-3989-BEE9D56F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1 - 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6140D-C530-CED3-DD18-129A132EA6E0}"/>
              </a:ext>
            </a:extLst>
          </p:cNvPr>
          <p:cNvSpPr txBox="1"/>
          <p:nvPr/>
        </p:nvSpPr>
        <p:spPr>
          <a:xfrm>
            <a:off x="618835" y="1803545"/>
            <a:ext cx="106913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Acceptable benchmarks: three shielding configurations and two measurands: six benchmark cases.</a:t>
            </a:r>
          </a:p>
          <a:p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Experiments results are from ORNL-6240 “Health Physics Research Reactor Reference Dosimetry (1987)”.</a:t>
            </a:r>
            <a:endParaRPr lang="en-US" sz="1600" dirty="0"/>
          </a:p>
          <a:p>
            <a:endParaRPr lang="en-US" sz="1400" dirty="0"/>
          </a:p>
          <a:p>
            <a:endParaRPr lang="en-US" sz="1600" dirty="0"/>
          </a:p>
          <a:p>
            <a:pPr lvl="1"/>
            <a:endParaRPr lang="en-US" sz="16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1E24F7-6A68-2EF0-8FF8-D17EAFC62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392471"/>
              </p:ext>
            </p:extLst>
          </p:nvPr>
        </p:nvGraphicFramePr>
        <p:xfrm>
          <a:off x="2460989" y="3365571"/>
          <a:ext cx="7199838" cy="2783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3898">
                  <a:extLst>
                    <a:ext uri="{9D8B030D-6E8A-4147-A177-3AD203B41FA5}">
                      <a16:colId xmlns:a16="http://schemas.microsoft.com/office/drawing/2014/main" val="1185021134"/>
                    </a:ext>
                  </a:extLst>
                </a:gridCol>
                <a:gridCol w="2606260">
                  <a:extLst>
                    <a:ext uri="{9D8B030D-6E8A-4147-A177-3AD203B41FA5}">
                      <a16:colId xmlns:a16="http://schemas.microsoft.com/office/drawing/2014/main" val="939971838"/>
                    </a:ext>
                  </a:extLst>
                </a:gridCol>
                <a:gridCol w="2519680">
                  <a:extLst>
                    <a:ext uri="{9D8B030D-6E8A-4147-A177-3AD203B41FA5}">
                      <a16:colId xmlns:a16="http://schemas.microsoft.com/office/drawing/2014/main" val="3623024006"/>
                    </a:ext>
                  </a:extLst>
                </a:gridCol>
              </a:tblGrid>
              <a:tr h="69021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Acceptable benchmarks in the evaluation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164036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Shield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effectLst/>
                        </a:rPr>
                        <a:t>Neutron fluence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kerma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0147339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Bare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41094243"/>
                  </a:ext>
                </a:extLst>
              </a:tr>
              <a:tr h="480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Steel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62320665"/>
                  </a:ext>
                </a:extLst>
              </a:tr>
              <a:tr h="4199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Lucite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28979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06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EF42D-B4C2-0D56-4FFA-7555F17F6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9D85-33F9-529C-E150-02392527D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1 - 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E59D1-024E-8617-129F-97AA1275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6" y="830141"/>
            <a:ext cx="10180948" cy="51977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AC71EC-CD7E-ED82-16F1-CD128F96DE58}"/>
              </a:ext>
            </a:extLst>
          </p:cNvPr>
          <p:cNvSpPr/>
          <p:nvPr/>
        </p:nvSpPr>
        <p:spPr>
          <a:xfrm>
            <a:off x="3305955" y="6027858"/>
            <a:ext cx="6353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Experimental setup overview for the Bonner spheres measurements.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4867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AFDE7-93F4-7136-E9BB-0979D682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23E5-BCF1-A9B5-E070-1CFE3B1F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1 - 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BDA12B-D0F3-EE40-B3CD-D206EB8F58B8}"/>
              </a:ext>
            </a:extLst>
          </p:cNvPr>
          <p:cNvSpPr/>
          <p:nvPr/>
        </p:nvSpPr>
        <p:spPr>
          <a:xfrm>
            <a:off x="2430363" y="5835558"/>
            <a:ext cx="7439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Overview of the detailed (left) and benchmark (right) models, front right quarter.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958B66-7F95-B444-4F8C-E74700598E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09687" y="1509654"/>
            <a:ext cx="4771938" cy="420564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678F881-7008-42D8-D43A-701F2267FC8E}"/>
              </a:ext>
            </a:extLst>
          </p:cNvPr>
          <p:cNvSpPr/>
          <p:nvPr/>
        </p:nvSpPr>
        <p:spPr>
          <a:xfrm>
            <a:off x="5425308" y="3525066"/>
            <a:ext cx="1119674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92287C-260B-E148-17BE-A715E8B08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92" y="1569784"/>
            <a:ext cx="4536716" cy="42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18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E0F46-BC02-149D-DF9C-A59C2013A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844A3-534D-B12A-9C25-B0407C8B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1 - 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4E85C1-1E94-EFFA-5132-F950347F5E2A}"/>
              </a:ext>
            </a:extLst>
          </p:cNvPr>
          <p:cNvSpPr/>
          <p:nvPr/>
        </p:nvSpPr>
        <p:spPr>
          <a:xfrm>
            <a:off x="2430363" y="5835558"/>
            <a:ext cx="8154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Overview of the bare (left) and Lucite-shielded (right) configuration benchmark models.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4D150-F300-7839-9EA7-A0AB749676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146" y="1250720"/>
            <a:ext cx="6796310" cy="4135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10004-1DE7-2D2A-FC98-C3A417E0C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817" y="1471352"/>
            <a:ext cx="4088805" cy="39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05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F1EA6-791D-F949-8DD9-64D75F48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1 - 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D24204-47EE-1547-5759-FAA0A90FA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94986"/>
              </p:ext>
            </p:extLst>
          </p:nvPr>
        </p:nvGraphicFramePr>
        <p:xfrm>
          <a:off x="484910" y="1560945"/>
          <a:ext cx="11426196" cy="4398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2416">
                  <a:extLst>
                    <a:ext uri="{9D8B030D-6E8A-4147-A177-3AD203B41FA5}">
                      <a16:colId xmlns:a16="http://schemas.microsoft.com/office/drawing/2014/main" val="2931733863"/>
                    </a:ext>
                  </a:extLst>
                </a:gridCol>
                <a:gridCol w="1366635">
                  <a:extLst>
                    <a:ext uri="{9D8B030D-6E8A-4147-A177-3AD203B41FA5}">
                      <a16:colId xmlns:a16="http://schemas.microsoft.com/office/drawing/2014/main" val="3436962611"/>
                    </a:ext>
                  </a:extLst>
                </a:gridCol>
                <a:gridCol w="1366635">
                  <a:extLst>
                    <a:ext uri="{9D8B030D-6E8A-4147-A177-3AD203B41FA5}">
                      <a16:colId xmlns:a16="http://schemas.microsoft.com/office/drawing/2014/main" val="3354113386"/>
                    </a:ext>
                  </a:extLst>
                </a:gridCol>
                <a:gridCol w="1184416">
                  <a:extLst>
                    <a:ext uri="{9D8B030D-6E8A-4147-A177-3AD203B41FA5}">
                      <a16:colId xmlns:a16="http://schemas.microsoft.com/office/drawing/2014/main" val="3280294129"/>
                    </a:ext>
                  </a:extLst>
                </a:gridCol>
                <a:gridCol w="1403728">
                  <a:extLst>
                    <a:ext uri="{9D8B030D-6E8A-4147-A177-3AD203B41FA5}">
                      <a16:colId xmlns:a16="http://schemas.microsoft.com/office/drawing/2014/main" val="657104366"/>
                    </a:ext>
                  </a:extLst>
                </a:gridCol>
                <a:gridCol w="1327731">
                  <a:extLst>
                    <a:ext uri="{9D8B030D-6E8A-4147-A177-3AD203B41FA5}">
                      <a16:colId xmlns:a16="http://schemas.microsoft.com/office/drawing/2014/main" val="3964284446"/>
                    </a:ext>
                  </a:extLst>
                </a:gridCol>
                <a:gridCol w="962211">
                  <a:extLst>
                    <a:ext uri="{9D8B030D-6E8A-4147-A177-3AD203B41FA5}">
                      <a16:colId xmlns:a16="http://schemas.microsoft.com/office/drawing/2014/main" val="506829906"/>
                    </a:ext>
                  </a:extLst>
                </a:gridCol>
                <a:gridCol w="1212016">
                  <a:extLst>
                    <a:ext uri="{9D8B030D-6E8A-4147-A177-3AD203B41FA5}">
                      <a16:colId xmlns:a16="http://schemas.microsoft.com/office/drawing/2014/main" val="1840874585"/>
                    </a:ext>
                  </a:extLst>
                </a:gridCol>
                <a:gridCol w="1220408">
                  <a:extLst>
                    <a:ext uri="{9D8B030D-6E8A-4147-A177-3AD203B41FA5}">
                      <a16:colId xmlns:a16="http://schemas.microsoft.com/office/drawing/2014/main" val="332731065"/>
                    </a:ext>
                  </a:extLst>
                </a:gridCol>
              </a:tblGrid>
              <a:tr h="665109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Neutron </a:t>
                      </a: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fluence a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t 3 m resulting from </a:t>
                      </a:r>
                    </a:p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b="1" baseline="300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 fissions of the HPRR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003712"/>
                  </a:ext>
                </a:extLst>
              </a:tr>
              <a:tr h="681371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Expected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Calculated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(SCALE 6.3.1 MAVRIC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ENDF/B-VIII.0)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Calculated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(COG 11.3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ENDF/B-VIII.0)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963959"/>
                  </a:ext>
                </a:extLst>
              </a:tr>
              <a:tr h="866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kern="1200" dirty="0">
                          <a:solidFill>
                            <a:srgbClr val="3034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Configuration</a:t>
                      </a:r>
                      <a:endParaRPr lang="en-US" sz="1400" b="1" u="none" strike="noStrike" kern="1200" dirty="0">
                        <a:solidFill>
                          <a:srgbClr val="30342E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Neutron fluence (cm</a:t>
                      </a:r>
                      <a:r>
                        <a:rPr lang="en-US" sz="1400" b="1" u="none" strike="noStrike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Relative standard uncertainty (%)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fluence (cm</a:t>
                      </a:r>
                      <a:r>
                        <a:rPr lang="en-US" sz="1400" b="1" u="none" strike="noStrike" baseline="3000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-2</a:t>
                      </a:r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standard uncertainty (%)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C/E 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1 sigma relative uncertainty (%)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fluence (cm</a:t>
                      </a:r>
                      <a:r>
                        <a:rPr lang="en-US" sz="1400" b="1" u="none" strike="noStrike" baseline="3000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-2</a:t>
                      </a:r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standard uncertainty (%)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C/E 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1 sigma relative uncertainty (%)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06243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Bare</a:t>
                      </a:r>
                      <a:endParaRPr lang="en-US" sz="1600" b="1" i="0" u="none" strike="noStrike" dirty="0">
                        <a:solidFill>
                          <a:srgbClr val="30342E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1.64E+11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20.40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2.33E + 11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1.42 ± 20.4 %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2.16E + 11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1.32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20.4 %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276332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Steel shield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9.08E+10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21.28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1.14E + 11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0.16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1.26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21.3 %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1.08E + 10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0.34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1.19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21.3 %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74643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Lucite shield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3.55E+10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28.92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3.89E + 10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0.27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1.10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28.9 %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3.52E + 10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0.99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28.9 %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685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13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F1EA6-791D-F949-8DD9-64D75F48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1 </a:t>
            </a:r>
            <a:r>
              <a:rPr lang="en-US" dirty="0"/>
              <a:t>- </a:t>
            </a:r>
            <a:r>
              <a:rPr lang="en-US" sz="3200" dirty="0"/>
              <a:t>e</a:t>
            </a:r>
            <a:r>
              <a:rPr lang="en-US" b="1" dirty="0"/>
              <a:t>valuation status and contents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D24204-47EE-1547-5759-FAA0A90FA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168895"/>
              </p:ext>
            </p:extLst>
          </p:nvPr>
        </p:nvGraphicFramePr>
        <p:xfrm>
          <a:off x="484910" y="1560945"/>
          <a:ext cx="11462055" cy="43910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2416">
                  <a:extLst>
                    <a:ext uri="{9D8B030D-6E8A-4147-A177-3AD203B41FA5}">
                      <a16:colId xmlns:a16="http://schemas.microsoft.com/office/drawing/2014/main" val="2931733863"/>
                    </a:ext>
                  </a:extLst>
                </a:gridCol>
                <a:gridCol w="1366635">
                  <a:extLst>
                    <a:ext uri="{9D8B030D-6E8A-4147-A177-3AD203B41FA5}">
                      <a16:colId xmlns:a16="http://schemas.microsoft.com/office/drawing/2014/main" val="3436962611"/>
                    </a:ext>
                  </a:extLst>
                </a:gridCol>
                <a:gridCol w="1366635">
                  <a:extLst>
                    <a:ext uri="{9D8B030D-6E8A-4147-A177-3AD203B41FA5}">
                      <a16:colId xmlns:a16="http://schemas.microsoft.com/office/drawing/2014/main" val="3354113386"/>
                    </a:ext>
                  </a:extLst>
                </a:gridCol>
                <a:gridCol w="1184416">
                  <a:extLst>
                    <a:ext uri="{9D8B030D-6E8A-4147-A177-3AD203B41FA5}">
                      <a16:colId xmlns:a16="http://schemas.microsoft.com/office/drawing/2014/main" val="3280294129"/>
                    </a:ext>
                  </a:extLst>
                </a:gridCol>
                <a:gridCol w="1373170">
                  <a:extLst>
                    <a:ext uri="{9D8B030D-6E8A-4147-A177-3AD203B41FA5}">
                      <a16:colId xmlns:a16="http://schemas.microsoft.com/office/drawing/2014/main" val="657104366"/>
                    </a:ext>
                  </a:extLst>
                </a:gridCol>
                <a:gridCol w="1453912">
                  <a:extLst>
                    <a:ext uri="{9D8B030D-6E8A-4147-A177-3AD203B41FA5}">
                      <a16:colId xmlns:a16="http://schemas.microsoft.com/office/drawing/2014/main" val="3964284446"/>
                    </a:ext>
                  </a:extLst>
                </a:gridCol>
                <a:gridCol w="926353">
                  <a:extLst>
                    <a:ext uri="{9D8B030D-6E8A-4147-A177-3AD203B41FA5}">
                      <a16:colId xmlns:a16="http://schemas.microsoft.com/office/drawing/2014/main" val="506829906"/>
                    </a:ext>
                  </a:extLst>
                </a:gridCol>
                <a:gridCol w="1148026">
                  <a:extLst>
                    <a:ext uri="{9D8B030D-6E8A-4147-A177-3AD203B41FA5}">
                      <a16:colId xmlns:a16="http://schemas.microsoft.com/office/drawing/2014/main" val="1840874585"/>
                    </a:ext>
                  </a:extLst>
                </a:gridCol>
                <a:gridCol w="1260492">
                  <a:extLst>
                    <a:ext uri="{9D8B030D-6E8A-4147-A177-3AD203B41FA5}">
                      <a16:colId xmlns:a16="http://schemas.microsoft.com/office/drawing/2014/main" val="332731065"/>
                    </a:ext>
                  </a:extLst>
                </a:gridCol>
              </a:tblGrid>
              <a:tr h="665109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Neutron </a:t>
                      </a: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kerma a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t 3 m resulting from </a:t>
                      </a:r>
                      <a:r>
                        <a:rPr lang="en-US" sz="2000" b="1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b="1" baseline="300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 fissions of the HPRR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003712"/>
                  </a:ext>
                </a:extLst>
              </a:tr>
              <a:tr h="681371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Expected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Calculated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(SCALE 6.3.1 MAVRIC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ENDF/B-VIII.0)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Calculated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(COG 11.3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ENDF/B-VIII.0)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963959"/>
                  </a:ext>
                </a:extLst>
              </a:tr>
              <a:tr h="857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kern="1200" dirty="0">
                          <a:solidFill>
                            <a:srgbClr val="3034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Configuration</a:t>
                      </a:r>
                      <a:endParaRPr lang="en-US" sz="1400" b="1" u="none" strike="noStrike" kern="1200" dirty="0">
                        <a:solidFill>
                          <a:srgbClr val="30342E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Neutron kerma (Gy)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Relative standard uncertainty (%)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kerma (Gy)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standard uncertainty (%)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C/E 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1 sigma relative uncertainty (%)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kerma (Gy)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standard uncertainty (%)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C/E 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1 sigma relative uncertainty (%)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06243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Bare</a:t>
                      </a:r>
                      <a:endParaRPr lang="en-US" sz="1600" b="1" i="0" u="none" strike="noStrike" dirty="0">
                        <a:solidFill>
                          <a:srgbClr val="30342E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3.364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19.78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4.518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1.34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19.8 %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4.100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1.22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20.4 %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276332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Steel shield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1.478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21.34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1.729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1.17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21.3 %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1.564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0.38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1.06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21.3 %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74643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Lucite shield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0.561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29.62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0.680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0.26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1.21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29.6 %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0.581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1.04</a:t>
                      </a:r>
                      <a:r>
                        <a:rPr lang="en-US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29.6 %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685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646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AC41-107C-C7F0-68AA-F15BA1E5A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US DOE Nuclear Criticality Safety Program (NCSP) </a:t>
            </a:r>
            <a:br>
              <a:rPr lang="en-US" b="1" dirty="0"/>
            </a:br>
            <a:r>
              <a:rPr lang="en-US" b="1" dirty="0"/>
              <a:t>Task IP&amp;D-5: Goal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73776-4133-ABA3-5303-D26702E58C6A}"/>
              </a:ext>
            </a:extLst>
          </p:cNvPr>
          <p:cNvSpPr txBox="1"/>
          <p:nvPr/>
        </p:nvSpPr>
        <p:spPr>
          <a:xfrm>
            <a:off x="674255" y="2577229"/>
            <a:ext cx="1081578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/>
              <a:t>The goal is to use available data from Health Physics Research Reactor (HPRR) operation to create a benchmark report for inclusion in the International Criticality Safety Benchmark Evaluation Project </a:t>
            </a:r>
            <a:br>
              <a:rPr lang="en-US" sz="2400" b="1" dirty="0"/>
            </a:br>
            <a:r>
              <a:rPr lang="en-US" sz="2400" b="1" dirty="0"/>
              <a:t>(ICSBEP) Handbook, or SINBAD, as a criticality accident </a:t>
            </a:r>
            <a:br>
              <a:rPr lang="en-US" sz="2400" b="1" dirty="0"/>
            </a:br>
            <a:r>
              <a:rPr lang="en-US" sz="2400" b="1" dirty="0"/>
              <a:t>alarm system (CAAS) shielding benchmark</a:t>
            </a:r>
          </a:p>
        </p:txBody>
      </p:sp>
    </p:spTree>
    <p:extLst>
      <p:ext uri="{BB962C8B-B14F-4D97-AF65-F5344CB8AC3E}">
        <p14:creationId xmlns:p14="http://schemas.microsoft.com/office/powerpoint/2010/main" val="192242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4DDFC-2087-38D8-7EF5-1935F317A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DDB96-5C68-21EE-AAF7-93DE4D4ED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3E45B-C425-62B6-6ED8-B1A19D3F9970}"/>
              </a:ext>
            </a:extLst>
          </p:cNvPr>
          <p:cNvSpPr txBox="1"/>
          <p:nvPr/>
        </p:nvSpPr>
        <p:spPr>
          <a:xfrm>
            <a:off x="210457" y="1803545"/>
            <a:ext cx="11690290" cy="333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The Health Physics Research Reactor (HPRR)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Version 1 - Evaluation Status and Contents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b="1" dirty="0"/>
              <a:t>Version 2 - Evaluation of Experimental Data: Planned Additions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3623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7E421-C071-A268-DC2F-4BA00B0A1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9C60BA-5194-CF38-64E2-F4F404D4342E}"/>
              </a:ext>
            </a:extLst>
          </p:cNvPr>
          <p:cNvSpPr txBox="1"/>
          <p:nvPr/>
        </p:nvSpPr>
        <p:spPr>
          <a:xfrm>
            <a:off x="618836" y="1803545"/>
            <a:ext cx="63730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Planned additions: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Sulfur pellet activation at different distances from an HPRR pulse, shielded and unshielded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Gamma dose from an HPRR pulse measured by Geiger-Müller (G-M) counter and thermoluminescent dosimeter (TLD)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DD9429-7A32-F210-A2BE-FF26F6B5068B}"/>
              </a:ext>
            </a:extLst>
          </p:cNvPr>
          <p:cNvSpPr/>
          <p:nvPr/>
        </p:nvSpPr>
        <p:spPr>
          <a:xfrm>
            <a:off x="7015170" y="6323598"/>
            <a:ext cx="4873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Cover page of evaluation, to be released in SINBAD.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79983-60ED-FAD7-A747-D0C3B146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929" y="991804"/>
            <a:ext cx="3421925" cy="5250329"/>
          </a:xfrm>
          <a:prstGeom prst="rect">
            <a:avLst/>
          </a:prstGeom>
          <a:ln>
            <a:solidFill>
              <a:srgbClr val="00454D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CB0D76-7EF3-317F-3661-FC29E851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65125"/>
            <a:ext cx="11493500" cy="88582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</a:t>
            </a:r>
            <a:r>
              <a:rPr lang="en-US" dirty="0"/>
              <a:t>d</a:t>
            </a:r>
            <a:r>
              <a:rPr lang="en-US" sz="3200" b="1" dirty="0"/>
              <a:t>ata: planned additions</a:t>
            </a:r>
          </a:p>
        </p:txBody>
      </p:sp>
    </p:spTree>
    <p:extLst>
      <p:ext uri="{BB962C8B-B14F-4D97-AF65-F5344CB8AC3E}">
        <p14:creationId xmlns:p14="http://schemas.microsoft.com/office/powerpoint/2010/main" val="274314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4D3CC-3828-7B58-BADC-58FE0DD5A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A093-D117-CE21-3DC5-11DB6E25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</a:t>
            </a:r>
            <a:r>
              <a:rPr lang="en-US" dirty="0"/>
              <a:t>d</a:t>
            </a:r>
            <a:r>
              <a:rPr lang="en-US" sz="3200" b="1" dirty="0"/>
              <a:t>ata: planned additions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8A64E-23B9-D481-8ECD-942A0A877261}"/>
              </a:ext>
            </a:extLst>
          </p:cNvPr>
          <p:cNvSpPr txBox="1"/>
          <p:nvPr/>
        </p:nvSpPr>
        <p:spPr>
          <a:xfrm>
            <a:off x="395100" y="1803545"/>
            <a:ext cx="11573164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Sulfur pellet activation at different distances from an HPRR pulse, shielded and unshielded </a:t>
            </a:r>
            <a:br>
              <a:rPr lang="en-US" sz="2000" dirty="0"/>
            </a:br>
            <a:r>
              <a:rPr lang="en-US" sz="2000" dirty="0"/>
              <a:t>(see ORNL-1731)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reactor was used in burst operation to irradiate sulfur pellets placed at different distances and shielded by different materials (steel, Lucite, concrete)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Sulfur is activated and measured later, and a fluence at the sulfur location can be obtained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experimental results are from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ORNL-6240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2021’s evaluation, focus was only on bare and steel shield configurations, so Lucite must be added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evaluation revealed missing information regarding the sulfur fluence definition and sulfur pellet counting calibration</a:t>
            </a:r>
          </a:p>
        </p:txBody>
      </p:sp>
    </p:spTree>
    <p:extLst>
      <p:ext uri="{BB962C8B-B14F-4D97-AF65-F5344CB8AC3E}">
        <p14:creationId xmlns:p14="http://schemas.microsoft.com/office/powerpoint/2010/main" val="158228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F40AC-770E-0FDB-7B1A-37D56D504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F731-8F94-7F72-B7C3-70FAD661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983A0-92FD-B2AE-8E63-BAFAB16A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42" y="808323"/>
            <a:ext cx="9747315" cy="50103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AE1BE6-AC93-CA02-B8FE-5874536440F0}"/>
              </a:ext>
            </a:extLst>
          </p:cNvPr>
          <p:cNvSpPr/>
          <p:nvPr/>
        </p:nvSpPr>
        <p:spPr>
          <a:xfrm>
            <a:off x="3305955" y="6027858"/>
            <a:ext cx="6353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Experimental setup overview for the Bonner spheres measurements.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607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3B16C-6F73-99D0-A808-EACAE87B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F28D2-8BCF-076B-1A8A-9B0FA10BE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AF1EB-FBFE-F95D-1356-7E4BC437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1" y="1882371"/>
            <a:ext cx="4861719" cy="3508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5B8F8-94CF-4A92-D0E6-F5E924E4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052" y="1882371"/>
            <a:ext cx="5653042" cy="27890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B63F34-A7E6-B41E-B66E-6F5C7EA3F41E}"/>
              </a:ext>
            </a:extLst>
          </p:cNvPr>
          <p:cNvSpPr/>
          <p:nvPr/>
        </p:nvSpPr>
        <p:spPr>
          <a:xfrm>
            <a:off x="2479002" y="5592367"/>
            <a:ext cx="7411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Health Physics Research Reactor Reference Dosimetry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(ORNL-6240, 1987).</a:t>
            </a:r>
          </a:p>
        </p:txBody>
      </p:sp>
    </p:spTree>
    <p:extLst>
      <p:ext uri="{BB962C8B-B14F-4D97-AF65-F5344CB8AC3E}">
        <p14:creationId xmlns:p14="http://schemas.microsoft.com/office/powerpoint/2010/main" val="210186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105C6-CB43-34A3-E0D7-08CD766D8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4F13-4E2D-4D97-D16E-79E3EC9F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ADC023-4906-4F63-78AE-3B78CCCF229E}"/>
              </a:ext>
            </a:extLst>
          </p:cNvPr>
          <p:cNvSpPr txBox="1"/>
          <p:nvPr/>
        </p:nvSpPr>
        <p:spPr>
          <a:xfrm>
            <a:off x="483369" y="1478425"/>
            <a:ext cx="75870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to calculate? Neutron flux or </a:t>
            </a:r>
            <a:br>
              <a:rPr lang="en-US" sz="2400" dirty="0"/>
            </a:br>
            <a:r>
              <a:rPr lang="en-US" sz="2400" dirty="0"/>
              <a:t>something else?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information on the sulfur pellets’ </a:t>
            </a:r>
            <a:br>
              <a:rPr lang="en-US" sz="2400" dirty="0"/>
            </a:br>
            <a:r>
              <a:rPr lang="en-US" sz="2400" dirty="0"/>
              <a:t>counting after activation </a:t>
            </a:r>
            <a:br>
              <a:rPr lang="en-US" sz="2400" dirty="0"/>
            </a:br>
            <a:r>
              <a:rPr lang="en-US" sz="2400" dirty="0"/>
              <a:t>could be located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Experiment result explanation: </a:t>
            </a:r>
          </a:p>
          <a:p>
            <a:pPr algn="ctr"/>
            <a:br>
              <a:rPr lang="en-US" sz="2400" dirty="0"/>
            </a:br>
            <a:r>
              <a:rPr lang="en-US" sz="2400" dirty="0"/>
              <a:t>“</a:t>
            </a:r>
            <a:r>
              <a:rPr lang="en-US" sz="2400" b="1" i="1" dirty="0"/>
              <a:t>Sulfur fluence</a:t>
            </a:r>
            <a:r>
              <a:rPr lang="en-US" sz="2400" dirty="0"/>
              <a:t>” </a:t>
            </a:r>
          </a:p>
          <a:p>
            <a:pPr algn="ctr"/>
            <a:r>
              <a:rPr lang="en-US" sz="2400" dirty="0"/>
              <a:t>is equivalent to </a:t>
            </a:r>
          </a:p>
          <a:p>
            <a:pPr algn="ctr"/>
            <a:r>
              <a:rPr lang="en-US" sz="2400" dirty="0"/>
              <a:t>“</a:t>
            </a:r>
            <a:r>
              <a:rPr lang="en-US" sz="2400" b="1" i="1" dirty="0"/>
              <a:t>neutron fluence from sulfur pellet activation,</a:t>
            </a:r>
            <a:r>
              <a:rPr lang="en-US" sz="2400" dirty="0"/>
              <a:t>” </a:t>
            </a:r>
            <a:br>
              <a:rPr lang="en-US" sz="2400" dirty="0"/>
            </a:br>
            <a:r>
              <a:rPr lang="en-US" sz="2400" dirty="0"/>
              <a:t>which is not the same as </a:t>
            </a:r>
          </a:p>
          <a:p>
            <a:pPr algn="ctr"/>
            <a:r>
              <a:rPr lang="en-US" sz="2400" dirty="0"/>
              <a:t>“</a:t>
            </a:r>
            <a:r>
              <a:rPr lang="en-US" sz="2400" b="1" i="1" dirty="0"/>
              <a:t>neutron fluence at sulfur pellet location</a:t>
            </a:r>
            <a:r>
              <a:rPr lang="en-US" sz="2400" dirty="0"/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1CDC40-E464-DB4B-834A-32AE28D90D45}"/>
              </a:ext>
            </a:extLst>
          </p:cNvPr>
          <p:cNvSpPr/>
          <p:nvPr/>
        </p:nvSpPr>
        <p:spPr>
          <a:xfrm>
            <a:off x="8043127" y="4450374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From ORNL-6240 (1987).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4A75F15-7081-FF17-E593-DC457A9B7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927" y="2209543"/>
            <a:ext cx="4372018" cy="21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82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A84BB-9987-F92B-3A4B-A0E46488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2792-F80B-A709-BCC6-D9593C42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9BB95-0C5E-462A-78C9-1C8B4FA7A87A}"/>
              </a:ext>
            </a:extLst>
          </p:cNvPr>
          <p:cNvSpPr txBox="1"/>
          <p:nvPr/>
        </p:nvSpPr>
        <p:spPr>
          <a:xfrm>
            <a:off x="693343" y="1439824"/>
            <a:ext cx="584033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Activation probability of sulfur with neutrons of energy less than </a:t>
            </a:r>
            <a:br>
              <a:rPr lang="en-US" sz="2400" dirty="0"/>
            </a:br>
            <a:r>
              <a:rPr lang="en-US" sz="2400" dirty="0"/>
              <a:t>2 MeV is 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 modeling methodology: </a:t>
            </a:r>
          </a:p>
          <a:p>
            <a:pPr marL="800100" lvl="1" indent="-342900">
              <a:buFont typeface="Roboto" panose="02000000000000000000" pitchFamily="2" charset="0"/>
              <a:buChar char="–"/>
            </a:pPr>
            <a:r>
              <a:rPr lang="en-US" sz="2200" dirty="0"/>
              <a:t>Estimate the reaction rate S-32(n,p) with MAVRIC and divide each energy response by the corresponding reaction cross section </a:t>
            </a:r>
          </a:p>
          <a:p>
            <a:pPr marL="800100" lvl="1" indent="-342900">
              <a:buFont typeface="Roboto" panose="02000000000000000000" pitchFamily="2" charset="0"/>
              <a:buChar char="–"/>
            </a:pPr>
            <a:r>
              <a:rPr lang="en-US" sz="2200" dirty="0"/>
              <a:t>The result obtained is </a:t>
            </a:r>
            <a:br>
              <a:rPr lang="en-US" sz="2200" dirty="0"/>
            </a:br>
            <a:r>
              <a:rPr lang="en-US" sz="2200" dirty="0"/>
              <a:t>sulfur reaction–weighted flux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F54FF4-E16C-CC68-4F00-DCD5AC08A24F}"/>
              </a:ext>
            </a:extLst>
          </p:cNvPr>
          <p:cNvSpPr/>
          <p:nvPr/>
        </p:nvSpPr>
        <p:spPr>
          <a:xfrm>
            <a:off x="7320220" y="5415657"/>
            <a:ext cx="4088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Neutron cross section for S-32(n,p) reaction from ENDF/B-VIII.0, 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Evaluation of the Fluence Conversion Factor </a:t>
            </a:r>
            <a:b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for P-32 in Sulfur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(2019).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31A672-F8F5-BDF2-8F37-B3B0EEA8EC30}"/>
                  </a:ext>
                </a:extLst>
              </p:cNvPr>
              <p:cNvSpPr txBox="1"/>
              <p:nvPr/>
            </p:nvSpPr>
            <p:spPr>
              <a:xfrm>
                <a:off x="632384" y="5415657"/>
                <a:ext cx="6115525" cy="497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 dirty="0"/>
                  <a:t>Weighted flux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𝑀𝐴𝑉𝑅𝐼𝐶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𝑒𝑎𝑐𝑡𝑖𝑜𝑛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𝑎𝑡𝑒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𝑅𝑒𝑎𝑐𝑡𝑖𝑜𝑛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𝑟𝑜𝑠𝑠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𝑠𝑒𝑐𝑡𝑖𝑜𝑛</m:t>
                            </m:r>
                          </m:den>
                        </m:f>
                      </m:e>
                    </m:nary>
                  </m:oMath>
                </a14:m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31A672-F8F5-BDF2-8F37-B3B0EEA8E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84" y="5415657"/>
                <a:ext cx="6115525" cy="497316"/>
              </a:xfrm>
              <a:prstGeom prst="rect">
                <a:avLst/>
              </a:prstGeom>
              <a:blipFill>
                <a:blip r:embed="rId2"/>
                <a:stretch>
                  <a:fillRect l="-3091" t="-8537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C25090B-4759-54D6-948D-10FF3BB38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567" y="1439824"/>
            <a:ext cx="5473557" cy="38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11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589FF-B545-48EC-7C03-6AB69E9CD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8CAF-0D15-33EC-8815-719505E5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9ACB9-444E-EAC0-732F-CEAB5AA9FBA6}"/>
              </a:ext>
            </a:extLst>
          </p:cNvPr>
          <p:cNvSpPr txBox="1"/>
          <p:nvPr/>
        </p:nvSpPr>
        <p:spPr>
          <a:xfrm>
            <a:off x="612064" y="1533076"/>
            <a:ext cx="584033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Another issue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Even with a low probability, MAVRIC calculations showed that neutrons of energy below 2 MeV still contribute significantly to the sulfur activation rate results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Sulfur fluence experimental results indicate that sulfur fluence is under 2.5 MeV; </a:t>
            </a:r>
            <a:br>
              <a:rPr lang="en-US" sz="2000" dirty="0"/>
            </a:br>
            <a:r>
              <a:rPr lang="en-US" sz="2000" dirty="0"/>
              <a:t>a correction may have been applied by experimentalists. Multiple calculations were performed with different energy cut-offs, thus removing the lower energy groups from the activation cross-section library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DAED1-27FE-E0CA-1972-49EB6C5230D5}"/>
              </a:ext>
            </a:extLst>
          </p:cNvPr>
          <p:cNvSpPr/>
          <p:nvPr/>
        </p:nvSpPr>
        <p:spPr>
          <a:xfrm>
            <a:off x="7350620" y="5663333"/>
            <a:ext cx="3910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ENDF/B-VIII.0  S-32(n,p)P-32 reaction cross section excerpt and cutoff definition (ORNL-1731, 2020).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A636D0-8A4A-0200-070E-BC4E343E996B}"/>
              </a:ext>
            </a:extLst>
          </p:cNvPr>
          <p:cNvGraphicFramePr>
            <a:graphicFrameLocks noGrp="1"/>
          </p:cNvGraphicFramePr>
          <p:nvPr/>
        </p:nvGraphicFramePr>
        <p:xfrm>
          <a:off x="6972299" y="1533076"/>
          <a:ext cx="4429125" cy="4039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7061">
                  <a:extLst>
                    <a:ext uri="{9D8B030D-6E8A-4147-A177-3AD203B41FA5}">
                      <a16:colId xmlns:a16="http://schemas.microsoft.com/office/drawing/2014/main" val="4274173315"/>
                    </a:ext>
                  </a:extLst>
                </a:gridCol>
                <a:gridCol w="1828947">
                  <a:extLst>
                    <a:ext uri="{9D8B030D-6E8A-4147-A177-3AD203B41FA5}">
                      <a16:colId xmlns:a16="http://schemas.microsoft.com/office/drawing/2014/main" val="1244425569"/>
                    </a:ext>
                  </a:extLst>
                </a:gridCol>
                <a:gridCol w="1513117">
                  <a:extLst>
                    <a:ext uri="{9D8B030D-6E8A-4147-A177-3AD203B41FA5}">
                      <a16:colId xmlns:a16="http://schemas.microsoft.com/office/drawing/2014/main" val="3892245794"/>
                    </a:ext>
                  </a:extLst>
                </a:gridCol>
              </a:tblGrid>
              <a:tr h="4701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Energy (eV)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Cross section (barns)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Cutoff definition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extLst>
                  <a:ext uri="{0D108BD9-81ED-4DB2-BD59-A6C34878D82A}">
                    <a16:rowId xmlns:a16="http://schemas.microsoft.com/office/drawing/2014/main" val="1631831957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2.00E+07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8.6800E-02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No cutoff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extLst>
                  <a:ext uri="{0D108BD9-81ED-4DB2-BD59-A6C34878D82A}">
                    <a16:rowId xmlns:a16="http://schemas.microsoft.com/office/drawing/2014/main" val="4089113471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3.75E+06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2.2700E-01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031548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</a:p>
                  </a:txBody>
                  <a:tcPr marL="51966" marR="519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</a:p>
                  </a:txBody>
                  <a:tcPr marL="51966" marR="519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357745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2.75E+06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1.1500E-01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046208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2.50E+06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8.9500E-02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707435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2.40E+06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7.5000E-02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Cutoff 2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0328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2.00E+06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1.7152E-02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extLst>
                  <a:ext uri="{0D108BD9-81ED-4DB2-BD59-A6C34878D82A}">
                    <a16:rowId xmlns:a16="http://schemas.microsoft.com/office/drawing/2014/main" val="3380295014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1.75E+06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2.3456E-03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Cutoff 1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585107"/>
                  </a:ext>
                </a:extLst>
              </a:tr>
              <a:tr h="3965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1.55E+06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8.3705E-05</a:t>
                      </a:r>
                    </a:p>
                  </a:txBody>
                  <a:tcPr marL="51966" marR="51966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66" marR="51966" marT="0" marB="0" anchor="ctr"/>
                </a:tc>
                <a:extLst>
                  <a:ext uri="{0D108BD9-81ED-4DB2-BD59-A6C34878D82A}">
                    <a16:rowId xmlns:a16="http://schemas.microsoft.com/office/drawing/2014/main" val="2516474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913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86EDD-9496-E9D8-4505-6586F8DC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C7F0-5EDB-ACB0-5A6E-DB7B6F58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39FD8F-F06D-7505-B00C-EA3128E2725E}"/>
              </a:ext>
            </a:extLst>
          </p:cNvPr>
          <p:cNvSpPr/>
          <p:nvPr/>
        </p:nvSpPr>
        <p:spPr>
          <a:xfrm>
            <a:off x="324007" y="1931473"/>
            <a:ext cx="4799458" cy="317009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Regular cross section (no cutoff): </a:t>
            </a:r>
          </a:p>
          <a:p>
            <a:pPr marL="742950" lvl="1" indent="-285750">
              <a:buFont typeface="Roboto" panose="02000000000000000000" pitchFamily="2" charset="0"/>
              <a:buChar char="–"/>
            </a:pPr>
            <a:r>
              <a:rPr lang="en-US" sz="2000" dirty="0"/>
              <a:t>Large discrepancy computation/experiment </a:t>
            </a:r>
          </a:p>
          <a:p>
            <a:pPr marL="742950" lvl="1" indent="-285750">
              <a:buFont typeface="Roboto" panose="02000000000000000000" pitchFamily="2" charset="0"/>
              <a:buChar char="–"/>
            </a:pPr>
            <a:r>
              <a:rPr lang="en-US" sz="2000" dirty="0"/>
              <a:t>Ratio between 1.7 and 3.2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Modified cross section (neutrons below 2.5 MeV are ignored): </a:t>
            </a:r>
          </a:p>
          <a:p>
            <a:pPr marL="742950" lvl="1" indent="-285750">
              <a:buFont typeface="Roboto" panose="02000000000000000000" pitchFamily="2" charset="0"/>
              <a:buChar char="–"/>
            </a:pPr>
            <a:r>
              <a:rPr lang="en-US" sz="2000" dirty="0"/>
              <a:t>Small discrepancy computation/ experiment for the cutoff </a:t>
            </a:r>
          </a:p>
          <a:p>
            <a:pPr marL="742950" lvl="1" indent="-285750">
              <a:buFont typeface="Roboto" panose="02000000000000000000" pitchFamily="2" charset="0"/>
              <a:buChar char="–"/>
            </a:pPr>
            <a:r>
              <a:rPr lang="en-US" sz="2000" dirty="0"/>
              <a:t>Ratio between 1 and 1.3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76C2AD-754D-700E-9F83-B6295E2A9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300" y="934492"/>
            <a:ext cx="6436373" cy="5334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A9289-45AC-0DB1-9A12-F47B0120EE46}"/>
              </a:ext>
            </a:extLst>
          </p:cNvPr>
          <p:cNvSpPr txBox="1"/>
          <p:nvPr/>
        </p:nvSpPr>
        <p:spPr>
          <a:xfrm>
            <a:off x="253823" y="1495763"/>
            <a:ext cx="4869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Bare reactor:</a:t>
            </a:r>
          </a:p>
        </p:txBody>
      </p:sp>
    </p:spTree>
    <p:extLst>
      <p:ext uri="{BB962C8B-B14F-4D97-AF65-F5344CB8AC3E}">
        <p14:creationId xmlns:p14="http://schemas.microsoft.com/office/powerpoint/2010/main" val="2774414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1EE91-F8A6-354D-0D50-C725D674F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12F2-1E26-F797-5FF6-FC3DD064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9C700-F779-B9E6-164E-8780231C5A53}"/>
              </a:ext>
            </a:extLst>
          </p:cNvPr>
          <p:cNvSpPr/>
          <p:nvPr/>
        </p:nvSpPr>
        <p:spPr>
          <a:xfrm>
            <a:off x="287599" y="2007998"/>
            <a:ext cx="4799458" cy="34778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Regular cross section (no cutoff):</a:t>
            </a:r>
          </a:p>
          <a:p>
            <a:pPr marL="800100" lvl="1" indent="-342900">
              <a:buFont typeface="Roboto" panose="02000000000000000000" pitchFamily="2" charset="0"/>
              <a:buChar char="–"/>
            </a:pPr>
            <a:r>
              <a:rPr lang="en-US" sz="2000" dirty="0"/>
              <a:t>Large discrepancy computation/experiment </a:t>
            </a:r>
          </a:p>
          <a:p>
            <a:pPr marL="800100" lvl="1" indent="-342900">
              <a:buFont typeface="Roboto" panose="02000000000000000000" pitchFamily="2" charset="0"/>
              <a:buChar char="–"/>
            </a:pPr>
            <a:r>
              <a:rPr lang="en-US" sz="2000" dirty="0"/>
              <a:t>Ratio between 3.6 and 5.8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Modified cross section (neutrons below 2.5 MeV are ignored): </a:t>
            </a:r>
          </a:p>
          <a:p>
            <a:pPr marL="800100" lvl="1" indent="-342900">
              <a:buFont typeface="Roboto" panose="02000000000000000000" pitchFamily="2" charset="0"/>
              <a:buChar char="–"/>
            </a:pPr>
            <a:r>
              <a:rPr lang="en-US" sz="2000" dirty="0"/>
              <a:t>Small discrepancy computation/experiment for </a:t>
            </a:r>
            <a:br>
              <a:rPr lang="en-US" sz="2000" dirty="0"/>
            </a:br>
            <a:r>
              <a:rPr lang="en-US" sz="2000" dirty="0"/>
              <a:t>the cutoff </a:t>
            </a:r>
          </a:p>
          <a:p>
            <a:pPr marL="800100" lvl="1" indent="-342900">
              <a:buFont typeface="Roboto" panose="02000000000000000000" pitchFamily="2" charset="0"/>
              <a:buChar char="–"/>
            </a:pPr>
            <a:r>
              <a:rPr lang="en-US" sz="2000" dirty="0"/>
              <a:t>Ratio between 1.1 and 1.6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0BF64-33F0-A9F9-0AAB-E5ECC649BDA9}"/>
              </a:ext>
            </a:extLst>
          </p:cNvPr>
          <p:cNvSpPr txBox="1"/>
          <p:nvPr/>
        </p:nvSpPr>
        <p:spPr>
          <a:xfrm>
            <a:off x="233504" y="1526985"/>
            <a:ext cx="4799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Steel-shielded reactor: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90101-B1C7-27FA-1797-97571399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132" y="934492"/>
            <a:ext cx="6094379" cy="52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5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0FF59-B47C-9E92-D85B-BF157C01E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FB8C5-7C2D-D5F9-9733-D04B090E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518C3-97F8-FA41-51D0-5F9857D98F19}"/>
              </a:ext>
            </a:extLst>
          </p:cNvPr>
          <p:cNvSpPr txBox="1"/>
          <p:nvPr/>
        </p:nvSpPr>
        <p:spPr>
          <a:xfrm>
            <a:off x="210457" y="1803545"/>
            <a:ext cx="11690290" cy="333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The Health Physics Research Reactor (HPRR)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Version 1 - Evaluation Status and Contents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Version 2 - Evaluation of Experimental Data: Planned Additions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252490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945A6-7682-60C0-5424-1B9217EB9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FA5E-94B5-E663-86E6-31206BE2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9D289-67B9-72CC-F389-7E7941E588F0}"/>
              </a:ext>
            </a:extLst>
          </p:cNvPr>
          <p:cNvSpPr txBox="1"/>
          <p:nvPr/>
        </p:nvSpPr>
        <p:spPr>
          <a:xfrm>
            <a:off x="395100" y="1803545"/>
            <a:ext cx="115731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457200" indent="-457200">
              <a:spcAft>
                <a:spcPts val="1200"/>
              </a:spcAft>
              <a:buFont typeface="+mj-lt"/>
              <a:buAutoNum type="arabicPeriod" startAt="2"/>
            </a:pPr>
            <a:r>
              <a:rPr lang="en-US" sz="2000" dirty="0"/>
              <a:t>Gamma dose from an HPRR pulse measured by G-M counter and TLD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reactor was used in burst operation to irradiate G-M counters and TLDs placed at different distances and shielded by different materials (steel, Lucite, concrete)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Results are published in R. Oyan and C. S. Sims, “Radiation Dose from HPRR Gamma Rays Radiation Protection Dosimetry,” </a:t>
            </a:r>
            <a:r>
              <a:rPr lang="en-US" sz="2000" i="1" dirty="0"/>
              <a:t>Radiation Protection Dosimetry</a:t>
            </a:r>
            <a:r>
              <a:rPr lang="en-US" sz="2000" dirty="0"/>
              <a:t> 16, 3, 213–217, 1986.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Preliminary calculation results are underpredicting expected results for G-M counters; </a:t>
            </a:r>
            <a:br>
              <a:rPr lang="en-US" sz="2000" dirty="0"/>
            </a:br>
            <a:r>
              <a:rPr lang="en-US" sz="2000" dirty="0"/>
              <a:t>TLD results have not been tested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 uncertainty study is to be performed</a:t>
            </a:r>
          </a:p>
        </p:txBody>
      </p:sp>
    </p:spTree>
    <p:extLst>
      <p:ext uri="{BB962C8B-B14F-4D97-AF65-F5344CB8AC3E}">
        <p14:creationId xmlns:p14="http://schemas.microsoft.com/office/powerpoint/2010/main" val="2894511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8A06-3356-5430-FB44-80CE21999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85D57-E1BB-6008-3B82-B2B2D5D8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3200" b="1" dirty="0"/>
              <a:t>Version 2 - evaluation of experimental data: planned additions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6ACF6-405C-27C7-9103-61812BBC1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2062162"/>
            <a:ext cx="4791075" cy="273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08E9C9-66A5-12FC-138C-7655A772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883" y="1251522"/>
            <a:ext cx="4591050" cy="4667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874A4-EF6F-03B4-E4FC-384D81AE717F}"/>
              </a:ext>
            </a:extLst>
          </p:cNvPr>
          <p:cNvSpPr/>
          <p:nvPr/>
        </p:nvSpPr>
        <p:spPr>
          <a:xfrm>
            <a:off x="1150050" y="5908100"/>
            <a:ext cx="102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1600" dirty="0"/>
              <a:t>R. Oyan and C. S. Sims, “Radiation Dose from HPRR Gamma Rays Radiation Protection Dosimetry,”  </a:t>
            </a:r>
            <a:r>
              <a:rPr lang="en-US" sz="1600" i="1" dirty="0"/>
              <a:t>Radiation Protection Dosimetry </a:t>
            </a:r>
            <a:r>
              <a:rPr lang="en-US" sz="1600" dirty="0"/>
              <a:t>16, 3, 213–217, 1986).</a:t>
            </a:r>
          </a:p>
          <a:p>
            <a:pPr algn="ctr"/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240F4-5BCB-9D2B-D36E-B56782408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8E72-D122-78C6-1535-36D8ED712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2 - evaluation of experimental data: planned additions</a:t>
            </a:r>
            <a:br>
              <a:rPr lang="en-US" sz="3200" dirty="0"/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C4961FD-C905-E6C5-3133-F3F82CBF4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438375"/>
              </p:ext>
            </p:extLst>
          </p:nvPr>
        </p:nvGraphicFramePr>
        <p:xfrm>
          <a:off x="314692" y="1427780"/>
          <a:ext cx="7380705" cy="4388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9981">
                  <a:extLst>
                    <a:ext uri="{9D8B030D-6E8A-4147-A177-3AD203B41FA5}">
                      <a16:colId xmlns:a16="http://schemas.microsoft.com/office/drawing/2014/main" val="2931733863"/>
                    </a:ext>
                  </a:extLst>
                </a:gridCol>
                <a:gridCol w="2046352">
                  <a:extLst>
                    <a:ext uri="{9D8B030D-6E8A-4147-A177-3AD203B41FA5}">
                      <a16:colId xmlns:a16="http://schemas.microsoft.com/office/drawing/2014/main" val="3436962611"/>
                    </a:ext>
                  </a:extLst>
                </a:gridCol>
                <a:gridCol w="1773503">
                  <a:extLst>
                    <a:ext uri="{9D8B030D-6E8A-4147-A177-3AD203B41FA5}">
                      <a16:colId xmlns:a16="http://schemas.microsoft.com/office/drawing/2014/main" val="3280294129"/>
                    </a:ext>
                  </a:extLst>
                </a:gridCol>
                <a:gridCol w="1490869">
                  <a:extLst>
                    <a:ext uri="{9D8B030D-6E8A-4147-A177-3AD203B41FA5}">
                      <a16:colId xmlns:a16="http://schemas.microsoft.com/office/drawing/2014/main" val="3964284446"/>
                    </a:ext>
                  </a:extLst>
                </a:gridCol>
              </a:tblGrid>
              <a:tr h="665109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Gamma dose </a:t>
                      </a: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t 3 m resulting from </a:t>
                      </a:r>
                      <a:r>
                        <a:rPr lang="en-US" sz="2000" b="1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b="1" baseline="300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 fissions of the HPRR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83003712"/>
                  </a:ext>
                </a:extLst>
              </a:tr>
              <a:tr h="681371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Expected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Calculated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(SCALE 6.3.1 MAVRIC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ENDF/B-VIII.0)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963959"/>
                  </a:ext>
                </a:extLst>
              </a:tr>
              <a:tr h="857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kern="1200" dirty="0">
                          <a:solidFill>
                            <a:srgbClr val="3034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Configuration</a:t>
                      </a:r>
                      <a:endParaRPr lang="en-US" sz="1400" b="1" u="none" strike="noStrike" kern="1200" dirty="0">
                        <a:solidFill>
                          <a:srgbClr val="30342E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G-M Gamma dose (Gy)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ICRU-57 Table A.21 (air) Kerma </a:t>
                      </a:r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(Gy)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C/E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06243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Bare</a:t>
                      </a:r>
                      <a:endParaRPr lang="en-US" sz="1600" b="1" i="0" u="none" strike="noStrike" dirty="0">
                        <a:solidFill>
                          <a:srgbClr val="30342E"/>
                        </a:solidFill>
                        <a:effectLst/>
                        <a:latin typeface="+mn-lt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0.5273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0.2610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0.49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276332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Steel shield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0.1318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0.0572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0.43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74643"/>
                  </a:ext>
                </a:extLst>
              </a:tr>
              <a:tr h="72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342E"/>
                          </a:solidFill>
                          <a:effectLst/>
                          <a:latin typeface="+mn-lt"/>
                        </a:rPr>
                        <a:t>Lucite shield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0.6378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0.3850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0.60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68514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564C94D-C674-D3A6-DDBD-14E76838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558" y="2233499"/>
            <a:ext cx="3714750" cy="26193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CA600C-2CB4-B433-3604-BC6A70A8714E}"/>
              </a:ext>
            </a:extLst>
          </p:cNvPr>
          <p:cNvCxnSpPr>
            <a:cxnSpLocks/>
          </p:cNvCxnSpPr>
          <p:nvPr/>
        </p:nvCxnSpPr>
        <p:spPr>
          <a:xfrm flipV="1">
            <a:off x="10262586" y="4597088"/>
            <a:ext cx="486694" cy="614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1478D24-2C8D-89D7-5DBF-A4B3D0771600}"/>
              </a:ext>
            </a:extLst>
          </p:cNvPr>
          <p:cNvSpPr/>
          <p:nvPr/>
        </p:nvSpPr>
        <p:spPr>
          <a:xfrm>
            <a:off x="7903346" y="992789"/>
            <a:ext cx="4203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1600" dirty="0"/>
              <a:t>R. Oyan and C. S. Sims, “Radiation Dose from HPRR Gamma Rays Radiation Protection Dosimetry,”  </a:t>
            </a:r>
            <a:r>
              <a:rPr lang="en-US" sz="1600" i="1" dirty="0"/>
              <a:t>Radiation Protection Dosimetry 16, 3, 213–217, 1986).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354C42-716C-7314-1A66-DCE8701F4A70}"/>
              </a:ext>
            </a:extLst>
          </p:cNvPr>
          <p:cNvSpPr/>
          <p:nvPr/>
        </p:nvSpPr>
        <p:spPr>
          <a:xfrm>
            <a:off x="8294211" y="5211192"/>
            <a:ext cx="3289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Underprediction: </a:t>
            </a:r>
          </a:p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More investigation is needed, different dose conversion factors to be used?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0A1605-9F63-7B45-DCB0-D9E6DE1C679A}"/>
              </a:ext>
            </a:extLst>
          </p:cNvPr>
          <p:cNvCxnSpPr>
            <a:cxnSpLocks/>
          </p:cNvCxnSpPr>
          <p:nvPr/>
        </p:nvCxnSpPr>
        <p:spPr>
          <a:xfrm flipH="1" flipV="1">
            <a:off x="7466120" y="4856085"/>
            <a:ext cx="1589103" cy="470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283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91F32-516B-431A-57F2-AFB922157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46B3-D934-A136-C38B-A9FEE1F3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Version 2 - evaluation of experimental data: planned additions</a:t>
            </a:r>
            <a:br>
              <a:rPr lang="en-US" sz="3200" dirty="0"/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D6A9F0B-86A5-AB9E-3BE9-AFCEDC279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133356"/>
              </p:ext>
            </p:extLst>
          </p:nvPr>
        </p:nvGraphicFramePr>
        <p:xfrm>
          <a:off x="999308" y="1432214"/>
          <a:ext cx="10369490" cy="38107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3898">
                  <a:extLst>
                    <a:ext uri="{9D8B030D-6E8A-4147-A177-3AD203B41FA5}">
                      <a16:colId xmlns:a16="http://schemas.microsoft.com/office/drawing/2014/main" val="1185021134"/>
                    </a:ext>
                  </a:extLst>
                </a:gridCol>
                <a:gridCol w="2073898">
                  <a:extLst>
                    <a:ext uri="{9D8B030D-6E8A-4147-A177-3AD203B41FA5}">
                      <a16:colId xmlns:a16="http://schemas.microsoft.com/office/drawing/2014/main" val="939971838"/>
                    </a:ext>
                  </a:extLst>
                </a:gridCol>
                <a:gridCol w="2073898">
                  <a:extLst>
                    <a:ext uri="{9D8B030D-6E8A-4147-A177-3AD203B41FA5}">
                      <a16:colId xmlns:a16="http://schemas.microsoft.com/office/drawing/2014/main" val="3623024006"/>
                    </a:ext>
                  </a:extLst>
                </a:gridCol>
                <a:gridCol w="2073898">
                  <a:extLst>
                    <a:ext uri="{9D8B030D-6E8A-4147-A177-3AD203B41FA5}">
                      <a16:colId xmlns:a16="http://schemas.microsoft.com/office/drawing/2014/main" val="535983371"/>
                    </a:ext>
                  </a:extLst>
                </a:gridCol>
                <a:gridCol w="2073898">
                  <a:extLst>
                    <a:ext uri="{9D8B030D-6E8A-4147-A177-3AD203B41FA5}">
                      <a16:colId xmlns:a16="http://schemas.microsoft.com/office/drawing/2014/main" val="2841046279"/>
                    </a:ext>
                  </a:extLst>
                </a:gridCol>
              </a:tblGrid>
              <a:tr h="81653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Planned acceptable benchmarks in the evaluation version 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3313512"/>
                  </a:ext>
                </a:extLst>
              </a:tr>
              <a:tr h="1076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Shield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effectLst/>
                        </a:rPr>
                        <a:t>Neutron fluence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kerma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effectLst/>
                        </a:rPr>
                        <a:t> Sulfur foil activation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Gamma dose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0147339"/>
                  </a:ext>
                </a:extLst>
              </a:tr>
              <a:tr h="6390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Bare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!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41094243"/>
                  </a:ext>
                </a:extLst>
              </a:tr>
              <a:tr h="6390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Steel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!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62320665"/>
                  </a:ext>
                </a:extLst>
              </a:tr>
              <a:tr h="6390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Lucite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289797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D65DB4-87D2-C6F1-33EE-89290F77B54C}"/>
              </a:ext>
            </a:extLst>
          </p:cNvPr>
          <p:cNvSpPr txBox="1"/>
          <p:nvPr/>
        </p:nvSpPr>
        <p:spPr>
          <a:xfrm>
            <a:off x="6679122" y="5474702"/>
            <a:ext cx="5419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sz="180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</a:t>
            </a:r>
            <a:r>
              <a:rPr lang="en-US" sz="1800" u="none" strike="noStrike" dirty="0">
                <a:effectLst/>
                <a:sym typeface="Wingdings" panose="05000000000000000000" pitchFamily="2" charset="2"/>
              </a:rPr>
              <a:t>: Included in initial release</a:t>
            </a:r>
          </a:p>
          <a:p>
            <a:pPr font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!  </a:t>
            </a:r>
            <a:r>
              <a:rPr lang="en-US" dirty="0">
                <a:sym typeface="Wingdings" panose="05000000000000000000" pitchFamily="2" charset="2"/>
              </a:rPr>
              <a:t>: Done before; will be updated in Version 2</a:t>
            </a:r>
          </a:p>
          <a:p>
            <a:pPr fontAlgn="ctr"/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X </a:t>
            </a:r>
            <a:r>
              <a:rPr lang="en-US" dirty="0"/>
              <a:t>: Needs full evaluation; </a:t>
            </a:r>
            <a:r>
              <a:rPr lang="en-US" dirty="0">
                <a:sym typeface="Wingdings" panose="05000000000000000000" pitchFamily="2" charset="2"/>
              </a:rPr>
              <a:t>will be added in Version 2</a:t>
            </a:r>
            <a:endParaRPr lang="en-US" dirty="0"/>
          </a:p>
          <a:p>
            <a:pPr algn="ctr" fontAlgn="ctr"/>
            <a:endParaRPr lang="en-US" sz="1800" b="0" i="0" u="none" strike="noStrike" dirty="0">
              <a:solidFill>
                <a:srgbClr val="00B05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38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DB6CF-13E1-D67C-14A8-8A681AF7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56027-8ACF-A1FC-D49F-0286562C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D141E-E07B-E48D-9681-865F2355A953}"/>
              </a:ext>
            </a:extLst>
          </p:cNvPr>
          <p:cNvSpPr txBox="1"/>
          <p:nvPr/>
        </p:nvSpPr>
        <p:spPr>
          <a:xfrm>
            <a:off x="210457" y="1803545"/>
            <a:ext cx="11690290" cy="333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The Health Physics Research Reactor (HPRR)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Version 1 - Evaluation Status and Contents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Version 2 - Evaluation of Experimental Data: Planned Additions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224065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B2DC5-613E-8F6C-971C-486BCB46A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C336-9A16-40E3-0A29-A6A8051B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CC498-787B-FC08-411D-20B68AAD47B9}"/>
              </a:ext>
            </a:extLst>
          </p:cNvPr>
          <p:cNvSpPr txBox="1"/>
          <p:nvPr/>
        </p:nvSpPr>
        <p:spPr>
          <a:xfrm>
            <a:off x="618835" y="1654532"/>
            <a:ext cx="11573165" cy="3919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/>
              <a:t>Version 1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SINBAD Evaluation of Legacy HPRR Experiments, Version 1, is accepted for publication in SINBAD after taskforce review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evaluation includes neutron fluence and kerma (1) with no shield, (2) with a steel shield, and (3) with a Lucite shield (6 cases)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Sample calculation results are mostly good, with notable artifacts resulting from Bonner sphere unfolding imprecisions that seem difficult to solve</a:t>
            </a:r>
          </a:p>
        </p:txBody>
      </p:sp>
    </p:spTree>
    <p:extLst>
      <p:ext uri="{BB962C8B-B14F-4D97-AF65-F5344CB8AC3E}">
        <p14:creationId xmlns:p14="http://schemas.microsoft.com/office/powerpoint/2010/main" val="2490684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A6CC2-4046-E85E-BEAF-F512AA8F2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4CA85-877F-54B8-4C66-8F613B1F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875BC-7107-F193-0BD4-BFB0C89DA91B}"/>
              </a:ext>
            </a:extLst>
          </p:cNvPr>
          <p:cNvSpPr txBox="1"/>
          <p:nvPr/>
        </p:nvSpPr>
        <p:spPr>
          <a:xfrm>
            <a:off x="618835" y="1613891"/>
            <a:ext cx="11573165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/>
              <a:t>Version 2: future work</a:t>
            </a:r>
            <a:endParaRPr lang="en-US" sz="2800" b="1" dirty="0"/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Version 2 will include sulfur pellet neutron activation and gamma dose results with the same shield configurations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sulfur pellet experiment evaluation is almost complete; the Lucite shield needs to be added, and the uncertainty analysis must be updated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gamma dose experiment evaluation is ongoing; preliminary results show ~0.5 C/E discrepancies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Funding has not yet been obtained to pursue Version 2</a:t>
            </a:r>
          </a:p>
        </p:txBody>
      </p:sp>
    </p:spTree>
    <p:extLst>
      <p:ext uri="{BB962C8B-B14F-4D97-AF65-F5344CB8AC3E}">
        <p14:creationId xmlns:p14="http://schemas.microsoft.com/office/powerpoint/2010/main" val="2531474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C021E96-80AD-8C58-C9D2-FD0432E9BF4D}"/>
              </a:ext>
            </a:extLst>
          </p:cNvPr>
          <p:cNvSpPr txBox="1"/>
          <p:nvPr/>
        </p:nvSpPr>
        <p:spPr>
          <a:xfrm>
            <a:off x="46182" y="2351122"/>
            <a:ext cx="120996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</a:rPr>
              <a:t>This presentation was supported by the Nuclear Criticality Safety Program, funded and managed by </a:t>
            </a:r>
            <a:br>
              <a:rPr lang="en-US" sz="3600" dirty="0">
                <a:effectLst/>
                <a:latin typeface="+mj-lt"/>
              </a:rPr>
            </a:br>
            <a:r>
              <a:rPr lang="en-US" sz="3600" dirty="0">
                <a:effectLst/>
                <a:latin typeface="+mj-lt"/>
              </a:rPr>
              <a:t>the National Nuclear Security Administration for the </a:t>
            </a:r>
            <a:br>
              <a:rPr lang="en-US" sz="3600" dirty="0">
                <a:effectLst/>
                <a:latin typeface="+mj-lt"/>
              </a:rPr>
            </a:br>
            <a:r>
              <a:rPr lang="en-US" sz="3600" dirty="0">
                <a:effectLst/>
                <a:latin typeface="+mj-lt"/>
              </a:rPr>
              <a:t>US Department of Energy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9185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C021E96-80AD-8C58-C9D2-FD0432E9BF4D}"/>
              </a:ext>
            </a:extLst>
          </p:cNvPr>
          <p:cNvSpPr txBox="1"/>
          <p:nvPr/>
        </p:nvSpPr>
        <p:spPr>
          <a:xfrm>
            <a:off x="314692" y="365125"/>
            <a:ext cx="11492432" cy="88639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Questions?</a:t>
            </a:r>
            <a:endParaRPr lang="en-US" sz="3200" b="1" kern="120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7" name="Content Placeholder 6" descr="A couple of men standing next to a bus&#10;&#10;Description automatically generated with medium confidence">
            <a:extLst>
              <a:ext uri="{FF2B5EF4-FFF2-40B4-BE49-F238E27FC236}">
                <a16:creationId xmlns:a16="http://schemas.microsoft.com/office/drawing/2014/main" id="{606C25F9-3196-2188-FD8B-D7CF575CC4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09587" y="812800"/>
            <a:ext cx="6772826" cy="52335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E8C32-B831-B6A0-39AF-DED028B22366}"/>
              </a:ext>
            </a:extLst>
          </p:cNvPr>
          <p:cNvSpPr txBox="1"/>
          <p:nvPr/>
        </p:nvSpPr>
        <p:spPr>
          <a:xfrm>
            <a:off x="1468581" y="6045200"/>
            <a:ext cx="9254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ORNL News Photo - bus lost in front of the Melton Valley Complex, August 1966.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942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D5BB-1CAC-ED80-66E7-BB4BFE59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2985801"/>
            <a:ext cx="11492432" cy="886397"/>
          </a:xfrm>
        </p:spPr>
        <p:txBody>
          <a:bodyPr/>
          <a:lstStyle/>
          <a:p>
            <a:pPr algn="ctr"/>
            <a:r>
              <a:rPr lang="en-US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045349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DEB1D-F802-DD9A-7A3D-F1D8FF2C5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E639-E9F9-FDB5-56A6-F0BE8509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3CB05-9500-0C4C-A08D-3D5F666FC8A5}"/>
              </a:ext>
            </a:extLst>
          </p:cNvPr>
          <p:cNvSpPr txBox="1"/>
          <p:nvPr/>
        </p:nvSpPr>
        <p:spPr>
          <a:xfrm>
            <a:off x="210457" y="1803545"/>
            <a:ext cx="11690290" cy="333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b="1" dirty="0"/>
              <a:t>The Health Physics Research Reactor (HPRR)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Version 1 - Evaluation Status and Contents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Version 2 - Evaluation of Experimental Data: Planned Additions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53996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4354F-D087-994F-514D-0AD47ACA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5" y="1312107"/>
            <a:ext cx="10058400" cy="4521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03432-2576-A1B8-B61B-48C48B2A4A6D}"/>
              </a:ext>
            </a:extLst>
          </p:cNvPr>
          <p:cNvSpPr txBox="1"/>
          <p:nvPr/>
        </p:nvSpPr>
        <p:spPr>
          <a:xfrm>
            <a:off x="3502340" y="5851583"/>
            <a:ext cx="4876990" cy="344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</a:pPr>
            <a:r>
              <a:rPr lang="en-US" sz="24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Bare configuration comparison.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76ED6-68AB-9A45-86B4-60B6CBDA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dirty="0"/>
              <a:t>Benchmark and SCALE MAVRIC sample calculation results</a:t>
            </a:r>
            <a:endParaRPr lang="en-US" b="1" kern="120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3685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4354F-D087-994F-514D-0AD47ACA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5" y="1312107"/>
            <a:ext cx="10058400" cy="4521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03432-2576-A1B8-B61B-48C48B2A4A6D}"/>
              </a:ext>
            </a:extLst>
          </p:cNvPr>
          <p:cNvSpPr txBox="1"/>
          <p:nvPr/>
        </p:nvSpPr>
        <p:spPr>
          <a:xfrm>
            <a:off x="3502340" y="5851583"/>
            <a:ext cx="4876990" cy="344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</a:pPr>
            <a:r>
              <a:rPr lang="en-US" sz="24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Bare configuration comparison.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76ED6-68AB-9A45-86B4-60B6CBDA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dirty="0"/>
              <a:t>Benchmark and SCALE MAVRIC sample calculation results</a:t>
            </a:r>
            <a:endParaRPr lang="en-US" b="1" kern="120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65F69E2-81CA-48D5-D50E-A16C9B00DF02}"/>
              </a:ext>
            </a:extLst>
          </p:cNvPr>
          <p:cNvCxnSpPr>
            <a:cxnSpLocks/>
          </p:cNvCxnSpPr>
          <p:nvPr/>
        </p:nvCxnSpPr>
        <p:spPr>
          <a:xfrm flipV="1">
            <a:off x="7968043" y="2235333"/>
            <a:ext cx="241933" cy="1170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147937D-7BF5-F362-C0D4-E3287800EB4C}"/>
              </a:ext>
            </a:extLst>
          </p:cNvPr>
          <p:cNvSpPr txBox="1"/>
          <p:nvPr/>
        </p:nvSpPr>
        <p:spPr>
          <a:xfrm>
            <a:off x="6935122" y="3406299"/>
            <a:ext cx="206584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400" b="1" i="0" dirty="0">
                <a:latin typeface="+mj-lt"/>
              </a:rPr>
              <a:t>Potential Bonner sphere counting artifact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CC9CC-6E05-1E27-39CD-CEEFA651B46B}"/>
              </a:ext>
            </a:extLst>
          </p:cNvPr>
          <p:cNvSpPr txBox="1"/>
          <p:nvPr/>
        </p:nvSpPr>
        <p:spPr>
          <a:xfrm>
            <a:off x="8126328" y="926627"/>
            <a:ext cx="206584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400" b="1" i="0" dirty="0">
                <a:latin typeface="+mj-lt"/>
              </a:rPr>
              <a:t>Excellent agreement above 1 MeV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18BB84-73A6-DAF8-DD05-A5BED18D13D8}"/>
              </a:ext>
            </a:extLst>
          </p:cNvPr>
          <p:cNvCxnSpPr>
            <a:cxnSpLocks/>
          </p:cNvCxnSpPr>
          <p:nvPr/>
        </p:nvCxnSpPr>
        <p:spPr>
          <a:xfrm flipH="1">
            <a:off x="8834667" y="1377736"/>
            <a:ext cx="371960" cy="565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5EE0ED-59E7-0AD5-384C-F2D1BF2DD67B}"/>
              </a:ext>
            </a:extLst>
          </p:cNvPr>
          <p:cNvSpPr txBox="1"/>
          <p:nvPr/>
        </p:nvSpPr>
        <p:spPr>
          <a:xfrm>
            <a:off x="3032750" y="1020205"/>
            <a:ext cx="169002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400" b="1" i="0" dirty="0">
                <a:latin typeface="+mj-lt"/>
              </a:rPr>
              <a:t>Bad agreement at low energy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D8E4F-0ABA-B5A8-E8AD-6ADA6C1D0A31}"/>
              </a:ext>
            </a:extLst>
          </p:cNvPr>
          <p:cNvCxnSpPr>
            <a:cxnSpLocks/>
          </p:cNvCxnSpPr>
          <p:nvPr/>
        </p:nvCxnSpPr>
        <p:spPr>
          <a:xfrm flipH="1">
            <a:off x="3599166" y="1477207"/>
            <a:ext cx="278598" cy="9350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793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203432-2576-A1B8-B61B-48C48B2A4A6D}"/>
              </a:ext>
            </a:extLst>
          </p:cNvPr>
          <p:cNvSpPr txBox="1"/>
          <p:nvPr/>
        </p:nvSpPr>
        <p:spPr>
          <a:xfrm>
            <a:off x="3182471" y="5883567"/>
            <a:ext cx="5827058" cy="3469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</a:pPr>
            <a:r>
              <a:rPr lang="en-US" sz="24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Steel-shielded configuration comparison.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76ED6-68AB-9A45-86B4-60B6CBDA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dirty="0"/>
              <a:t>Benchmark and SCALE MAVRIC sample calculation results</a:t>
            </a:r>
            <a:endParaRPr lang="en-US" b="1" kern="120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2F4B1-200A-4736-15D0-1600E611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4" y="1336801"/>
            <a:ext cx="10058400" cy="44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2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62F4B1-200A-4736-15D0-1600E611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4" y="1336801"/>
            <a:ext cx="10058400" cy="446148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C417C3-BE85-B407-7C38-D29E0942102F}"/>
              </a:ext>
            </a:extLst>
          </p:cNvPr>
          <p:cNvCxnSpPr>
            <a:cxnSpLocks/>
          </p:cNvCxnSpPr>
          <p:nvPr/>
        </p:nvCxnSpPr>
        <p:spPr>
          <a:xfrm flipH="1" flipV="1">
            <a:off x="7073900" y="3003550"/>
            <a:ext cx="894143" cy="4027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D152105-4F82-D61D-1AAB-91343D55DDBF}"/>
              </a:ext>
            </a:extLst>
          </p:cNvPr>
          <p:cNvSpPr txBox="1"/>
          <p:nvPr/>
        </p:nvSpPr>
        <p:spPr>
          <a:xfrm>
            <a:off x="6989147" y="3357401"/>
            <a:ext cx="206584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400" b="1" i="0" dirty="0">
                <a:latin typeface="+mj-lt"/>
              </a:rPr>
              <a:t>Potential Bonner sphere counting artifact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32028-C82E-0E20-17A6-D11D60562A51}"/>
              </a:ext>
            </a:extLst>
          </p:cNvPr>
          <p:cNvSpPr txBox="1"/>
          <p:nvPr/>
        </p:nvSpPr>
        <p:spPr>
          <a:xfrm>
            <a:off x="7927578" y="914410"/>
            <a:ext cx="225482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400" b="1" i="0" dirty="0">
                <a:latin typeface="+mj-lt"/>
              </a:rPr>
              <a:t>Very good agreement above 1 MeV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ED29A4-7239-2833-CD32-E841A5595981}"/>
              </a:ext>
            </a:extLst>
          </p:cNvPr>
          <p:cNvCxnSpPr>
            <a:cxnSpLocks/>
          </p:cNvCxnSpPr>
          <p:nvPr/>
        </p:nvCxnSpPr>
        <p:spPr>
          <a:xfrm flipH="1">
            <a:off x="8653736" y="1440230"/>
            <a:ext cx="371960" cy="565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7342F02-643A-3A6F-30BA-877517551812}"/>
              </a:ext>
            </a:extLst>
          </p:cNvPr>
          <p:cNvSpPr txBox="1"/>
          <p:nvPr/>
        </p:nvSpPr>
        <p:spPr>
          <a:xfrm>
            <a:off x="3032750" y="989912"/>
            <a:ext cx="169002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400" b="1" i="0" dirty="0">
                <a:latin typeface="+mj-lt"/>
              </a:rPr>
              <a:t>Bad agreement at low energy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89E68D-651A-A27F-DEB4-FF5914A09DDB}"/>
              </a:ext>
            </a:extLst>
          </p:cNvPr>
          <p:cNvCxnSpPr>
            <a:cxnSpLocks/>
          </p:cNvCxnSpPr>
          <p:nvPr/>
        </p:nvCxnSpPr>
        <p:spPr>
          <a:xfrm flipH="1">
            <a:off x="3599166" y="1477207"/>
            <a:ext cx="278598" cy="9350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90973A4F-FEA1-34F4-2EDB-545F2AD0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and SCALE MAVRIC sample calculation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C4FEBC-02CA-43CE-7B98-B9432223E767}"/>
              </a:ext>
            </a:extLst>
          </p:cNvPr>
          <p:cNvSpPr txBox="1"/>
          <p:nvPr/>
        </p:nvSpPr>
        <p:spPr>
          <a:xfrm>
            <a:off x="3182471" y="5883567"/>
            <a:ext cx="5827058" cy="3469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</a:pPr>
            <a:r>
              <a:rPr lang="en-US" sz="24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Steel-shielded configuration comparison.</a:t>
            </a:r>
          </a:p>
        </p:txBody>
      </p:sp>
    </p:spTree>
    <p:extLst>
      <p:ext uri="{BB962C8B-B14F-4D97-AF65-F5344CB8AC3E}">
        <p14:creationId xmlns:p14="http://schemas.microsoft.com/office/powerpoint/2010/main" val="3754302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203432-2576-A1B8-B61B-48C48B2A4A6D}"/>
              </a:ext>
            </a:extLst>
          </p:cNvPr>
          <p:cNvSpPr txBox="1"/>
          <p:nvPr/>
        </p:nvSpPr>
        <p:spPr>
          <a:xfrm>
            <a:off x="3146564" y="5850964"/>
            <a:ext cx="6006448" cy="3934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</a:pPr>
            <a:r>
              <a:rPr lang="en-US" sz="24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Lucite-shielded configuration comparison.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76ED6-68AB-9A45-86B4-60B6CBDA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dirty="0"/>
              <a:t>Benchmark and SCALE MAVRIC sample calculation results</a:t>
            </a:r>
            <a:endParaRPr lang="en-US" b="1" kern="120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B127D-8197-8FE6-10E4-3C90F946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72" y="1281540"/>
            <a:ext cx="10058400" cy="44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85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203432-2576-A1B8-B61B-48C48B2A4A6D}"/>
              </a:ext>
            </a:extLst>
          </p:cNvPr>
          <p:cNvSpPr txBox="1"/>
          <p:nvPr/>
        </p:nvSpPr>
        <p:spPr>
          <a:xfrm>
            <a:off x="3212236" y="5853100"/>
            <a:ext cx="5880942" cy="4023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</a:pPr>
            <a:r>
              <a:rPr lang="en-US" sz="24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Lucite-shielded configuration comparison.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76ED6-68AB-9A45-86B4-60B6CBDA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dirty="0"/>
              <a:t>Benchmark and SCALE MAVRIC sample calculation results</a:t>
            </a:r>
            <a:endParaRPr lang="en-US" b="1" kern="120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B127D-8197-8FE6-10E4-3C90F946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72" y="1281540"/>
            <a:ext cx="10058400" cy="445875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B46222-B7EA-3D2D-D337-914D6350C09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8141672" y="2641600"/>
            <a:ext cx="49828" cy="710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3EFEA2-E46A-56D8-8043-41B829CCFA5B}"/>
              </a:ext>
            </a:extLst>
          </p:cNvPr>
          <p:cNvSpPr txBox="1"/>
          <p:nvPr/>
        </p:nvSpPr>
        <p:spPr>
          <a:xfrm>
            <a:off x="7108750" y="3352550"/>
            <a:ext cx="206584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400" b="1" i="0" dirty="0">
                <a:latin typeface="+mj-lt"/>
              </a:rPr>
              <a:t>Potential Bonner sphere counting artifact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95987-4241-1D64-6158-1D70CEF70D75}"/>
              </a:ext>
            </a:extLst>
          </p:cNvPr>
          <p:cNvSpPr txBox="1"/>
          <p:nvPr/>
        </p:nvSpPr>
        <p:spPr>
          <a:xfrm>
            <a:off x="6369451" y="803709"/>
            <a:ext cx="169002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12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400" b="1" i="0" dirty="0">
                <a:latin typeface="+mj-lt"/>
              </a:rPr>
              <a:t>Excellent agreement at low and “high” energy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5A0A9E-9AD0-8546-B144-0EADB961BC8A}"/>
              </a:ext>
            </a:extLst>
          </p:cNvPr>
          <p:cNvCxnSpPr>
            <a:cxnSpLocks/>
          </p:cNvCxnSpPr>
          <p:nvPr/>
        </p:nvCxnSpPr>
        <p:spPr>
          <a:xfrm flipH="1">
            <a:off x="5352164" y="1542373"/>
            <a:ext cx="1601086" cy="937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80432D-E6ED-97CC-0259-52DB34D3DC41}"/>
              </a:ext>
            </a:extLst>
          </p:cNvPr>
          <p:cNvCxnSpPr>
            <a:cxnSpLocks/>
          </p:cNvCxnSpPr>
          <p:nvPr/>
        </p:nvCxnSpPr>
        <p:spPr>
          <a:xfrm>
            <a:off x="7512050" y="1542373"/>
            <a:ext cx="1200150" cy="8007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740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828E-4CAA-286C-3989-BEE9D56F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b="1" kern="120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The Health Physics Research Reactor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26BB5-6743-589B-E27C-D2DF7559CC72}"/>
              </a:ext>
            </a:extLst>
          </p:cNvPr>
          <p:cNvSpPr txBox="1"/>
          <p:nvPr/>
        </p:nvSpPr>
        <p:spPr>
          <a:xfrm>
            <a:off x="314692" y="2151529"/>
            <a:ext cx="5528426" cy="3805518"/>
          </a:xfrm>
          <a:prstGeom prst="rect">
            <a:avLst/>
          </a:prstGeom>
        </p:spPr>
        <p:txBody>
          <a:bodyPr vert="horz" lIns="182880" tIns="91440" rIns="91440" bIns="91440" rtlCol="0"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latin typeface="Roboto" panose="02000000000000000000" pitchFamily="2" charset="0"/>
                <a:ea typeface="Roboto" panose="02000000000000000000" pitchFamily="2" charset="0"/>
              </a:rPr>
              <a:t>Also known as the </a:t>
            </a:r>
            <a:r>
              <a:rPr lang="en-US" sz="72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Fast Burst Reactor (FBR)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sz="72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Designed and built at ORNL in 1961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sz="72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Part of the Dosimetry Application Research (DOSAR) facility at ORNL from 1963 to 1987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sz="72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Operated for thousands of hours; achieved criticality 10,000 times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sz="72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Inspired numerous relevant studies and publications on dosimetry, plant radiobiology, radiation alarms, teaching, and training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sz="7200" kern="1200" dirty="0"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Decommissioned in 1987</a:t>
            </a:r>
          </a:p>
          <a:p>
            <a:pPr marL="0" lvl="2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sz="1300" kern="1200" dirty="0"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2C4AE-23DD-60AA-1537-3513015EBE13}"/>
              </a:ext>
            </a:extLst>
          </p:cNvPr>
          <p:cNvPicPr/>
          <p:nvPr/>
        </p:nvPicPr>
        <p:blipFill>
          <a:blip r:embed="rId3"/>
          <a:srcRect l="3657" r="-3" b="-3"/>
          <a:stretch/>
        </p:blipFill>
        <p:spPr>
          <a:xfrm>
            <a:off x="6237905" y="2151529"/>
            <a:ext cx="5534113" cy="3805518"/>
          </a:xfrm>
          <a:prstGeom prst="rect">
            <a:avLst/>
          </a:prstGeom>
          <a:noFill/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2262986-9113-7860-5B78-0C411B2B73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691" y="1636713"/>
            <a:ext cx="5534113" cy="433965"/>
          </a:xfrm>
        </p:spPr>
        <p:txBody>
          <a:bodyPr/>
          <a:lstStyle/>
          <a:p>
            <a:r>
              <a:rPr lang="en-US" dirty="0"/>
              <a:t>Facts about the HPRR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EECF1A-2E9F-8E66-5D07-CB20C86172FB}"/>
              </a:ext>
            </a:extLst>
          </p:cNvPr>
          <p:cNvSpPr/>
          <p:nvPr/>
        </p:nvSpPr>
        <p:spPr>
          <a:xfrm>
            <a:off x="6238429" y="1636672"/>
            <a:ext cx="5534113" cy="433965"/>
          </a:xfrm>
          <a:prstGeom prst="rect">
            <a:avLst/>
          </a:prstGeom>
        </p:spPr>
        <p:txBody>
          <a:bodyPr vert="horz" wrap="square" lIns="182880" tIns="91440" rIns="91440" bIns="9144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</a:pPr>
            <a:r>
              <a:rPr lang="en-US" sz="1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DOSAR Facility, </a:t>
            </a:r>
            <a:r>
              <a:rPr lang="en-US" sz="1400" b="1" i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 History of Research Reactors Division (1987)</a:t>
            </a:r>
          </a:p>
        </p:txBody>
      </p:sp>
    </p:spTree>
    <p:extLst>
      <p:ext uri="{BB962C8B-B14F-4D97-AF65-F5344CB8AC3E}">
        <p14:creationId xmlns:p14="http://schemas.microsoft.com/office/powerpoint/2010/main" val="2343092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7D3F-D93E-A253-582F-FE1EED58A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The Health Physics Research Reactor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8E0C9-DB9D-8CD5-7CD6-38121A8D18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82535" y="1058748"/>
            <a:ext cx="4524375" cy="5391150"/>
          </a:xfrm>
          <a:prstGeom prst="rect">
            <a:avLst/>
          </a:prstGeom>
        </p:spPr>
      </p:pic>
      <p:pic>
        <p:nvPicPr>
          <p:cNvPr id="10" name="Picture 9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C8703EFD-E7C5-1EB4-B26C-DC2FE675C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981" y="831032"/>
            <a:ext cx="4230400" cy="53307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AF6311-A224-C062-2D94-033ED45A7980}"/>
              </a:ext>
            </a:extLst>
          </p:cNvPr>
          <p:cNvSpPr txBox="1"/>
          <p:nvPr/>
        </p:nvSpPr>
        <p:spPr>
          <a:xfrm>
            <a:off x="1788160" y="6402399"/>
            <a:ext cx="996744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1600" i="0" dirty="0"/>
              <a:t>Phantom setup inside the HPRR building, August 7, 1970 (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A History of Research Reactors Division,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1987).</a:t>
            </a:r>
            <a:endParaRPr lang="en-US" sz="1600" i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1191BE-FD71-F055-616D-124F8C620549}"/>
              </a:ext>
            </a:extLst>
          </p:cNvPr>
          <p:cNvSpPr/>
          <p:nvPr/>
        </p:nvSpPr>
        <p:spPr>
          <a:xfrm>
            <a:off x="3260436" y="6161795"/>
            <a:ext cx="1237673" cy="146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2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828E-4CAA-286C-3989-BEE9D56F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The Health Physics Research Reactor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A29D9-8FAF-D4F4-7E3C-0EE29C1832CB}"/>
              </a:ext>
            </a:extLst>
          </p:cNvPr>
          <p:cNvSpPr/>
          <p:nvPr/>
        </p:nvSpPr>
        <p:spPr>
          <a:xfrm>
            <a:off x="1129974" y="5388856"/>
            <a:ext cx="4430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HPRR reference dosimetry (ORNL-6240, 1987).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1537C-BF78-729B-8E31-5EAA99D39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751" y="1134883"/>
            <a:ext cx="6154249" cy="3850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45B80D-8169-C9F7-3675-D2309929888D}"/>
              </a:ext>
            </a:extLst>
          </p:cNvPr>
          <p:cNvSpPr/>
          <p:nvPr/>
        </p:nvSpPr>
        <p:spPr>
          <a:xfrm>
            <a:off x="8341669" y="5384563"/>
            <a:ext cx="2297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SCALE model of HPRR.</a:t>
            </a:r>
            <a:endParaRPr lang="en-US" sz="16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FC348A-43FF-55CF-62BC-A8A3D7789E0A}"/>
              </a:ext>
            </a:extLst>
          </p:cNvPr>
          <p:cNvGrpSpPr/>
          <p:nvPr/>
        </p:nvGrpSpPr>
        <p:grpSpPr>
          <a:xfrm>
            <a:off x="572306" y="1471739"/>
            <a:ext cx="5465445" cy="3850640"/>
            <a:chOff x="540045" y="1405816"/>
            <a:chExt cx="5465445" cy="38506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5FD2A-1980-0C81-2968-D0F92924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045" y="1405816"/>
              <a:ext cx="5465445" cy="385064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ED6F08-C74D-56DB-AF44-315EDA24ED48}"/>
                </a:ext>
              </a:extLst>
            </p:cNvPr>
            <p:cNvSpPr/>
            <p:nvPr/>
          </p:nvSpPr>
          <p:spPr>
            <a:xfrm>
              <a:off x="4433146" y="2303045"/>
              <a:ext cx="1127761" cy="291141"/>
            </a:xfrm>
            <a:prstGeom prst="rect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FFBFA3-9431-62F3-0DF5-C1C87DB59CDC}"/>
                </a:ext>
              </a:extLst>
            </p:cNvPr>
            <p:cNvSpPr/>
            <p:nvPr/>
          </p:nvSpPr>
          <p:spPr>
            <a:xfrm>
              <a:off x="2411305" y="2594186"/>
              <a:ext cx="963421" cy="291141"/>
            </a:xfrm>
            <a:prstGeom prst="rect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10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F3BBC-FFDB-36DA-4418-6D9219E31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A014-6C9E-8685-ADA5-A918524D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The Health Physics Research Reactor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78BDC-D8E8-9512-4454-52EDC5FF8E41}"/>
              </a:ext>
            </a:extLst>
          </p:cNvPr>
          <p:cNvSpPr/>
          <p:nvPr/>
        </p:nvSpPr>
        <p:spPr>
          <a:xfrm>
            <a:off x="2430363" y="5835558"/>
            <a:ext cx="69605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Health Physics Research Reactor reference dosimetry (ORNL-6240, 1987).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80C4A-FC30-72BD-CB24-A1B241FFD0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456" y="1852971"/>
            <a:ext cx="4182110" cy="3550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F501F97-CA11-1EA7-759C-CEB825B9292B}"/>
              </a:ext>
            </a:extLst>
          </p:cNvPr>
          <p:cNvGrpSpPr/>
          <p:nvPr/>
        </p:nvGrpSpPr>
        <p:grpSpPr>
          <a:xfrm>
            <a:off x="5673055" y="1761491"/>
            <a:ext cx="5465445" cy="3850640"/>
            <a:chOff x="5673055" y="1761491"/>
            <a:chExt cx="5465445" cy="38506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3DBA01-310D-236F-A12B-2C2A638FF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055" y="1761491"/>
              <a:ext cx="5465445" cy="385064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877A3A-F3B7-3C13-A9FC-5792BB1A916E}"/>
                </a:ext>
              </a:extLst>
            </p:cNvPr>
            <p:cNvSpPr/>
            <p:nvPr/>
          </p:nvSpPr>
          <p:spPr>
            <a:xfrm>
              <a:off x="7545493" y="2926079"/>
              <a:ext cx="1022774" cy="291141"/>
            </a:xfrm>
            <a:prstGeom prst="rect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0B3096-FDA7-C73B-52EA-08E5442A993D}"/>
                </a:ext>
              </a:extLst>
            </p:cNvPr>
            <p:cNvSpPr/>
            <p:nvPr/>
          </p:nvSpPr>
          <p:spPr>
            <a:xfrm>
              <a:off x="9560558" y="2634938"/>
              <a:ext cx="1127761" cy="291141"/>
            </a:xfrm>
            <a:prstGeom prst="rect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426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D8400-6546-F917-19EE-1B292701B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9145-3B6B-47E2-AEB2-3894AA9E2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The Health Physics Research Reactor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074ACB-78A5-7BB4-08F9-2983C5476C8A}"/>
              </a:ext>
            </a:extLst>
          </p:cNvPr>
          <p:cNvSpPr/>
          <p:nvPr/>
        </p:nvSpPr>
        <p:spPr>
          <a:xfrm>
            <a:off x="2045562" y="5848052"/>
            <a:ext cx="7459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HPRR building (left), inside HPRR building (right), pictures taken on 06/03/2021.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789C9-4CDE-6276-5A17-772EBC8528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8166" y="1835458"/>
            <a:ext cx="4571543" cy="3428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92966A-B327-223A-207D-76994EDAE7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288" y="1251521"/>
            <a:ext cx="6095392" cy="45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28943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History" id="{9BC19BD3-4842-D04E-BAEE-8C618C8CE577}" vid="{330CD97F-83AE-3542-AA29-FE23DD7AA6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ORNL-Presentation-16x9-History</Template>
  <TotalTime>10449</TotalTime>
  <Words>2339</Words>
  <Application>Microsoft Office PowerPoint</Application>
  <PresentationFormat>Widescreen</PresentationFormat>
  <Paragraphs>361</Paragraphs>
  <Slides>45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 Math</vt:lpstr>
      <vt:lpstr>Century Gothic</vt:lpstr>
      <vt:lpstr>Roboto</vt:lpstr>
      <vt:lpstr>Roboto Light</vt:lpstr>
      <vt:lpstr>Times New Roman</vt:lpstr>
      <vt:lpstr>Wingdings</vt:lpstr>
      <vt:lpstr>ORNL Presentation</vt:lpstr>
      <vt:lpstr>Status and planned updates of the SINBAD evaluation of HPRR shielding experiments  SINBAD Task Force meeting  Meetings of the ICSBEP and IRPhE Technical Review Groups and the SINBAD Task Force </vt:lpstr>
      <vt:lpstr>US DOE Nuclear Criticality Safety Program (NCSP)  Task IP&amp;D-5: Goal</vt:lpstr>
      <vt:lpstr>Outline</vt:lpstr>
      <vt:lpstr>Outline</vt:lpstr>
      <vt:lpstr>The Health Physics Research Reactor</vt:lpstr>
      <vt:lpstr>The Health Physics Research Reactor</vt:lpstr>
      <vt:lpstr>The Health Physics Research Reactor</vt:lpstr>
      <vt:lpstr>The Health Physics Research Reactor</vt:lpstr>
      <vt:lpstr>The Health Physics Research Reactor</vt:lpstr>
      <vt:lpstr>Outline</vt:lpstr>
      <vt:lpstr>Version 1 - evaluation status and contents</vt:lpstr>
      <vt:lpstr>Version 1 - evaluation status and contents</vt:lpstr>
      <vt:lpstr>Version 1 - evaluation status and contents</vt:lpstr>
      <vt:lpstr>Version 1 - evaluation status and contents</vt:lpstr>
      <vt:lpstr>Version 1 - evaluation status and contents</vt:lpstr>
      <vt:lpstr>Version 1 - evaluation status and contents</vt:lpstr>
      <vt:lpstr>Version 1 - evaluation status and contents</vt:lpstr>
      <vt:lpstr>Version 1 - evaluation status and contents</vt:lpstr>
      <vt:lpstr>Version 1 - evaluation status and contents</vt:lpstr>
      <vt:lpstr>Outline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</vt:lpstr>
      <vt:lpstr>Version 2 - evaluation of experimental data: planned additions </vt:lpstr>
      <vt:lpstr>Version 2 - evaluation of experimental data: planned additions </vt:lpstr>
      <vt:lpstr>Outline</vt:lpstr>
      <vt:lpstr>Conclusions</vt:lpstr>
      <vt:lpstr>Conclusions</vt:lpstr>
      <vt:lpstr>PowerPoint Presentation</vt:lpstr>
      <vt:lpstr>PowerPoint Presentation</vt:lpstr>
      <vt:lpstr>Back-up slides</vt:lpstr>
      <vt:lpstr>Benchmark and SCALE MAVRIC sample calculation results</vt:lpstr>
      <vt:lpstr>Benchmark and SCALE MAVRIC sample calculation results</vt:lpstr>
      <vt:lpstr>Benchmark and SCALE MAVRIC sample calculation results</vt:lpstr>
      <vt:lpstr>Benchmark and SCALE MAVRIC sample calculation results</vt:lpstr>
      <vt:lpstr>Benchmark and SCALE MAVRIC sample calculation results</vt:lpstr>
      <vt:lpstr>Benchmark and SCALE MAVRIC sample calculation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Dupont, Mathieu</dc:creator>
  <cp:lastModifiedBy>Dupont, Mathieu</cp:lastModifiedBy>
  <cp:revision>39</cp:revision>
  <dcterms:created xsi:type="dcterms:W3CDTF">2024-11-07T21:58:39Z</dcterms:created>
  <dcterms:modified xsi:type="dcterms:W3CDTF">2025-04-03T14:07:39Z</dcterms:modified>
</cp:coreProperties>
</file>