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72" r:id="rId4"/>
    <p:sldMasterId id="2147483660" r:id="rId5"/>
  </p:sldMasterIdLst>
  <p:notesMasterIdLst>
    <p:notesMasterId r:id="rId7"/>
  </p:notesMasterIdLst>
  <p:sldIdLst>
    <p:sldId id="256" r:id="rId6"/>
  </p:sldIdLst>
  <p:sldSz cx="36576000" cy="27432000"/>
  <p:notesSz cx="6858000" cy="9144000"/>
  <p:defaultTextStyle>
    <a:defPPr>
      <a:defRPr lang="en-US"/>
    </a:defPPr>
    <a:lvl1pPr marL="0" algn="l" defTabSz="4180088" rtl="0" eaLnBrk="1" latinLnBrk="0" hangingPunct="1">
      <a:defRPr sz="8200" kern="1200">
        <a:solidFill>
          <a:schemeClr val="tx1"/>
        </a:solidFill>
        <a:latin typeface="+mn-lt"/>
        <a:ea typeface="+mn-ea"/>
        <a:cs typeface="+mn-cs"/>
      </a:defRPr>
    </a:lvl1pPr>
    <a:lvl2pPr marL="2090044" algn="l" defTabSz="4180088" rtl="0" eaLnBrk="1" latinLnBrk="0" hangingPunct="1">
      <a:defRPr sz="8200" kern="1200">
        <a:solidFill>
          <a:schemeClr val="tx1"/>
        </a:solidFill>
        <a:latin typeface="+mn-lt"/>
        <a:ea typeface="+mn-ea"/>
        <a:cs typeface="+mn-cs"/>
      </a:defRPr>
    </a:lvl2pPr>
    <a:lvl3pPr marL="4180088" algn="l" defTabSz="4180088" rtl="0" eaLnBrk="1" latinLnBrk="0" hangingPunct="1">
      <a:defRPr sz="8200" kern="1200">
        <a:solidFill>
          <a:schemeClr val="tx1"/>
        </a:solidFill>
        <a:latin typeface="+mn-lt"/>
        <a:ea typeface="+mn-ea"/>
        <a:cs typeface="+mn-cs"/>
      </a:defRPr>
    </a:lvl3pPr>
    <a:lvl4pPr marL="6270132" algn="l" defTabSz="4180088" rtl="0" eaLnBrk="1" latinLnBrk="0" hangingPunct="1">
      <a:defRPr sz="8200" kern="1200">
        <a:solidFill>
          <a:schemeClr val="tx1"/>
        </a:solidFill>
        <a:latin typeface="+mn-lt"/>
        <a:ea typeface="+mn-ea"/>
        <a:cs typeface="+mn-cs"/>
      </a:defRPr>
    </a:lvl4pPr>
    <a:lvl5pPr marL="8360176" algn="l" defTabSz="4180088" rtl="0" eaLnBrk="1" latinLnBrk="0" hangingPunct="1">
      <a:defRPr sz="8200" kern="1200">
        <a:solidFill>
          <a:schemeClr val="tx1"/>
        </a:solidFill>
        <a:latin typeface="+mn-lt"/>
        <a:ea typeface="+mn-ea"/>
        <a:cs typeface="+mn-cs"/>
      </a:defRPr>
    </a:lvl5pPr>
    <a:lvl6pPr marL="10450220" algn="l" defTabSz="4180088" rtl="0" eaLnBrk="1" latinLnBrk="0" hangingPunct="1">
      <a:defRPr sz="8200" kern="1200">
        <a:solidFill>
          <a:schemeClr val="tx1"/>
        </a:solidFill>
        <a:latin typeface="+mn-lt"/>
        <a:ea typeface="+mn-ea"/>
        <a:cs typeface="+mn-cs"/>
      </a:defRPr>
    </a:lvl6pPr>
    <a:lvl7pPr marL="12540264" algn="l" defTabSz="4180088" rtl="0" eaLnBrk="1" latinLnBrk="0" hangingPunct="1">
      <a:defRPr sz="8200" kern="1200">
        <a:solidFill>
          <a:schemeClr val="tx1"/>
        </a:solidFill>
        <a:latin typeface="+mn-lt"/>
        <a:ea typeface="+mn-ea"/>
        <a:cs typeface="+mn-cs"/>
      </a:defRPr>
    </a:lvl7pPr>
    <a:lvl8pPr marL="14630309" algn="l" defTabSz="4180088" rtl="0" eaLnBrk="1" latinLnBrk="0" hangingPunct="1">
      <a:defRPr sz="8200" kern="1200">
        <a:solidFill>
          <a:schemeClr val="tx1"/>
        </a:solidFill>
        <a:latin typeface="+mn-lt"/>
        <a:ea typeface="+mn-ea"/>
        <a:cs typeface="+mn-cs"/>
      </a:defRPr>
    </a:lvl8pPr>
    <a:lvl9pPr marL="16720353" algn="l" defTabSz="4180088"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0">
          <p15:clr>
            <a:srgbClr val="A4A3A4"/>
          </p15:clr>
        </p15:guide>
        <p15:guide id="2" pos="115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1DF6731-20EA-5E09-C522-D4F7006DBACD}" name="Schmitt, Thomas B. (CONTR)" initials="STB(" userId="S::Thomas.Schmitt@netl.doe.gov::1b0786be-68c0-46c6-849e-5ddb2b851741" providerId="AD"/>
  <p188:author id="{E3746333-B3CB-E201-CDAF-A988655E477D}" name="James III, Robert E." initials="JIRE" userId="S::Robert.James@netl.doe.gov::27c2b6db-1726-4fec-a3b2-37dfd5d70572" providerId="AD"/>
  <p188:author id="{99F1053C-3B8B-E910-E6C8-9950ACA81296}" name="Roksana Mahmud" initials="" userId="S::roksana.mahmud@keylogic.com::f5259f72-bf30-4f21-aa0d-5e7f0659ee57" providerId="AD"/>
  <p188:author id="{A07F2B53-002D-7CD4-4F54-760346BDF637}" name="Jamieson, Matthew B." initials="JB" userId="S::matthew.jamieson@netl.doe.gov::89b6b994-26bf-4944-880b-0963024a11a2" providerId="AD"/>
  <p188:author id="{B1F01E6A-641E-666C-F919-467F8644E753}" name="Izar-Tenorio, Jorge (CONTR)" initials="ITJ(" userId="S::Jorge.Izar-Tenorio@netl.doe.gov::2dd8521f-84a9-4212-ad22-9b6ae5c4a6d7" providerId="AD"/>
  <p188:author id="{D431FC7E-E15C-D5D5-B91F-E9BF2DFC6AEE}" name="Zoelle, Alexander J. (CONTR)" initials="ZAJ(" userId="S::Alexander.Zoelle@netl.doe.gov::e0d9cf16-868f-4c58-af62-f022f61a6378" providerId="AD"/>
  <p188:author id="{41D77CA0-B2FD-5073-835A-5114E70D69E1}" name="Izar-Tenorio, Jorge (CONTR)" initials="I(" userId="S::jorge.izar-tenorio@netl.doe.gov::2dd8521f-84a9-4212-ad22-9b6ae5c4a6d7" providerId="AD"/>
  <p188:author id="{FC6D63F8-DAB0-22A4-58BA-C5BB36D66DE6}" name="Homsy, Sally L." initials="HSL" userId="S::Sally.Homsy@netl.doe.gov::5a76428b-d721-4460-b4be-da70a830678b" providerId="AD"/>
  <p188:author id="{7F7354F9-BC49-AEEC-5AB0-C48776F758A5}" name="Jamieson, Matthew B." initials="JMB" userId="S::Matthew.Jamieson@netl.doe.gov::89b6b994-26bf-4944-880b-0963024a11a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87" autoAdjust="0"/>
    <p:restoredTop sz="94125" autoAdjust="0"/>
  </p:normalViewPr>
  <p:slideViewPr>
    <p:cSldViewPr snapToGrid="0">
      <p:cViewPr varScale="1">
        <p:scale>
          <a:sx n="20" d="100"/>
          <a:sy n="20" d="100"/>
        </p:scale>
        <p:origin x="1925" y="130"/>
      </p:cViewPr>
      <p:guideLst>
        <p:guide orient="horz" pos="8640"/>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PROD75-FS6\Common\Common\TEA\SA-2\A6%20-%20CDR\Task%208%20Element%201\SE%202B%20-%20Marine%20CDR\Cost%20and%20Performance%20Template\6.8.2B_MCDR_Cost%20and%20Performance%20Template_Rev0_20240308.xlsm"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733159268396183"/>
          <c:y val="5.3828489640881265E-2"/>
          <c:w val="0.81825618797787647"/>
          <c:h val="0.81914041614907096"/>
        </c:manualLayout>
      </c:layout>
      <c:scatterChart>
        <c:scatterStyle val="smoothMarker"/>
        <c:varyColors val="0"/>
        <c:ser>
          <c:idx val="0"/>
          <c:order val="0"/>
          <c:tx>
            <c:strRef>
              <c:f>'Calcs for Presentation'!$C$2</c:f>
              <c:strCache>
                <c:ptCount val="1"/>
                <c:pt idx="0">
                  <c:v>MEB1</c:v>
                </c:pt>
              </c:strCache>
            </c:strRef>
          </c:tx>
          <c:spPr>
            <a:ln w="28575" cap="rnd">
              <a:solidFill>
                <a:schemeClr val="accent1"/>
              </a:solidFill>
              <a:round/>
            </a:ln>
            <a:effectLst/>
          </c:spPr>
          <c:marker>
            <c:symbol val="triangle"/>
            <c:size val="7"/>
            <c:spPr>
              <a:solidFill>
                <a:schemeClr val="accent1"/>
              </a:solidFill>
              <a:ln w="9525">
                <a:solidFill>
                  <a:schemeClr val="accent1"/>
                </a:solidFill>
              </a:ln>
              <a:effectLst/>
            </c:spPr>
          </c:marker>
          <c:xVal>
            <c:numRef>
              <c:f>'Calcs for Presentation'!$A$3:$A$6</c:f>
              <c:numCache>
                <c:formatCode>General</c:formatCode>
                <c:ptCount val="4"/>
                <c:pt idx="0">
                  <c:v>950</c:v>
                </c:pt>
                <c:pt idx="1">
                  <c:v>13000</c:v>
                </c:pt>
                <c:pt idx="2">
                  <c:v>70000</c:v>
                </c:pt>
                <c:pt idx="3">
                  <c:v>100000</c:v>
                </c:pt>
              </c:numCache>
            </c:numRef>
          </c:xVal>
          <c:yVal>
            <c:numRef>
              <c:f>'Calcs for Presentation'!$C$3:$C$6</c:f>
              <c:numCache>
                <c:formatCode>#,##0</c:formatCode>
                <c:ptCount val="4"/>
                <c:pt idx="0">
                  <c:v>13877.615123042755</c:v>
                </c:pt>
                <c:pt idx="1">
                  <c:v>8619.0616537980222</c:v>
                </c:pt>
                <c:pt idx="2">
                  <c:v>8076.6414680874614</c:v>
                </c:pt>
                <c:pt idx="3">
                  <c:v>8037.4398508500326</c:v>
                </c:pt>
              </c:numCache>
            </c:numRef>
          </c:yVal>
          <c:smooth val="1"/>
          <c:extLst>
            <c:ext xmlns:c16="http://schemas.microsoft.com/office/drawing/2014/chart" uri="{C3380CC4-5D6E-409C-BE32-E72D297353CC}">
              <c16:uniqueId val="{00000000-44AE-403C-BFC4-FE19F0718780}"/>
            </c:ext>
          </c:extLst>
        </c:ser>
        <c:ser>
          <c:idx val="1"/>
          <c:order val="1"/>
          <c:tx>
            <c:strRef>
              <c:f>'Calcs for Presentation'!$D$2</c:f>
              <c:strCache>
                <c:ptCount val="1"/>
                <c:pt idx="0">
                  <c:v>MEB2</c:v>
                </c:pt>
              </c:strCache>
            </c:strRef>
          </c:tx>
          <c:spPr>
            <a:ln w="28575" cap="rnd">
              <a:solidFill>
                <a:schemeClr val="accent2"/>
              </a:solidFill>
              <a:round/>
            </a:ln>
            <a:effectLst/>
          </c:spPr>
          <c:marker>
            <c:symbol val="square"/>
            <c:size val="7"/>
            <c:spPr>
              <a:solidFill>
                <a:schemeClr val="accent2"/>
              </a:solidFill>
              <a:ln w="9525">
                <a:solidFill>
                  <a:schemeClr val="accent2"/>
                </a:solidFill>
              </a:ln>
              <a:effectLst/>
            </c:spPr>
          </c:marker>
          <c:xVal>
            <c:numRef>
              <c:f>'Calcs for Presentation'!$A$3:$A$6</c:f>
              <c:numCache>
                <c:formatCode>General</c:formatCode>
                <c:ptCount val="4"/>
                <c:pt idx="0">
                  <c:v>950</c:v>
                </c:pt>
                <c:pt idx="1">
                  <c:v>13000</c:v>
                </c:pt>
                <c:pt idx="2">
                  <c:v>70000</c:v>
                </c:pt>
                <c:pt idx="3">
                  <c:v>100000</c:v>
                </c:pt>
              </c:numCache>
            </c:numRef>
          </c:xVal>
          <c:yVal>
            <c:numRef>
              <c:f>'Calcs for Presentation'!$D$3:$D$6</c:f>
              <c:numCache>
                <c:formatCode>#,##0</c:formatCode>
                <c:ptCount val="4"/>
                <c:pt idx="0">
                  <c:v>14190.487549436566</c:v>
                </c:pt>
                <c:pt idx="1">
                  <c:v>8877.1827741462857</c:v>
                </c:pt>
                <c:pt idx="2">
                  <c:v>8327.0904426495326</c:v>
                </c:pt>
                <c:pt idx="3">
                  <c:v>8288.2067175432658</c:v>
                </c:pt>
              </c:numCache>
            </c:numRef>
          </c:yVal>
          <c:smooth val="1"/>
          <c:extLst>
            <c:ext xmlns:c16="http://schemas.microsoft.com/office/drawing/2014/chart" uri="{C3380CC4-5D6E-409C-BE32-E72D297353CC}">
              <c16:uniqueId val="{00000001-44AE-403C-BFC4-FE19F0718780}"/>
            </c:ext>
          </c:extLst>
        </c:ser>
        <c:ser>
          <c:idx val="2"/>
          <c:order val="2"/>
          <c:tx>
            <c:strRef>
              <c:f>'Calcs for Presentation'!$E$2</c:f>
              <c:strCache>
                <c:ptCount val="1"/>
                <c:pt idx="0">
                  <c:v>MEC1</c:v>
                </c:pt>
              </c:strCache>
            </c:strRef>
          </c:tx>
          <c:spPr>
            <a:ln w="28575" cap="rnd">
              <a:solidFill>
                <a:schemeClr val="accent3"/>
              </a:solidFill>
              <a:round/>
            </a:ln>
            <a:effectLst/>
          </c:spPr>
          <c:marker>
            <c:symbol val="circle"/>
            <c:size val="7"/>
            <c:spPr>
              <a:solidFill>
                <a:schemeClr val="accent3"/>
              </a:solidFill>
              <a:ln w="9525">
                <a:solidFill>
                  <a:schemeClr val="accent3"/>
                </a:solidFill>
              </a:ln>
              <a:effectLst/>
            </c:spPr>
          </c:marker>
          <c:xVal>
            <c:numRef>
              <c:f>'Calcs for Presentation'!$A$3:$A$6</c:f>
              <c:numCache>
                <c:formatCode>General</c:formatCode>
                <c:ptCount val="4"/>
                <c:pt idx="0">
                  <c:v>950</c:v>
                </c:pt>
                <c:pt idx="1">
                  <c:v>13000</c:v>
                </c:pt>
                <c:pt idx="2">
                  <c:v>70000</c:v>
                </c:pt>
                <c:pt idx="3">
                  <c:v>100000</c:v>
                </c:pt>
              </c:numCache>
            </c:numRef>
          </c:xVal>
          <c:yVal>
            <c:numRef>
              <c:f>'Calcs for Presentation'!$E$3:$E$6</c:f>
              <c:numCache>
                <c:formatCode>#,##0</c:formatCode>
                <c:ptCount val="4"/>
                <c:pt idx="0">
                  <c:v>26304.001439553402</c:v>
                </c:pt>
                <c:pt idx="1">
                  <c:v>20812.743557162772</c:v>
                </c:pt>
                <c:pt idx="2">
                  <c:v>20236.149245877452</c:v>
                </c:pt>
                <c:pt idx="3">
                  <c:v>20195.129788320715</c:v>
                </c:pt>
              </c:numCache>
            </c:numRef>
          </c:yVal>
          <c:smooth val="1"/>
          <c:extLst>
            <c:ext xmlns:c16="http://schemas.microsoft.com/office/drawing/2014/chart" uri="{C3380CC4-5D6E-409C-BE32-E72D297353CC}">
              <c16:uniqueId val="{00000002-44AE-403C-BFC4-FE19F0718780}"/>
            </c:ext>
          </c:extLst>
        </c:ser>
        <c:dLbls>
          <c:showLegendKey val="0"/>
          <c:showVal val="0"/>
          <c:showCatName val="0"/>
          <c:showSerName val="0"/>
          <c:showPercent val="0"/>
          <c:showBubbleSize val="0"/>
        </c:dLbls>
        <c:axId val="707233256"/>
        <c:axId val="707233976"/>
      </c:scatterChart>
      <c:valAx>
        <c:axId val="707233256"/>
        <c:scaling>
          <c:orientation val="minMax"/>
          <c:max val="100000"/>
        </c:scaling>
        <c:delete val="0"/>
        <c:axPos val="b"/>
        <c:title>
          <c:tx>
            <c:rich>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r>
                  <a:rPr lang="en-US" dirty="0"/>
                  <a:t>CO</a:t>
                </a:r>
                <a:r>
                  <a:rPr lang="en-US" baseline="-25000" dirty="0"/>
                  <a:t>2</a:t>
                </a:r>
                <a:r>
                  <a:rPr lang="en-US" dirty="0"/>
                  <a:t> Product Flow Rate</a:t>
                </a:r>
              </a:p>
            </c:rich>
          </c:tx>
          <c:overlay val="0"/>
          <c:spPr>
            <a:noFill/>
            <a:ln>
              <a:noFill/>
            </a:ln>
            <a:effectLst/>
          </c:spPr>
          <c:txPr>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707233976"/>
        <c:crosses val="autoZero"/>
        <c:crossBetween val="midCat"/>
      </c:valAx>
      <c:valAx>
        <c:axId val="707233976"/>
        <c:scaling>
          <c:orientation val="minMax"/>
          <c:max val="30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r>
                  <a:rPr lang="en-US" dirty="0"/>
                  <a:t>LCOC, 2023 $/tonneCO</a:t>
                </a:r>
                <a:r>
                  <a:rPr lang="en-US" baseline="-25000" dirty="0"/>
                  <a:t>2</a:t>
                </a:r>
                <a:endParaRPr lang="en-US" dirty="0"/>
              </a:p>
            </c:rich>
          </c:tx>
          <c:layout>
            <c:manualLayout>
              <c:xMode val="edge"/>
              <c:yMode val="edge"/>
              <c:x val="1.1875259476079179E-2"/>
              <c:y val="0.23378656207587195"/>
            </c:manualLayout>
          </c:layout>
          <c:overlay val="0"/>
          <c:spPr>
            <a:noFill/>
            <a:ln>
              <a:noFill/>
            </a:ln>
            <a:effectLst/>
          </c:spPr>
          <c:txPr>
            <a:bodyPr rot="-54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707233256"/>
        <c:crosses val="autoZero"/>
        <c:crossBetween val="midCat"/>
      </c:valAx>
      <c:spPr>
        <a:noFill/>
        <a:ln>
          <a:noFill/>
        </a:ln>
        <a:effectLst/>
      </c:spPr>
    </c:plotArea>
    <c:legend>
      <c:legendPos val="r"/>
      <c:layout>
        <c:manualLayout>
          <c:xMode val="edge"/>
          <c:yMode val="edge"/>
          <c:x val="0.66102159432871499"/>
          <c:y val="3.5717234789652282E-2"/>
          <c:w val="0.28212151530133567"/>
          <c:h val="0.18782300567139962"/>
        </c:manualLayout>
      </c:layout>
      <c:overlay val="0"/>
      <c:spPr>
        <a:solidFill>
          <a:sysClr val="window" lastClr="FFFFFF"/>
        </a:solidFill>
        <a:ln>
          <a:noFill/>
        </a:ln>
        <a:effectLst/>
      </c:spPr>
      <c:txPr>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ysClr val="windowText" lastClr="000000"/>
      </a:solidFill>
    </a:ln>
    <a:effectLst/>
  </c:spPr>
  <c:txPr>
    <a:bodyPr/>
    <a:lstStyle/>
    <a:p>
      <a:pPr>
        <a:defRPr sz="1300"/>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stacked"/>
        <c:varyColors val="0"/>
        <c:ser>
          <c:idx val="0"/>
          <c:order val="0"/>
          <c:tx>
            <c:strRef>
              <c:f>'COE Calc'!$A$38</c:f>
              <c:strCache>
                <c:ptCount val="1"/>
                <c:pt idx="0">
                  <c:v>Capital</c:v>
                </c:pt>
              </c:strCache>
            </c:strRef>
          </c:tx>
          <c:spPr>
            <a:solidFill>
              <a:schemeClr val="accent1"/>
            </a:solidFill>
            <a:ln>
              <a:noFill/>
            </a:ln>
            <a:effectLst/>
          </c:spPr>
          <c:invertIfNegative val="0"/>
          <c:dLbls>
            <c:dLbl>
              <c:idx val="1"/>
              <c:layout>
                <c:manualLayout>
                  <c:x val="6.1942689802369742E-2"/>
                  <c:y val="-1.7026224631316322E-2"/>
                </c:manualLayout>
              </c:layout>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D6CF-48D0-8017-CCC07F6C0815}"/>
                </c:ext>
              </c:extLst>
            </c:dLbl>
            <c:dLbl>
              <c:idx val="3"/>
              <c:layout>
                <c:manualLayout>
                  <c:x val="6.3233162506585727E-2"/>
                  <c:y val="-1.7026224631316322E-2"/>
                </c:manualLayout>
              </c:layout>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D6CF-48D0-8017-CCC07F6C0815}"/>
                </c:ext>
              </c:extLst>
            </c:dLbl>
            <c:spPr>
              <a:noFill/>
              <a:ln>
                <a:noFill/>
              </a:ln>
              <a:effectLst/>
            </c:spPr>
            <c:txPr>
              <a:bodyPr rot="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 and Tables'!$AJ$24:$AO$24</c:f>
              <c:strCache>
                <c:ptCount val="6"/>
                <c:pt idx="0">
                  <c:v>MEB1
Standalone</c:v>
                </c:pt>
                <c:pt idx="1">
                  <c:v>MEB1
Co-located</c:v>
                </c:pt>
                <c:pt idx="2">
                  <c:v>MEB2
Standalone</c:v>
                </c:pt>
                <c:pt idx="3">
                  <c:v>MEB2
Co-located</c:v>
                </c:pt>
                <c:pt idx="4">
                  <c:v>MEC1
Standalone</c:v>
                </c:pt>
                <c:pt idx="5">
                  <c:v>MEC1
Co-located</c:v>
                </c:pt>
              </c:strCache>
            </c:strRef>
          </c:cat>
          <c:val>
            <c:numRef>
              <c:f>'Charts and Tables'!$AJ$25:$AO$25</c:f>
              <c:numCache>
                <c:formatCode>0</c:formatCode>
                <c:ptCount val="6"/>
                <c:pt idx="0">
                  <c:v>5168.8214894186358</c:v>
                </c:pt>
                <c:pt idx="1">
                  <c:v>394.36191447869163</c:v>
                </c:pt>
                <c:pt idx="2">
                  <c:v>5183.9041124176938</c:v>
                </c:pt>
                <c:pt idx="3">
                  <c:v>393.9281995841344</c:v>
                </c:pt>
                <c:pt idx="4">
                  <c:v>9974.3551530211025</c:v>
                </c:pt>
                <c:pt idx="5">
                  <c:v>2971.6400083818116</c:v>
                </c:pt>
              </c:numCache>
            </c:numRef>
          </c:val>
          <c:extLst>
            <c:ext xmlns:c16="http://schemas.microsoft.com/office/drawing/2014/chart" uri="{C3380CC4-5D6E-409C-BE32-E72D297353CC}">
              <c16:uniqueId val="{00000000-D6CF-48D0-8017-CCC07F6C0815}"/>
            </c:ext>
          </c:extLst>
        </c:ser>
        <c:ser>
          <c:idx val="1"/>
          <c:order val="1"/>
          <c:tx>
            <c:strRef>
              <c:f>'COE Calc'!$A$39</c:f>
              <c:strCache>
                <c:ptCount val="1"/>
                <c:pt idx="0">
                  <c:v>Fixed</c:v>
                </c:pt>
              </c:strCache>
            </c:strRef>
          </c:tx>
          <c:spPr>
            <a:solidFill>
              <a:schemeClr val="accent2"/>
            </a:solidFill>
            <a:ln>
              <a:noFill/>
            </a:ln>
            <a:effectLst/>
          </c:spPr>
          <c:invertIfNegative val="0"/>
          <c:dLbls>
            <c:dLbl>
              <c:idx val="1"/>
              <c:layout>
                <c:manualLayout>
                  <c:x val="6.1942689802369645E-2"/>
                  <c:y val="-3.6890153367852029E-2"/>
                </c:manualLayout>
              </c:layout>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D6CF-48D0-8017-CCC07F6C0815}"/>
                </c:ext>
              </c:extLst>
            </c:dLbl>
            <c:dLbl>
              <c:idx val="3"/>
              <c:layout>
                <c:manualLayout>
                  <c:x val="6.3233162506585727E-2"/>
                  <c:y val="-3.9727857473071518E-2"/>
                </c:manualLayout>
              </c:layout>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6CF-48D0-8017-CCC07F6C0815}"/>
                </c:ext>
              </c:extLst>
            </c:dLbl>
            <c:spPr>
              <a:noFill/>
              <a:ln>
                <a:noFill/>
              </a:ln>
              <a:effectLst/>
            </c:spPr>
            <c:txPr>
              <a:bodyPr rot="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 and Tables'!$AJ$24:$AO$24</c:f>
              <c:strCache>
                <c:ptCount val="6"/>
                <c:pt idx="0">
                  <c:v>MEB1
Standalone</c:v>
                </c:pt>
                <c:pt idx="1">
                  <c:v>MEB1
Co-located</c:v>
                </c:pt>
                <c:pt idx="2">
                  <c:v>MEB2
Standalone</c:v>
                </c:pt>
                <c:pt idx="3">
                  <c:v>MEB2
Co-located</c:v>
                </c:pt>
                <c:pt idx="4">
                  <c:v>MEC1
Standalone</c:v>
                </c:pt>
                <c:pt idx="5">
                  <c:v>MEC1
Co-located</c:v>
                </c:pt>
              </c:strCache>
            </c:strRef>
          </c:cat>
          <c:val>
            <c:numRef>
              <c:f>'Charts and Tables'!$AJ$26:$AO$26</c:f>
              <c:numCache>
                <c:formatCode>0</c:formatCode>
                <c:ptCount val="6"/>
                <c:pt idx="0">
                  <c:v>1975.1968603102882</c:v>
                </c:pt>
                <c:pt idx="1">
                  <c:v>466.68261536667501</c:v>
                </c:pt>
                <c:pt idx="2">
                  <c:v>1979.7003340141523</c:v>
                </c:pt>
                <c:pt idx="3">
                  <c:v>466.47376418198542</c:v>
                </c:pt>
                <c:pt idx="4">
                  <c:v>3491.1138372767173</c:v>
                </c:pt>
                <c:pt idx="5">
                  <c:v>1279.741926898703</c:v>
                </c:pt>
              </c:numCache>
            </c:numRef>
          </c:val>
          <c:extLst>
            <c:ext xmlns:c16="http://schemas.microsoft.com/office/drawing/2014/chart" uri="{C3380CC4-5D6E-409C-BE32-E72D297353CC}">
              <c16:uniqueId val="{00000001-D6CF-48D0-8017-CCC07F6C0815}"/>
            </c:ext>
          </c:extLst>
        </c:ser>
        <c:ser>
          <c:idx val="2"/>
          <c:order val="2"/>
          <c:tx>
            <c:strRef>
              <c:f>'COE Calc'!$A$40</c:f>
              <c:strCache>
                <c:ptCount val="1"/>
                <c:pt idx="0">
                  <c:v>Variable</c:v>
                </c:pt>
              </c:strCache>
            </c:strRef>
          </c:tx>
          <c:spPr>
            <a:solidFill>
              <a:schemeClr val="accent3"/>
            </a:solidFill>
            <a:ln>
              <a:noFill/>
            </a:ln>
            <a:effectLst/>
          </c:spPr>
          <c:invertIfNegative val="0"/>
          <c:dLbls>
            <c:dLbl>
              <c:idx val="0"/>
              <c:layout>
                <c:manualLayout>
                  <c:x val="5.032843546442535E-2"/>
                  <c:y val="5.6754082104387739E-3"/>
                </c:manualLayout>
              </c:layout>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6CF-48D0-8017-CCC07F6C0815}"/>
                </c:ext>
              </c:extLst>
            </c:dLbl>
            <c:dLbl>
              <c:idx val="1"/>
              <c:layout>
                <c:manualLayout>
                  <c:x val="6.1942689802369645E-2"/>
                  <c:y val="-6.2429490314826613E-2"/>
                </c:manualLayout>
              </c:layout>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D6CF-48D0-8017-CCC07F6C0815}"/>
                </c:ext>
              </c:extLst>
            </c:dLbl>
            <c:dLbl>
              <c:idx val="3"/>
              <c:layout>
                <c:manualLayout>
                  <c:x val="6.3233162506585727E-2"/>
                  <c:y val="-6.2429490314826509E-2"/>
                </c:manualLayout>
              </c:layout>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D6CF-48D0-8017-CCC07F6C0815}"/>
                </c:ext>
              </c:extLst>
            </c:dLbl>
            <c:spPr>
              <a:noFill/>
              <a:ln>
                <a:noFill/>
              </a:ln>
              <a:effectLst/>
            </c:spPr>
            <c:txPr>
              <a:bodyPr rot="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 and Tables'!$AJ$24:$AO$24</c:f>
              <c:strCache>
                <c:ptCount val="6"/>
                <c:pt idx="0">
                  <c:v>MEB1
Standalone</c:v>
                </c:pt>
                <c:pt idx="1">
                  <c:v>MEB1
Co-located</c:v>
                </c:pt>
                <c:pt idx="2">
                  <c:v>MEB2
Standalone</c:v>
                </c:pt>
                <c:pt idx="3">
                  <c:v>MEB2
Co-located</c:v>
                </c:pt>
                <c:pt idx="4">
                  <c:v>MEC1
Standalone</c:v>
                </c:pt>
                <c:pt idx="5">
                  <c:v>MEC1
Co-located</c:v>
                </c:pt>
              </c:strCache>
            </c:strRef>
          </c:cat>
          <c:val>
            <c:numRef>
              <c:f>'Charts and Tables'!$AJ$27:$AO$27</c:f>
              <c:numCache>
                <c:formatCode>0</c:formatCode>
                <c:ptCount val="6"/>
                <c:pt idx="0">
                  <c:v>746.09995263142071</c:v>
                </c:pt>
                <c:pt idx="1">
                  <c:v>152.04822570466766</c:v>
                </c:pt>
                <c:pt idx="2">
                  <c:v>747.75823357434842</c:v>
                </c:pt>
                <c:pt idx="3">
                  <c:v>145.58316186181148</c:v>
                </c:pt>
                <c:pt idx="4">
                  <c:v>3359.4821186660661</c:v>
                </c:pt>
                <c:pt idx="5">
                  <c:v>1532.6502020310079</c:v>
                </c:pt>
              </c:numCache>
            </c:numRef>
          </c:val>
          <c:extLst>
            <c:ext xmlns:c16="http://schemas.microsoft.com/office/drawing/2014/chart" uri="{C3380CC4-5D6E-409C-BE32-E72D297353CC}">
              <c16:uniqueId val="{00000002-D6CF-48D0-8017-CCC07F6C0815}"/>
            </c:ext>
          </c:extLst>
        </c:ser>
        <c:ser>
          <c:idx val="3"/>
          <c:order val="3"/>
          <c:tx>
            <c:strRef>
              <c:f>'COE Calc'!$A$41</c:f>
              <c:strCache>
                <c:ptCount val="1"/>
                <c:pt idx="0">
                  <c:v>Electricity</c:v>
                </c:pt>
              </c:strCache>
            </c:strRef>
          </c:tx>
          <c:spPr>
            <a:solidFill>
              <a:schemeClr val="accent4"/>
            </a:solidFill>
            <a:ln>
              <a:noFill/>
            </a:ln>
            <a:effectLst/>
          </c:spPr>
          <c:invertIfNegative val="0"/>
          <c:dLbls>
            <c:dLbl>
              <c:idx val="0"/>
              <c:layout>
                <c:manualLayout>
                  <c:x val="5.032843546442535E-2"/>
                  <c:y val="-1.986392873653570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6CF-48D0-8017-CCC07F6C0815}"/>
                </c:ext>
              </c:extLst>
            </c:dLbl>
            <c:dLbl>
              <c:idx val="1"/>
              <c:layout>
                <c:manualLayout>
                  <c:x val="3.7423708422265022E-2"/>
                  <c:y val="-9.364423547223976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D6CF-48D0-8017-CCC07F6C0815}"/>
                </c:ext>
              </c:extLst>
            </c:dLbl>
            <c:dLbl>
              <c:idx val="2"/>
              <c:spPr>
                <a:noFill/>
                <a:ln>
                  <a:noFill/>
                </a:ln>
                <a:effectLst/>
              </c:spPr>
              <c:txPr>
                <a:bodyPr rot="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5-D6CF-48D0-8017-CCC07F6C0815}"/>
                </c:ext>
              </c:extLst>
            </c:dLbl>
            <c:dLbl>
              <c:idx val="3"/>
              <c:layout>
                <c:manualLayout>
                  <c:x val="3.7423708422265022E-2"/>
                  <c:y val="-9.648193957745915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6CF-48D0-8017-CCC07F6C0815}"/>
                </c:ext>
              </c:extLst>
            </c:dLbl>
            <c:dLbl>
              <c:idx val="4"/>
              <c:spPr>
                <a:noFill/>
                <a:ln>
                  <a:noFill/>
                </a:ln>
                <a:effectLst/>
              </c:spPr>
              <c:txPr>
                <a:bodyPr rot="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7-D6CF-48D0-8017-CCC07F6C0815}"/>
                </c:ext>
              </c:extLst>
            </c:dLbl>
            <c:dLbl>
              <c:idx val="5"/>
              <c:spPr>
                <a:noFill/>
                <a:ln>
                  <a:noFill/>
                </a:ln>
                <a:effectLst/>
              </c:spPr>
              <c:txPr>
                <a:bodyPr rot="0" spcFirstLastPara="1" vertOverflow="ellipsis" vert="horz" wrap="square" anchor="ctr" anchorCtr="1"/>
                <a:lstStyle/>
                <a:p>
                  <a:pPr>
                    <a:defRPr sz="13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6-D6CF-48D0-8017-CCC07F6C0815}"/>
                </c:ext>
              </c:extLst>
            </c:dLbl>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'Charts and Tables'!$AJ$33:$AO$33</c:f>
                <c:numCache>
                  <c:formatCode>General</c:formatCode>
                  <c:ptCount val="6"/>
                  <c:pt idx="0">
                    <c:v>2584.4107447093179</c:v>
                  </c:pt>
                  <c:pt idx="1">
                    <c:v>197.18095723934582</c:v>
                  </c:pt>
                  <c:pt idx="2">
                    <c:v>2591.9520562088469</c:v>
                  </c:pt>
                  <c:pt idx="3">
                    <c:v>196.9640997920672</c:v>
                  </c:pt>
                  <c:pt idx="4">
                    <c:v>4987.1775765105513</c:v>
                  </c:pt>
                  <c:pt idx="5">
                    <c:v>1485.8200041909058</c:v>
                  </c:pt>
                </c:numCache>
              </c:numRef>
            </c:plus>
            <c:minus>
              <c:numRef>
                <c:f>'Charts and Tables'!$AJ$32:$AO$32</c:f>
                <c:numCache>
                  <c:formatCode>General</c:formatCode>
                  <c:ptCount val="6"/>
                  <c:pt idx="0">
                    <c:v>2584.4107447093179</c:v>
                  </c:pt>
                  <c:pt idx="1">
                    <c:v>197.18095723934582</c:v>
                  </c:pt>
                  <c:pt idx="2">
                    <c:v>2591.9520562088469</c:v>
                  </c:pt>
                  <c:pt idx="3">
                    <c:v>196.9640997920672</c:v>
                  </c:pt>
                  <c:pt idx="4">
                    <c:v>4987.1775765105513</c:v>
                  </c:pt>
                  <c:pt idx="5">
                    <c:v>1485.8200041909058</c:v>
                  </c:pt>
                </c:numCache>
              </c:numRef>
            </c:minus>
            <c:spPr>
              <a:noFill/>
              <a:ln w="9525" cap="flat" cmpd="sng" algn="ctr">
                <a:solidFill>
                  <a:schemeClr val="tx1">
                    <a:lumMod val="65000"/>
                    <a:lumOff val="35000"/>
                  </a:schemeClr>
                </a:solidFill>
                <a:round/>
              </a:ln>
              <a:effectLst/>
            </c:spPr>
          </c:errBars>
          <c:cat>
            <c:strRef>
              <c:f>'Charts and Tables'!$AJ$24:$AO$24</c:f>
              <c:strCache>
                <c:ptCount val="6"/>
                <c:pt idx="0">
                  <c:v>MEB1
Standalone</c:v>
                </c:pt>
                <c:pt idx="1">
                  <c:v>MEB1
Co-located</c:v>
                </c:pt>
                <c:pt idx="2">
                  <c:v>MEB2
Standalone</c:v>
                </c:pt>
                <c:pt idx="3">
                  <c:v>MEB2
Co-located</c:v>
                </c:pt>
                <c:pt idx="4">
                  <c:v>MEC1
Standalone</c:v>
                </c:pt>
                <c:pt idx="5">
                  <c:v>MEC1
Co-located</c:v>
                </c:pt>
              </c:strCache>
            </c:strRef>
          </c:cat>
          <c:val>
            <c:numRef>
              <c:f>'Charts and Tables'!$AJ$28:$AO$28</c:f>
              <c:numCache>
                <c:formatCode>0</c:formatCode>
                <c:ptCount val="6"/>
                <c:pt idx="0">
                  <c:v>637.26640436116372</c:v>
                </c:pt>
                <c:pt idx="1">
                  <c:v>333.72979400495495</c:v>
                </c:pt>
                <c:pt idx="2">
                  <c:v>873.99019708255867</c:v>
                </c:pt>
                <c:pt idx="3">
                  <c:v>453.69351758957299</c:v>
                </c:pt>
                <c:pt idx="4">
                  <c:v>3809.6999414518318</c:v>
                </c:pt>
                <c:pt idx="5">
                  <c:v>1931.9836673340383</c:v>
                </c:pt>
              </c:numCache>
            </c:numRef>
          </c:val>
          <c:extLst>
            <c:ext xmlns:c16="http://schemas.microsoft.com/office/drawing/2014/chart" uri="{C3380CC4-5D6E-409C-BE32-E72D297353CC}">
              <c16:uniqueId val="{00000003-D6CF-48D0-8017-CCC07F6C0815}"/>
            </c:ext>
          </c:extLst>
        </c:ser>
        <c:ser>
          <c:idx val="4"/>
          <c:order val="4"/>
          <c:tx>
            <c:strRef>
              <c:f>'COE Calc'!$A$42</c:f>
              <c:strCache>
                <c:ptCount val="1"/>
                <c:pt idx="0">
                  <c:v>Total [excluding T&amp;S]</c:v>
                </c:pt>
              </c:strCache>
            </c:strRef>
          </c:tx>
          <c:spPr>
            <a:noFill/>
            <a:ln>
              <a:noFill/>
            </a:ln>
            <a:effectLst/>
          </c:spPr>
          <c:invertIfNegative val="0"/>
          <c:dLbls>
            <c:dLbl>
              <c:idx val="0"/>
              <c:layout>
                <c:manualLayout>
                  <c:x val="2.7040585366547618E-2"/>
                  <c:y val="6.906994136230799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6CF-48D0-8017-CCC07F6C0815}"/>
                </c:ext>
              </c:extLst>
            </c:dLbl>
            <c:dLbl>
              <c:idx val="1"/>
              <c:layout>
                <c:manualLayout>
                  <c:x val="3.9623608740869051E-3"/>
                  <c:y val="-0.1188553371963349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6CF-48D0-8017-CCC07F6C0815}"/>
                </c:ext>
              </c:extLst>
            </c:dLbl>
            <c:dLbl>
              <c:idx val="2"/>
              <c:layout>
                <c:manualLayout>
                  <c:x val="3.0040883597837995E-2"/>
                  <c:y val="7.672705017976967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6CF-48D0-8017-CCC07F6C0815}"/>
                </c:ext>
              </c:extLst>
            </c:dLbl>
            <c:dLbl>
              <c:idx val="3"/>
              <c:layout>
                <c:manualLayout>
                  <c:x val="3.8714181126481059E-3"/>
                  <c:y val="-0.1141072102486254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D6CF-48D0-8017-CCC07F6C0815}"/>
                </c:ext>
              </c:extLst>
            </c:dLbl>
            <c:dLbl>
              <c:idx val="4"/>
              <c:layout>
                <c:manualLayout>
                  <c:x val="3.029379592545945E-2"/>
                  <c:y val="0.1178270604804121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6CF-48D0-8017-CCC07F6C0815}"/>
                </c:ext>
              </c:extLst>
            </c:dLbl>
            <c:dLbl>
              <c:idx val="5"/>
              <c:layout>
                <c:manualLayout>
                  <c:x val="2.7099926788536743E-2"/>
                  <c:y val="8.807451498162530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6CF-48D0-8017-CCC07F6C0815}"/>
                </c:ext>
              </c:extLst>
            </c:dLbl>
            <c:spPr>
              <a:noFill/>
              <a:ln>
                <a:noFill/>
              </a:ln>
              <a:effectLst/>
            </c:spPr>
            <c:txPr>
              <a:bodyPr rot="0" spcFirstLastPara="1" vertOverflow="ellipsis" vert="horz" wrap="square" anchor="ctr" anchorCtr="1"/>
              <a:lstStyle/>
              <a:p>
                <a:pPr>
                  <a:defRPr sz="1300" b="1"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'Charts and Tables'!$AJ$24:$AO$24</c:f>
              <c:strCache>
                <c:ptCount val="6"/>
                <c:pt idx="0">
                  <c:v>MEB1
Standalone</c:v>
                </c:pt>
                <c:pt idx="1">
                  <c:v>MEB1
Co-located</c:v>
                </c:pt>
                <c:pt idx="2">
                  <c:v>MEB2
Standalone</c:v>
                </c:pt>
                <c:pt idx="3">
                  <c:v>MEB2
Co-located</c:v>
                </c:pt>
                <c:pt idx="4">
                  <c:v>MEC1
Standalone</c:v>
                </c:pt>
                <c:pt idx="5">
                  <c:v>MEC1
Co-located</c:v>
                </c:pt>
              </c:strCache>
            </c:strRef>
          </c:cat>
          <c:val>
            <c:numRef>
              <c:f>'Charts and Tables'!$AJ$29:$AO$29</c:f>
              <c:numCache>
                <c:formatCode>0</c:formatCode>
                <c:ptCount val="6"/>
                <c:pt idx="0">
                  <c:v>8527.3847067215083</c:v>
                </c:pt>
                <c:pt idx="1">
                  <c:v>1346.8225495549893</c:v>
                </c:pt>
                <c:pt idx="2">
                  <c:v>8785.3528770887533</c:v>
                </c:pt>
                <c:pt idx="3">
                  <c:v>1459.6786432175043</c:v>
                </c:pt>
                <c:pt idx="4">
                  <c:v>20634.65105041572</c:v>
                </c:pt>
                <c:pt idx="5">
                  <c:v>7716.0158046455617</c:v>
                </c:pt>
              </c:numCache>
            </c:numRef>
          </c:val>
          <c:extLst>
            <c:ext xmlns:c16="http://schemas.microsoft.com/office/drawing/2014/chart" uri="{C3380CC4-5D6E-409C-BE32-E72D297353CC}">
              <c16:uniqueId val="{00000007-D6CF-48D0-8017-CCC07F6C0815}"/>
            </c:ext>
          </c:extLst>
        </c:ser>
        <c:dLbls>
          <c:dLblPos val="ctr"/>
          <c:showLegendKey val="0"/>
          <c:showVal val="1"/>
          <c:showCatName val="0"/>
          <c:showSerName val="0"/>
          <c:showPercent val="0"/>
          <c:showBubbleSize val="0"/>
        </c:dLbls>
        <c:gapWidth val="150"/>
        <c:overlap val="100"/>
        <c:axId val="707233256"/>
        <c:axId val="707233976"/>
      </c:barChart>
      <c:catAx>
        <c:axId val="707233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707233976"/>
        <c:crosses val="autoZero"/>
        <c:auto val="1"/>
        <c:lblAlgn val="ctr"/>
        <c:lblOffset val="100"/>
        <c:noMultiLvlLbl val="0"/>
      </c:catAx>
      <c:valAx>
        <c:axId val="707233976"/>
        <c:scaling>
          <c:orientation val="minMax"/>
          <c:max val="260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r>
                  <a:rPr lang="en-US" dirty="0"/>
                  <a:t>LCOC, 2023 $/tonne CO</a:t>
                </a:r>
                <a:r>
                  <a:rPr lang="en-US" baseline="-25000" dirty="0"/>
                  <a:t>2</a:t>
                </a:r>
              </a:p>
            </c:rich>
          </c:tx>
          <c:layout>
            <c:manualLayout>
              <c:xMode val="edge"/>
              <c:yMode val="edge"/>
              <c:x val="1.0624168505447187E-2"/>
              <c:y val="0.2574349619363881"/>
            </c:manualLayout>
          </c:layout>
          <c:overlay val="0"/>
          <c:spPr>
            <a:noFill/>
            <a:ln>
              <a:noFill/>
            </a:ln>
            <a:effectLst/>
          </c:spPr>
          <c:txPr>
            <a:bodyPr rot="-54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707233256"/>
        <c:crosses val="autoZero"/>
        <c:crossBetween val="between"/>
      </c:valAx>
      <c:spPr>
        <a:noFill/>
        <a:ln>
          <a:noFill/>
        </a:ln>
        <a:effectLst/>
      </c:spPr>
    </c:plotArea>
    <c:legend>
      <c:legendPos val="r"/>
      <c:legendEntry>
        <c:idx val="0"/>
        <c:delete val="1"/>
      </c:legendEntry>
      <c:overlay val="0"/>
      <c:spPr>
        <a:noFill/>
        <a:ln>
          <a:noFill/>
        </a:ln>
        <a:effectLst/>
      </c:spPr>
      <c:txPr>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ysClr val="windowText" lastClr="000000"/>
      </a:solidFill>
    </a:ln>
    <a:effectLst/>
  </c:spPr>
  <c:txPr>
    <a:bodyPr/>
    <a:lstStyle/>
    <a:p>
      <a:pPr>
        <a:defRPr sz="1300"/>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9119440543379488E-2"/>
          <c:y val="9.3158349771730611E-2"/>
          <c:w val="0.93585932381644332"/>
          <c:h val="0.77123888398365681"/>
        </c:manualLayout>
      </c:layout>
      <c:barChart>
        <c:barDir val="col"/>
        <c:grouping val="clustered"/>
        <c:varyColors val="0"/>
        <c:ser>
          <c:idx val="0"/>
          <c:order val="0"/>
          <c:tx>
            <c:strRef>
              <c:f>Sensitivity!$B$35</c:f>
              <c:strCache>
                <c:ptCount val="1"/>
                <c:pt idx="0">
                  <c:v>FRCC</c:v>
                </c:pt>
              </c:strCache>
            </c:strRef>
          </c:tx>
          <c:spPr>
            <a:solidFill>
              <a:schemeClr val="accent1"/>
            </a:solidFill>
            <a:ln>
              <a:noFill/>
            </a:ln>
            <a:effectLst/>
          </c:spPr>
          <c:invertIfNegative val="0"/>
          <c:dLbls>
            <c:numFmt formatCode="0.00" sourceLinked="0"/>
            <c:spPr>
              <a:noFill/>
              <a:ln>
                <a:noFill/>
              </a:ln>
              <a:effectLst/>
            </c:spPr>
            <c:txPr>
              <a:bodyPr rot="-5400000" spcFirstLastPara="1" vertOverflow="clip" horzOverflow="clip" vert="horz" wrap="square" lIns="38100" tIns="19050" rIns="38100" bIns="19050" anchor="ctr" anchorCtr="1">
                <a:spAutoFit/>
              </a:bodyPr>
              <a:lstStyle/>
              <a:p>
                <a:pPr>
                  <a:defRPr sz="12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Sensitivity!$A$36:$A$42</c:f>
              <c:strCache>
                <c:ptCount val="7"/>
                <c:pt idx="0">
                  <c:v>MEB1 standalone</c:v>
                </c:pt>
                <c:pt idx="1">
                  <c:v>MEB1 co-located</c:v>
                </c:pt>
                <c:pt idx="2">
                  <c:v>MEB2 standalone</c:v>
                </c:pt>
                <c:pt idx="3">
                  <c:v>MEB2 co-located</c:v>
                </c:pt>
                <c:pt idx="4">
                  <c:v>MEB2 co-located w/ CaCO3</c:v>
                </c:pt>
                <c:pt idx="5">
                  <c:v>MEC1 standalone</c:v>
                </c:pt>
                <c:pt idx="6">
                  <c:v>MEC1 co-located</c:v>
                </c:pt>
              </c:strCache>
            </c:strRef>
          </c:cat>
          <c:val>
            <c:numRef>
              <c:f>Sensitivity!$B$36:$B$42</c:f>
              <c:numCache>
                <c:formatCode>0.00</c:formatCode>
                <c:ptCount val="7"/>
                <c:pt idx="0">
                  <c:v>3.87101268778832</c:v>
                </c:pt>
                <c:pt idx="1">
                  <c:v>2.0289469024581002</c:v>
                </c:pt>
                <c:pt idx="2">
                  <c:v>5.3098947511681303</c:v>
                </c:pt>
                <c:pt idx="3">
                  <c:v>2.7575805235239002</c:v>
                </c:pt>
                <c:pt idx="4">
                  <c:v>1.6451159999692899</c:v>
                </c:pt>
                <c:pt idx="5">
                  <c:v>23.146420027662</c:v>
                </c:pt>
                <c:pt idx="6">
                  <c:v>11.7347079802338</c:v>
                </c:pt>
              </c:numCache>
            </c:numRef>
          </c:val>
          <c:extLst>
            <c:ext xmlns:c16="http://schemas.microsoft.com/office/drawing/2014/chart" uri="{C3380CC4-5D6E-409C-BE32-E72D297353CC}">
              <c16:uniqueId val="{00000000-0DA3-4A0A-A170-5E8052CFB03E}"/>
            </c:ext>
          </c:extLst>
        </c:ser>
        <c:ser>
          <c:idx val="1"/>
          <c:order val="1"/>
          <c:tx>
            <c:strRef>
              <c:f>Sensitivity!$C$35</c:f>
              <c:strCache>
                <c:ptCount val="1"/>
                <c:pt idx="0">
                  <c:v>2050 U.S. Grid</c:v>
                </c:pt>
              </c:strCache>
            </c:strRef>
          </c:tx>
          <c:spPr>
            <a:solidFill>
              <a:schemeClr val="accent2"/>
            </a:solidFill>
            <a:ln>
              <a:noFill/>
            </a:ln>
            <a:effectLst/>
          </c:spPr>
          <c:invertIfNegative val="0"/>
          <c:dLbls>
            <c:dLbl>
              <c:idx val="1"/>
              <c:tx>
                <c:rich>
                  <a:bodyPr/>
                  <a:lstStyle/>
                  <a:p>
                    <a:fld id="{2708B078-F9A5-4BF8-90B9-C2E853B3E4BC}" type="VALUE">
                      <a:rPr lang="en-US"/>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0DA3-4A0A-A170-5E8052CFB03E}"/>
                </c:ext>
              </c:extLst>
            </c:dLbl>
            <c:spPr>
              <a:noFill/>
              <a:ln>
                <a:noFill/>
              </a:ln>
              <a:effectLst/>
            </c:spPr>
            <c:txPr>
              <a:bodyPr rot="-5400000" spcFirstLastPara="1" vertOverflow="clip" horzOverflow="clip" vert="horz" wrap="square" lIns="38100" tIns="19050" rIns="38100" bIns="19050" anchor="ctr" anchorCtr="1">
                <a:spAutoFit/>
              </a:bodyPr>
              <a:lstStyle/>
              <a:p>
                <a:pPr>
                  <a:defRPr sz="12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Sensitivity!$A$36:$A$42</c:f>
              <c:strCache>
                <c:ptCount val="7"/>
                <c:pt idx="0">
                  <c:v>MEB1 standalone</c:v>
                </c:pt>
                <c:pt idx="1">
                  <c:v>MEB1 co-located</c:v>
                </c:pt>
                <c:pt idx="2">
                  <c:v>MEB2 standalone</c:v>
                </c:pt>
                <c:pt idx="3">
                  <c:v>MEB2 co-located</c:v>
                </c:pt>
                <c:pt idx="4">
                  <c:v>MEB2 co-located w/ CaCO3</c:v>
                </c:pt>
                <c:pt idx="5">
                  <c:v>MEC1 standalone</c:v>
                </c:pt>
                <c:pt idx="6">
                  <c:v>MEC1 co-located</c:v>
                </c:pt>
              </c:strCache>
            </c:strRef>
          </c:cat>
          <c:val>
            <c:numRef>
              <c:f>Sensitivity!$C$36:$C$42</c:f>
              <c:numCache>
                <c:formatCode>0.00</c:formatCode>
                <c:ptCount val="7"/>
                <c:pt idx="0">
                  <c:v>3.4015673618043301</c:v>
                </c:pt>
                <c:pt idx="1">
                  <c:v>1.7830299999999999</c:v>
                </c:pt>
                <c:pt idx="2">
                  <c:v>4.6658499999999998</c:v>
                </c:pt>
                <c:pt idx="3">
                  <c:v>2.4232499999999999</c:v>
                </c:pt>
                <c:pt idx="4">
                  <c:v>1.4457800000000001</c:v>
                </c:pt>
                <c:pt idx="5">
                  <c:v>20.337969999999999</c:v>
                </c:pt>
                <c:pt idx="6">
                  <c:v>10.311030000000001</c:v>
                </c:pt>
              </c:numCache>
            </c:numRef>
          </c:val>
          <c:extLst>
            <c:ext xmlns:c16="http://schemas.microsoft.com/office/drawing/2014/chart" uri="{C3380CC4-5D6E-409C-BE32-E72D297353CC}">
              <c16:uniqueId val="{00000002-0DA3-4A0A-A170-5E8052CFB03E}"/>
            </c:ext>
          </c:extLst>
        </c:ser>
        <c:ser>
          <c:idx val="2"/>
          <c:order val="2"/>
          <c:tx>
            <c:strRef>
              <c:f>Sensitivity!$D$35</c:f>
              <c:strCache>
                <c:ptCount val="1"/>
                <c:pt idx="0">
                  <c:v>Current U.S. Grid</c:v>
                </c:pt>
              </c:strCache>
            </c:strRef>
          </c:tx>
          <c:spPr>
            <a:solidFill>
              <a:schemeClr val="accent3"/>
            </a:solidFill>
            <a:ln>
              <a:noFill/>
            </a:ln>
            <a:effectLst/>
          </c:spPr>
          <c:invertIfNegative val="0"/>
          <c:dLbls>
            <c:dLbl>
              <c:idx val="1"/>
              <c:numFmt formatCode="#,##0.00" sourceLinked="0"/>
              <c:spPr>
                <a:noFill/>
                <a:ln>
                  <a:noFill/>
                </a:ln>
                <a:effectLst/>
              </c:spPr>
              <c:txPr>
                <a:bodyPr rot="-5400000" spcFirstLastPara="1" vertOverflow="clip" horzOverflow="clip" vert="horz" wrap="square" lIns="38100" tIns="19050" rIns="38100" bIns="19050" anchor="ctr" anchorCtr="1">
                  <a:spAutoFit/>
                </a:bodyPr>
                <a:lstStyle/>
                <a:p>
                  <a:pPr>
                    <a:defRPr sz="12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0DA3-4A0A-A170-5E8052CFB03E}"/>
                </c:ext>
              </c:extLst>
            </c:dLbl>
            <c:spPr>
              <a:noFill/>
              <a:ln>
                <a:noFill/>
              </a:ln>
              <a:effectLst/>
            </c:spPr>
            <c:txPr>
              <a:bodyPr rot="-5400000" spcFirstLastPara="1" vertOverflow="clip" horzOverflow="clip" vert="horz" wrap="square" lIns="38100" tIns="19050" rIns="38100" bIns="19050" anchor="ctr" anchorCtr="1">
                <a:spAutoFit/>
              </a:bodyPr>
              <a:lstStyle/>
              <a:p>
                <a:pPr>
                  <a:defRPr sz="12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Sensitivity!$A$36:$A$42</c:f>
              <c:strCache>
                <c:ptCount val="7"/>
                <c:pt idx="0">
                  <c:v>MEB1 standalone</c:v>
                </c:pt>
                <c:pt idx="1">
                  <c:v>MEB1 co-located</c:v>
                </c:pt>
                <c:pt idx="2">
                  <c:v>MEB2 standalone</c:v>
                </c:pt>
                <c:pt idx="3">
                  <c:v>MEB2 co-located</c:v>
                </c:pt>
                <c:pt idx="4">
                  <c:v>MEB2 co-located w/ CaCO3</c:v>
                </c:pt>
                <c:pt idx="5">
                  <c:v>MEC1 standalone</c:v>
                </c:pt>
                <c:pt idx="6">
                  <c:v>MEC1 co-located</c:v>
                </c:pt>
              </c:strCache>
            </c:strRef>
          </c:cat>
          <c:val>
            <c:numRef>
              <c:f>Sensitivity!$D$36:$D$42</c:f>
              <c:numCache>
                <c:formatCode>0.00</c:formatCode>
                <c:ptCount val="7"/>
                <c:pt idx="0">
                  <c:v>3.9269143061161</c:v>
                </c:pt>
                <c:pt idx="1">
                  <c:v>2.05823</c:v>
                </c:pt>
                <c:pt idx="2">
                  <c:v>5.38659</c:v>
                </c:pt>
                <c:pt idx="3">
                  <c:v>2.79739</c:v>
                </c:pt>
                <c:pt idx="4">
                  <c:v>1.6688499999999999</c:v>
                </c:pt>
                <c:pt idx="5">
                  <c:v>23.48085</c:v>
                </c:pt>
                <c:pt idx="6">
                  <c:v>11.90424</c:v>
                </c:pt>
              </c:numCache>
            </c:numRef>
          </c:val>
          <c:extLst>
            <c:ext xmlns:c16="http://schemas.microsoft.com/office/drawing/2014/chart" uri="{C3380CC4-5D6E-409C-BE32-E72D297353CC}">
              <c16:uniqueId val="{00000004-0DA3-4A0A-A170-5E8052CFB03E}"/>
            </c:ext>
          </c:extLst>
        </c:ser>
        <c:ser>
          <c:idx val="3"/>
          <c:order val="3"/>
          <c:tx>
            <c:strRef>
              <c:f>Sensitivity!$E$35</c:f>
              <c:strCache>
                <c:ptCount val="1"/>
                <c:pt idx="0">
                  <c:v>Fossil with CCS</c:v>
                </c:pt>
              </c:strCache>
            </c:strRef>
          </c:tx>
          <c:spPr>
            <a:solidFill>
              <a:schemeClr val="accent4"/>
            </a:solidFill>
            <a:ln>
              <a:noFill/>
            </a:ln>
            <a:effectLst/>
          </c:spPr>
          <c:invertIfNegative val="0"/>
          <c:dLbls>
            <c:dLbl>
              <c:idx val="5"/>
              <c:tx>
                <c:rich>
                  <a:bodyPr rot="-5400000" spcFirstLastPara="1" vertOverflow="clip" horzOverflow="clip" vert="horz" wrap="square" lIns="38100" tIns="19050" rIns="38100" bIns="19050" anchor="ctr" anchorCtr="1">
                    <a:spAutoFit/>
                  </a:bodyPr>
                  <a:lstStyle/>
                  <a:p>
                    <a:pPr>
                      <a:defRPr sz="1200" b="0" i="0" u="none" strike="noStrike" kern="1200" baseline="0">
                        <a:solidFill>
                          <a:schemeClr val="tx1">
                            <a:lumMod val="50000"/>
                            <a:lumOff val="50000"/>
                          </a:schemeClr>
                        </a:solidFill>
                        <a:latin typeface="+mn-lt"/>
                        <a:ea typeface="+mn-ea"/>
                        <a:cs typeface="+mn-cs"/>
                      </a:defRPr>
                    </a:pPr>
                    <a:fld id="{47F6B8CE-B07A-41CB-81A4-7A6F3ABCC225}" type="VALUE">
                      <a:rPr lang="en-US" sz="1200"/>
                      <a:pPr>
                        <a:defRPr sz="1200"/>
                      </a:pPr>
                      <a:t>[VALUE]</a:t>
                    </a:fld>
                    <a:endParaRPr lang="en-US"/>
                  </a:p>
                </c:rich>
              </c:tx>
              <c:numFmt formatCode="#,##0.00" sourceLinked="0"/>
              <c:spPr>
                <a:noFill/>
                <a:ln>
                  <a:noFill/>
                </a:ln>
                <a:effectLst/>
              </c:spPr>
              <c:txPr>
                <a:bodyPr rot="-5400000" spcFirstLastPara="1" vertOverflow="clip" horzOverflow="clip" vert="horz" wrap="square" lIns="38100" tIns="19050" rIns="38100" bIns="19050" anchor="ctr" anchorCtr="1">
                  <a:spAutoFit/>
                </a:bodyPr>
                <a:lstStyle/>
                <a:p>
                  <a:pPr>
                    <a:defRPr sz="12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0DA3-4A0A-A170-5E8052CFB03E}"/>
                </c:ext>
              </c:extLst>
            </c:dLbl>
            <c:spPr>
              <a:noFill/>
              <a:ln>
                <a:noFill/>
              </a:ln>
              <a:effectLst/>
            </c:spPr>
            <c:txPr>
              <a:bodyPr rot="-5400000" spcFirstLastPara="1" vertOverflow="clip" horzOverflow="clip" vert="horz" wrap="square" lIns="38100" tIns="19050" rIns="38100" bIns="19050" anchor="ctr" anchorCtr="1">
                <a:spAutoFit/>
              </a:bodyPr>
              <a:lstStyle/>
              <a:p>
                <a:pPr>
                  <a:defRPr sz="12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Sensitivity!$A$36:$A$42</c:f>
              <c:strCache>
                <c:ptCount val="7"/>
                <c:pt idx="0">
                  <c:v>MEB1 standalone</c:v>
                </c:pt>
                <c:pt idx="1">
                  <c:v>MEB1 co-located</c:v>
                </c:pt>
                <c:pt idx="2">
                  <c:v>MEB2 standalone</c:v>
                </c:pt>
                <c:pt idx="3">
                  <c:v>MEB2 co-located</c:v>
                </c:pt>
                <c:pt idx="4">
                  <c:v>MEB2 co-located w/ CaCO3</c:v>
                </c:pt>
                <c:pt idx="5">
                  <c:v>MEC1 standalone</c:v>
                </c:pt>
                <c:pt idx="6">
                  <c:v>MEC1 co-located</c:v>
                </c:pt>
              </c:strCache>
            </c:strRef>
          </c:cat>
          <c:val>
            <c:numRef>
              <c:f>Sensitivity!$E$36:$E$42</c:f>
              <c:numCache>
                <c:formatCode>0.00</c:formatCode>
                <c:ptCount val="7"/>
                <c:pt idx="0">
                  <c:v>1.47903542800524</c:v>
                </c:pt>
                <c:pt idx="1">
                  <c:v>0.77592000000000005</c:v>
                </c:pt>
                <c:pt idx="2">
                  <c:v>2.02826</c:v>
                </c:pt>
                <c:pt idx="3">
                  <c:v>1.0540400000000001</c:v>
                </c:pt>
                <c:pt idx="4">
                  <c:v>0.62941000000000003</c:v>
                </c:pt>
                <c:pt idx="5">
                  <c:v>8.8364399999999996</c:v>
                </c:pt>
                <c:pt idx="6">
                  <c:v>4.4805999999999999</c:v>
                </c:pt>
              </c:numCache>
            </c:numRef>
          </c:val>
          <c:extLst>
            <c:ext xmlns:c16="http://schemas.microsoft.com/office/drawing/2014/chart" uri="{C3380CC4-5D6E-409C-BE32-E72D297353CC}">
              <c16:uniqueId val="{00000006-0DA3-4A0A-A170-5E8052CFB03E}"/>
            </c:ext>
          </c:extLst>
        </c:ser>
        <c:ser>
          <c:idx val="4"/>
          <c:order val="4"/>
          <c:tx>
            <c:strRef>
              <c:f>Sensitivity!$F$35</c:f>
              <c:strCache>
                <c:ptCount val="1"/>
                <c:pt idx="0">
                  <c:v>Renewables</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2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Sensitivity!$A$36:$A$42</c:f>
              <c:strCache>
                <c:ptCount val="7"/>
                <c:pt idx="0">
                  <c:v>MEB1 standalone</c:v>
                </c:pt>
                <c:pt idx="1">
                  <c:v>MEB1 co-located</c:v>
                </c:pt>
                <c:pt idx="2">
                  <c:v>MEB2 standalone</c:v>
                </c:pt>
                <c:pt idx="3">
                  <c:v>MEB2 co-located</c:v>
                </c:pt>
                <c:pt idx="4">
                  <c:v>MEB2 co-located w/ CaCO3</c:v>
                </c:pt>
                <c:pt idx="5">
                  <c:v>MEC1 standalone</c:v>
                </c:pt>
                <c:pt idx="6">
                  <c:v>MEC1 co-located</c:v>
                </c:pt>
              </c:strCache>
            </c:strRef>
          </c:cat>
          <c:val>
            <c:numRef>
              <c:f>Sensitivity!$F$36:$F$42</c:f>
              <c:numCache>
                <c:formatCode>0.00</c:formatCode>
                <c:ptCount val="7"/>
                <c:pt idx="0">
                  <c:v>0.258035716939778</c:v>
                </c:pt>
                <c:pt idx="1">
                  <c:v>0.13630999999999999</c:v>
                </c:pt>
                <c:pt idx="2">
                  <c:v>0.35311999999999999</c:v>
                </c:pt>
                <c:pt idx="3">
                  <c:v>0.18446000000000001</c:v>
                </c:pt>
                <c:pt idx="4">
                  <c:v>0.11094</c:v>
                </c:pt>
                <c:pt idx="5">
                  <c:v>1.53182</c:v>
                </c:pt>
                <c:pt idx="6">
                  <c:v>0.77768999999999999</c:v>
                </c:pt>
              </c:numCache>
            </c:numRef>
          </c:val>
          <c:extLst>
            <c:ext xmlns:c16="http://schemas.microsoft.com/office/drawing/2014/chart" uri="{C3380CC4-5D6E-409C-BE32-E72D297353CC}">
              <c16:uniqueId val="{00000007-0DA3-4A0A-A170-5E8052CFB03E}"/>
            </c:ext>
          </c:extLst>
        </c:ser>
        <c:dLbls>
          <c:dLblPos val="outEnd"/>
          <c:showLegendKey val="0"/>
          <c:showVal val="1"/>
          <c:showCatName val="0"/>
          <c:showSerName val="0"/>
          <c:showPercent val="0"/>
          <c:showBubbleSize val="0"/>
        </c:dLbls>
        <c:gapWidth val="444"/>
        <c:overlap val="-90"/>
        <c:axId val="731191104"/>
        <c:axId val="731192544"/>
      </c:barChart>
      <c:catAx>
        <c:axId val="7311911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731192544"/>
        <c:crosses val="autoZero"/>
        <c:auto val="1"/>
        <c:lblAlgn val="ctr"/>
        <c:lblOffset val="100"/>
        <c:noMultiLvlLbl val="0"/>
      </c:catAx>
      <c:valAx>
        <c:axId val="731192544"/>
        <c:scaling>
          <c:orientation val="minMax"/>
        </c:scaling>
        <c:delete val="1"/>
        <c:axPos val="l"/>
        <c:title>
          <c:tx>
            <c:rich>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r>
                  <a:rPr lang="en-US" dirty="0"/>
                  <a:t>kg CO2e/kg CO2 captured </a:t>
                </a:r>
                <a:br>
                  <a:rPr lang="en-US" dirty="0"/>
                </a:br>
                <a:r>
                  <a:rPr lang="en-US" dirty="0"/>
                  <a:t>(GWP 100-yr, AR6)</a:t>
                </a:r>
              </a:p>
            </c:rich>
          </c:tx>
          <c:overlay val="0"/>
          <c:spPr>
            <a:noFill/>
            <a:ln>
              <a:noFill/>
            </a:ln>
            <a:effectLst/>
          </c:spPr>
          <c:txPr>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crossAx val="731191104"/>
        <c:crosses val="autoZero"/>
        <c:crossBetween val="between"/>
      </c:valAx>
      <c:spPr>
        <a:noFill/>
        <a:ln>
          <a:noFill/>
        </a:ln>
        <a:effectLst/>
      </c:spPr>
    </c:plotArea>
    <c:legend>
      <c:legendPos val="t"/>
      <c:layout>
        <c:manualLayout>
          <c:xMode val="edge"/>
          <c:yMode val="edge"/>
          <c:x val="2.4393218685205512E-2"/>
          <c:y val="0.91638017066539967"/>
          <c:w val="0.94395994134103156"/>
          <c:h val="7.0050631253281703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12700">
      <a:solidFill>
        <a:sysClr val="windowText" lastClr="000000"/>
      </a:solid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0939279718824081E-2"/>
          <c:y val="7.6797513453737629E-2"/>
          <c:w val="0.8916269946453379"/>
          <c:h val="0.81262994067467675"/>
        </c:manualLayout>
      </c:layout>
      <c:barChart>
        <c:barDir val="col"/>
        <c:grouping val="stacked"/>
        <c:varyColors val="0"/>
        <c:ser>
          <c:idx val="0"/>
          <c:order val="0"/>
          <c:tx>
            <c:strRef>
              <c:f>'Contribution (GWP)'!$A$2</c:f>
              <c:strCache>
                <c:ptCount val="1"/>
                <c:pt idx="0">
                  <c:v>BPMED</c:v>
                </c:pt>
              </c:strCache>
            </c:strRef>
          </c:tx>
          <c:spPr>
            <a:solidFill>
              <a:schemeClr val="accent1"/>
            </a:solidFill>
            <a:ln>
              <a:noFill/>
            </a:ln>
            <a:effectLst/>
          </c:spPr>
          <c:invertIfNegative val="0"/>
          <c:cat>
            <c:strRef>
              <c:f>'Contribution (GWP)'!$B$1:$D$1</c:f>
              <c:strCache>
                <c:ptCount val="3"/>
                <c:pt idx="0">
                  <c:v>MEB1</c:v>
                </c:pt>
                <c:pt idx="1">
                  <c:v>MEB2</c:v>
                </c:pt>
                <c:pt idx="2">
                  <c:v>MEC1</c:v>
                </c:pt>
              </c:strCache>
            </c:strRef>
          </c:cat>
          <c:val>
            <c:numRef>
              <c:f>'Contribution (GWP)'!$B$2:$D$2</c:f>
              <c:numCache>
                <c:formatCode>General</c:formatCode>
                <c:ptCount val="3"/>
                <c:pt idx="0">
                  <c:v>2.9454989931998998</c:v>
                </c:pt>
                <c:pt idx="1">
                  <c:v>4.88658669985307</c:v>
                </c:pt>
                <c:pt idx="2" formatCode="0.00E+00">
                  <c:v>0</c:v>
                </c:pt>
              </c:numCache>
            </c:numRef>
          </c:val>
          <c:extLst>
            <c:ext xmlns:c16="http://schemas.microsoft.com/office/drawing/2014/chart" uri="{C3380CC4-5D6E-409C-BE32-E72D297353CC}">
              <c16:uniqueId val="{00000000-780B-4627-86CA-D128A29A8F14}"/>
            </c:ext>
          </c:extLst>
        </c:ser>
        <c:ser>
          <c:idx val="1"/>
          <c:order val="1"/>
          <c:tx>
            <c:strRef>
              <c:f>'Contribution (GWP)'!$A$3</c:f>
              <c:strCache>
                <c:ptCount val="1"/>
                <c:pt idx="0">
                  <c:v>CEM</c:v>
                </c:pt>
              </c:strCache>
            </c:strRef>
          </c:tx>
          <c:spPr>
            <a:solidFill>
              <a:schemeClr val="accent2"/>
            </a:solidFill>
            <a:ln>
              <a:noFill/>
            </a:ln>
            <a:effectLst/>
          </c:spPr>
          <c:invertIfNegative val="0"/>
          <c:cat>
            <c:strRef>
              <c:f>'Contribution (GWP)'!$B$1:$D$1</c:f>
              <c:strCache>
                <c:ptCount val="3"/>
                <c:pt idx="0">
                  <c:v>MEB1</c:v>
                </c:pt>
                <c:pt idx="1">
                  <c:v>MEB2</c:v>
                </c:pt>
                <c:pt idx="2">
                  <c:v>MEC1</c:v>
                </c:pt>
              </c:strCache>
            </c:strRef>
          </c:cat>
          <c:val>
            <c:numRef>
              <c:f>'Contribution (GWP)'!$B$3:$D$3</c:f>
              <c:numCache>
                <c:formatCode>General</c:formatCode>
                <c:ptCount val="3"/>
                <c:pt idx="0">
                  <c:v>0</c:v>
                </c:pt>
                <c:pt idx="1">
                  <c:v>0</c:v>
                </c:pt>
                <c:pt idx="2" formatCode="0.00E+00">
                  <c:v>11.88005025437</c:v>
                </c:pt>
              </c:numCache>
            </c:numRef>
          </c:val>
          <c:extLst>
            <c:ext xmlns:c16="http://schemas.microsoft.com/office/drawing/2014/chart" uri="{C3380CC4-5D6E-409C-BE32-E72D297353CC}">
              <c16:uniqueId val="{00000001-780B-4627-86CA-D128A29A8F14}"/>
            </c:ext>
          </c:extLst>
        </c:ser>
        <c:ser>
          <c:idx val="2"/>
          <c:order val="2"/>
          <c:tx>
            <c:strRef>
              <c:f>'Contribution (GWP)'!$A$4</c:f>
              <c:strCache>
                <c:ptCount val="1"/>
                <c:pt idx="0">
                  <c:v>CO2 membranes</c:v>
                </c:pt>
              </c:strCache>
            </c:strRef>
          </c:tx>
          <c:spPr>
            <a:solidFill>
              <a:schemeClr val="accent3"/>
            </a:solidFill>
            <a:ln>
              <a:noFill/>
            </a:ln>
            <a:effectLst/>
          </c:spPr>
          <c:invertIfNegative val="0"/>
          <c:cat>
            <c:strRef>
              <c:f>'Contribution (GWP)'!$B$1:$D$1</c:f>
              <c:strCache>
                <c:ptCount val="3"/>
                <c:pt idx="0">
                  <c:v>MEB1</c:v>
                </c:pt>
                <c:pt idx="1">
                  <c:v>MEB2</c:v>
                </c:pt>
                <c:pt idx="2">
                  <c:v>MEC1</c:v>
                </c:pt>
              </c:strCache>
            </c:strRef>
          </c:cat>
          <c:val>
            <c:numRef>
              <c:f>'Contribution (GWP)'!$B$4:$D$4</c:f>
              <c:numCache>
                <c:formatCode>General</c:formatCode>
                <c:ptCount val="3"/>
                <c:pt idx="0">
                  <c:v>0.55316806547822805</c:v>
                </c:pt>
                <c:pt idx="1">
                  <c:v>2.0320459692756299E-2</c:v>
                </c:pt>
                <c:pt idx="2" formatCode="0.00E+00">
                  <c:v>0.26448852099444098</c:v>
                </c:pt>
              </c:numCache>
            </c:numRef>
          </c:val>
          <c:extLst>
            <c:ext xmlns:c16="http://schemas.microsoft.com/office/drawing/2014/chart" uri="{C3380CC4-5D6E-409C-BE32-E72D297353CC}">
              <c16:uniqueId val="{00000002-780B-4627-86CA-D128A29A8F14}"/>
            </c:ext>
          </c:extLst>
        </c:ser>
        <c:ser>
          <c:idx val="3"/>
          <c:order val="3"/>
          <c:tx>
            <c:strRef>
              <c:f>'Contribution (GWP)'!$A$5</c:f>
              <c:strCache>
                <c:ptCount val="1"/>
                <c:pt idx="0">
                  <c:v>CO2 compressor</c:v>
                </c:pt>
              </c:strCache>
            </c:strRef>
          </c:tx>
          <c:spPr>
            <a:solidFill>
              <a:schemeClr val="accent4"/>
            </a:solidFill>
            <a:ln>
              <a:noFill/>
            </a:ln>
            <a:effectLst/>
          </c:spPr>
          <c:invertIfNegative val="0"/>
          <c:cat>
            <c:strRef>
              <c:f>'Contribution (GWP)'!$B$1:$D$1</c:f>
              <c:strCache>
                <c:ptCount val="3"/>
                <c:pt idx="0">
                  <c:v>MEB1</c:v>
                </c:pt>
                <c:pt idx="1">
                  <c:v>MEB2</c:v>
                </c:pt>
                <c:pt idx="2">
                  <c:v>MEC1</c:v>
                </c:pt>
              </c:strCache>
            </c:strRef>
          </c:cat>
          <c:val>
            <c:numRef>
              <c:f>'Contribution (GWP)'!$B$5:$D$5</c:f>
              <c:numCache>
                <c:formatCode>General</c:formatCode>
                <c:ptCount val="3"/>
                <c:pt idx="0">
                  <c:v>2.3842463340461501E-3</c:v>
                </c:pt>
                <c:pt idx="1">
                  <c:v>2.3842463340461501E-3</c:v>
                </c:pt>
                <c:pt idx="2" formatCode="0.00E+00">
                  <c:v>2.3842463340461501E-3</c:v>
                </c:pt>
              </c:numCache>
            </c:numRef>
          </c:val>
          <c:extLst>
            <c:ext xmlns:c16="http://schemas.microsoft.com/office/drawing/2014/chart" uri="{C3380CC4-5D6E-409C-BE32-E72D297353CC}">
              <c16:uniqueId val="{00000003-780B-4627-86CA-D128A29A8F14}"/>
            </c:ext>
          </c:extLst>
        </c:ser>
        <c:ser>
          <c:idx val="4"/>
          <c:order val="4"/>
          <c:tx>
            <c:strRef>
              <c:f>'Contribution (GWP)'!$A$6</c:f>
              <c:strCache>
                <c:ptCount val="1"/>
                <c:pt idx="0">
                  <c:v>Auxiliary loads</c:v>
                </c:pt>
              </c:strCache>
            </c:strRef>
          </c:tx>
          <c:spPr>
            <a:solidFill>
              <a:srgbClr val="FFC000"/>
            </a:solidFill>
            <a:ln>
              <a:noFill/>
            </a:ln>
            <a:effectLst/>
          </c:spPr>
          <c:invertIfNegative val="0"/>
          <c:cat>
            <c:strRef>
              <c:f>'Contribution (GWP)'!$B$1:$D$1</c:f>
              <c:strCache>
                <c:ptCount val="3"/>
                <c:pt idx="0">
                  <c:v>MEB1</c:v>
                </c:pt>
                <c:pt idx="1">
                  <c:v>MEB2</c:v>
                </c:pt>
                <c:pt idx="2">
                  <c:v>MEC1</c:v>
                </c:pt>
              </c:strCache>
            </c:strRef>
          </c:cat>
          <c:val>
            <c:numRef>
              <c:f>'Contribution (GWP)'!$B$6:$D$6</c:f>
              <c:numCache>
                <c:formatCode>General</c:formatCode>
                <c:ptCount val="3"/>
                <c:pt idx="0">
                  <c:v>0.22965344778247701</c:v>
                </c:pt>
                <c:pt idx="1">
                  <c:v>0.140307934993669</c:v>
                </c:pt>
                <c:pt idx="2" formatCode="0.00E+00">
                  <c:v>10.8591890709698</c:v>
                </c:pt>
              </c:numCache>
            </c:numRef>
          </c:val>
          <c:extLst>
            <c:ext xmlns:c16="http://schemas.microsoft.com/office/drawing/2014/chart" uri="{C3380CC4-5D6E-409C-BE32-E72D297353CC}">
              <c16:uniqueId val="{00000004-780B-4627-86CA-D128A29A8F14}"/>
            </c:ext>
          </c:extLst>
        </c:ser>
        <c:ser>
          <c:idx val="5"/>
          <c:order val="5"/>
          <c:tx>
            <c:strRef>
              <c:f>'Contribution (GWP)'!$A$7</c:f>
              <c:strCache>
                <c:ptCount val="1"/>
                <c:pt idx="0">
                  <c:v>Transport</c:v>
                </c:pt>
              </c:strCache>
            </c:strRef>
          </c:tx>
          <c:spPr>
            <a:solidFill>
              <a:srgbClr val="7030A0"/>
            </a:solidFill>
            <a:ln>
              <a:noFill/>
            </a:ln>
            <a:effectLst/>
          </c:spPr>
          <c:invertIfNegative val="0"/>
          <c:cat>
            <c:strRef>
              <c:f>'Contribution (GWP)'!$B$1:$D$1</c:f>
              <c:strCache>
                <c:ptCount val="3"/>
                <c:pt idx="0">
                  <c:v>MEB1</c:v>
                </c:pt>
                <c:pt idx="1">
                  <c:v>MEB2</c:v>
                </c:pt>
                <c:pt idx="2">
                  <c:v>MEC1</c:v>
                </c:pt>
              </c:strCache>
            </c:strRef>
          </c:cat>
          <c:val>
            <c:numRef>
              <c:f>'Contribution (GWP)'!$B$7:$D$7</c:f>
              <c:numCache>
                <c:formatCode>General</c:formatCode>
                <c:ptCount val="3"/>
                <c:pt idx="0">
                  <c:v>0.140307934993669</c:v>
                </c:pt>
                <c:pt idx="1">
                  <c:v>0.140307934993669</c:v>
                </c:pt>
                <c:pt idx="2" formatCode="0.00E+00">
                  <c:v>0.140307934993669</c:v>
                </c:pt>
              </c:numCache>
            </c:numRef>
          </c:val>
          <c:extLst>
            <c:ext xmlns:c16="http://schemas.microsoft.com/office/drawing/2014/chart" uri="{C3380CC4-5D6E-409C-BE32-E72D297353CC}">
              <c16:uniqueId val="{00000005-780B-4627-86CA-D128A29A8F14}"/>
            </c:ext>
          </c:extLst>
        </c:ser>
        <c:dLbls>
          <c:showLegendKey val="0"/>
          <c:showVal val="0"/>
          <c:showCatName val="0"/>
          <c:showSerName val="0"/>
          <c:showPercent val="0"/>
          <c:showBubbleSize val="0"/>
        </c:dLbls>
        <c:gapWidth val="150"/>
        <c:overlap val="100"/>
        <c:axId val="889890424"/>
        <c:axId val="889892224"/>
      </c:barChart>
      <c:lineChart>
        <c:grouping val="standard"/>
        <c:varyColors val="0"/>
        <c:ser>
          <c:idx val="6"/>
          <c:order val="6"/>
          <c:tx>
            <c:strRef>
              <c:f>'Contribution (GWP)'!$A$8</c:f>
              <c:strCache>
                <c:ptCount val="1"/>
                <c:pt idx="0">
                  <c:v>Total</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dPt>
            <c:idx val="1"/>
            <c:marker>
              <c:symbol val="circle"/>
              <c:size val="5"/>
              <c:spPr>
                <a:solidFill>
                  <a:schemeClr val="accent1">
                    <a:lumMod val="60000"/>
                  </a:schemeClr>
                </a:solidFill>
                <a:ln w="9525">
                  <a:solidFill>
                    <a:schemeClr val="accent1">
                      <a:lumMod val="60000"/>
                    </a:schemeClr>
                  </a:solidFill>
                </a:ln>
                <a:effectLst/>
              </c:spPr>
            </c:marker>
            <c:bubble3D val="0"/>
            <c:spPr>
              <a:ln w="28575" cap="rnd">
                <a:noFill/>
                <a:round/>
              </a:ln>
              <a:effectLst/>
            </c:spPr>
            <c:extLst>
              <c:ext xmlns:c16="http://schemas.microsoft.com/office/drawing/2014/chart" uri="{C3380CC4-5D6E-409C-BE32-E72D297353CC}">
                <c16:uniqueId val="{00000007-780B-4627-86CA-D128A29A8F14}"/>
              </c:ext>
            </c:extLst>
          </c:dPt>
          <c:dPt>
            <c:idx val="2"/>
            <c:marker>
              <c:symbol val="circle"/>
              <c:size val="5"/>
              <c:spPr>
                <a:solidFill>
                  <a:schemeClr val="accent1">
                    <a:lumMod val="60000"/>
                  </a:schemeClr>
                </a:solidFill>
                <a:ln w="9525">
                  <a:solidFill>
                    <a:schemeClr val="accent1">
                      <a:lumMod val="60000"/>
                    </a:schemeClr>
                  </a:solidFill>
                </a:ln>
                <a:effectLst/>
              </c:spPr>
            </c:marker>
            <c:bubble3D val="0"/>
            <c:spPr>
              <a:ln w="28575" cap="rnd">
                <a:noFill/>
                <a:round/>
              </a:ln>
              <a:effectLst/>
            </c:spPr>
            <c:extLst>
              <c:ext xmlns:c16="http://schemas.microsoft.com/office/drawing/2014/chart" uri="{C3380CC4-5D6E-409C-BE32-E72D297353CC}">
                <c16:uniqueId val="{00000009-780B-4627-86CA-D128A29A8F14}"/>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'Contribution (GWP)'!$B$1:$D$1</c:f>
              <c:strCache>
                <c:ptCount val="3"/>
                <c:pt idx="0">
                  <c:v>MEB1</c:v>
                </c:pt>
                <c:pt idx="1">
                  <c:v>MEB2</c:v>
                </c:pt>
                <c:pt idx="2">
                  <c:v>MEC1</c:v>
                </c:pt>
              </c:strCache>
            </c:strRef>
          </c:cat>
          <c:val>
            <c:numRef>
              <c:f>'Contribution (GWP)'!$B$8:$D$8</c:f>
              <c:numCache>
                <c:formatCode>0.00</c:formatCode>
                <c:ptCount val="3"/>
                <c:pt idx="0">
                  <c:v>3.8710126877883204</c:v>
                </c:pt>
                <c:pt idx="1">
                  <c:v>5.1899072758672107</c:v>
                </c:pt>
                <c:pt idx="2">
                  <c:v>23.146420027661954</c:v>
                </c:pt>
              </c:numCache>
            </c:numRef>
          </c:val>
          <c:smooth val="0"/>
          <c:extLst>
            <c:ext xmlns:c16="http://schemas.microsoft.com/office/drawing/2014/chart" uri="{C3380CC4-5D6E-409C-BE32-E72D297353CC}">
              <c16:uniqueId val="{0000000A-780B-4627-86CA-D128A29A8F14}"/>
            </c:ext>
          </c:extLst>
        </c:ser>
        <c:dLbls>
          <c:showLegendKey val="0"/>
          <c:showVal val="0"/>
          <c:showCatName val="0"/>
          <c:showSerName val="0"/>
          <c:showPercent val="0"/>
          <c:showBubbleSize val="0"/>
        </c:dLbls>
        <c:marker val="1"/>
        <c:smooth val="0"/>
        <c:axId val="889890424"/>
        <c:axId val="889892224"/>
      </c:lineChart>
      <c:catAx>
        <c:axId val="889890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9892224"/>
        <c:crosses val="autoZero"/>
        <c:auto val="1"/>
        <c:lblAlgn val="ctr"/>
        <c:lblOffset val="100"/>
        <c:noMultiLvlLbl val="0"/>
      </c:catAx>
      <c:valAx>
        <c:axId val="88989222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000" b="0" i="0" u="none" strike="noStrike" kern="1200" baseline="0" dirty="0">
                    <a:solidFill>
                      <a:sysClr val="windowText" lastClr="000000">
                        <a:lumMod val="65000"/>
                        <a:lumOff val="35000"/>
                      </a:sysClr>
                    </a:solidFill>
                  </a:rPr>
                  <a:t>kg CO2e/kg CO2 captured </a:t>
                </a:r>
                <a:br>
                  <a:rPr lang="en-US" sz="1000" b="0" i="0" u="none" strike="noStrike" kern="1200" baseline="0" dirty="0">
                    <a:solidFill>
                      <a:sysClr val="windowText" lastClr="000000">
                        <a:lumMod val="65000"/>
                        <a:lumOff val="35000"/>
                      </a:sysClr>
                    </a:solidFill>
                  </a:rPr>
                </a:br>
                <a:r>
                  <a:rPr lang="en-US" sz="1000" b="0" i="0" u="none" strike="noStrike" kern="1200" baseline="0" dirty="0">
                    <a:solidFill>
                      <a:sysClr val="windowText" lastClr="000000">
                        <a:lumMod val="65000"/>
                        <a:lumOff val="35000"/>
                      </a:sysClr>
                    </a:solidFill>
                  </a:rPr>
                  <a:t>(GWP 100-yr, AR6)</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89890424"/>
        <c:crosses val="autoZero"/>
        <c:crossBetween val="between"/>
      </c:valAx>
      <c:spPr>
        <a:noFill/>
        <a:ln>
          <a:noFill/>
        </a:ln>
        <a:effectLst/>
      </c:spPr>
    </c:plotArea>
    <c:legend>
      <c:legendPos val="b"/>
      <c:legendEntry>
        <c:idx val="6"/>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ysClr val="windowText" lastClr="000000"/>
      </a:solid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7FC5CE-2E63-4D93-8315-85938D81DBAF}" type="datetimeFigureOut">
              <a:rPr lang="en-US" smtClean="0"/>
              <a:pPr/>
              <a:t>7/31/2024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E37D16-23BB-40FA-AF6B-9C1E9B892BDD}" type="slidenum">
              <a:rPr lang="en-US" smtClean="0"/>
              <a:pPr/>
              <a:t>‹#›</a:t>
            </a:fld>
            <a:endParaRPr lang="en-US"/>
          </a:p>
        </p:txBody>
      </p:sp>
    </p:spTree>
    <p:extLst>
      <p:ext uri="{BB962C8B-B14F-4D97-AF65-F5344CB8AC3E}">
        <p14:creationId xmlns:p14="http://schemas.microsoft.com/office/powerpoint/2010/main" val="4268381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3E37D16-23BB-40FA-AF6B-9C1E9B892BDD}" type="slidenum">
              <a:rPr lang="en-US" smtClean="0"/>
              <a:pPr/>
              <a:t>1</a:t>
            </a:fld>
            <a:endParaRPr lang="en-US"/>
          </a:p>
        </p:txBody>
      </p:sp>
    </p:spTree>
    <p:extLst>
      <p:ext uri="{BB962C8B-B14F-4D97-AF65-F5344CB8AC3E}">
        <p14:creationId xmlns:p14="http://schemas.microsoft.com/office/powerpoint/2010/main" val="1929271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4717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1092200"/>
            <a:ext cx="12033250" cy="46482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4300200" y="1092200"/>
            <a:ext cx="20447000" cy="234124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800" y="5740400"/>
            <a:ext cx="12033250" cy="18764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46CCA6-192B-41D6-AD5C-F364B0BF2D61}" type="datetimeFigureOut">
              <a:rPr lang="en-US" smtClean="0"/>
              <a:pPr/>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0" y="19202400"/>
            <a:ext cx="21945600" cy="22669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169150" y="2451100"/>
            <a:ext cx="21945600" cy="16459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7169150" y="21469350"/>
            <a:ext cx="21945600" cy="3219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46CCA6-192B-41D6-AD5C-F364B0BF2D61}" type="datetimeFigureOut">
              <a:rPr lang="en-US" smtClean="0"/>
              <a:pPr/>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46CCA6-192B-41D6-AD5C-F364B0BF2D61}"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517600" y="1098550"/>
            <a:ext cx="8229600" cy="23406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28800" y="1098550"/>
            <a:ext cx="24536400" cy="23406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46CCA6-192B-41D6-AD5C-F364B0BF2D61}"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815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8521700"/>
            <a:ext cx="31089600" cy="5880100"/>
          </a:xfrm>
        </p:spPr>
        <p:txBody>
          <a:bodyPr/>
          <a:lstStyle/>
          <a:p>
            <a:r>
              <a:rPr lang="en-US"/>
              <a:t>Click to edit Master title style</a:t>
            </a:r>
          </a:p>
        </p:txBody>
      </p:sp>
      <p:sp>
        <p:nvSpPr>
          <p:cNvPr id="3" name="Subtitle 2"/>
          <p:cNvSpPr>
            <a:spLocks noGrp="1"/>
          </p:cNvSpPr>
          <p:nvPr>
            <p:ph type="subTitle" idx="1"/>
          </p:nvPr>
        </p:nvSpPr>
        <p:spPr>
          <a:xfrm>
            <a:off x="5486400" y="15544800"/>
            <a:ext cx="25603200" cy="70104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946CCA6-192B-41D6-AD5C-F364B0BF2D61}"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46CCA6-192B-41D6-AD5C-F364B0BF2D61}"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0" y="17627600"/>
            <a:ext cx="31089600" cy="54483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889250" y="11626850"/>
            <a:ext cx="31089600" cy="600075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46CCA6-192B-41D6-AD5C-F364B0BF2D61}"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8800" y="6400800"/>
            <a:ext cx="16383000" cy="1810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364200" y="6400800"/>
            <a:ext cx="16383000" cy="1810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46CCA6-192B-41D6-AD5C-F364B0BF2D61}" type="datetimeFigureOut">
              <a:rPr lang="en-US" smtClean="0"/>
              <a:pPr/>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800" y="6140450"/>
            <a:ext cx="16160750" cy="2559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828800" y="8699500"/>
            <a:ext cx="16160750" cy="158051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100" y="6140450"/>
            <a:ext cx="16167100" cy="2559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8580100" y="8699500"/>
            <a:ext cx="16167100" cy="158051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46CCA6-192B-41D6-AD5C-F364B0BF2D61}" type="datetimeFigureOut">
              <a:rPr lang="en-US" smtClean="0"/>
              <a:pPr/>
              <a:t>7/31/2024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46CCA6-192B-41D6-AD5C-F364B0BF2D61}" type="datetimeFigureOut">
              <a:rPr lang="en-US" smtClean="0"/>
              <a:pPr/>
              <a:t>7/31/2024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46CCA6-192B-41D6-AD5C-F364B0BF2D61}" type="datetimeFigureOut">
              <a:rPr lang="en-US" smtClean="0"/>
              <a:pPr/>
              <a:t>7/31/2024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106478-5796-4057-BDE0-AE876218875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2" name="Straight Connector 11"/>
          <p:cNvCxnSpPr/>
          <p:nvPr userDrawn="1"/>
        </p:nvCxnSpPr>
        <p:spPr>
          <a:xfrm>
            <a:off x="0" y="2400619"/>
            <a:ext cx="36576000" cy="0"/>
          </a:xfrm>
          <a:prstGeom prst="line">
            <a:avLst/>
          </a:prstGeom>
          <a:ln w="228600">
            <a:solidFill>
              <a:srgbClr val="98C93D"/>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2" y="-17258"/>
            <a:ext cx="36575998" cy="2811593"/>
          </a:xfrm>
          <a:prstGeom prst="rect">
            <a:avLst/>
          </a:prstGeom>
          <a:solidFill>
            <a:srgbClr val="3738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24582" y="26051155"/>
            <a:ext cx="36600582" cy="1380845"/>
          </a:xfrm>
          <a:prstGeom prst="rect">
            <a:avLst/>
          </a:prstGeom>
          <a:gradFill>
            <a:gsLst>
              <a:gs pos="44000">
                <a:srgbClr val="98C93D"/>
              </a:gs>
              <a:gs pos="100000">
                <a:srgbClr val="648725"/>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userDrawn="1"/>
        </p:nvSpPr>
        <p:spPr>
          <a:xfrm>
            <a:off x="26868768" y="893530"/>
            <a:ext cx="4437108" cy="990015"/>
          </a:xfrm>
          <a:prstGeom prst="rect">
            <a:avLst/>
          </a:prstGeom>
          <a:noFill/>
        </p:spPr>
        <p:txBody>
          <a:bodyPr wrap="square" rtlCol="0">
            <a:spAutoFit/>
          </a:bodyPr>
          <a:lstStyle/>
          <a:p>
            <a:pPr algn="r">
              <a:lnSpc>
                <a:spcPts val="3500"/>
              </a:lnSpc>
            </a:pPr>
            <a:r>
              <a:rPr lang="en-US" sz="3200" b="1" i="0">
                <a:solidFill>
                  <a:schemeClr val="bg1"/>
                </a:solidFill>
                <a:latin typeface="Century Gothic" panose="020B0502020202020204" pitchFamily="34" charset="0"/>
              </a:rPr>
              <a:t>Research &amp; </a:t>
            </a:r>
          </a:p>
          <a:p>
            <a:pPr algn="r">
              <a:lnSpc>
                <a:spcPts val="3500"/>
              </a:lnSpc>
            </a:pPr>
            <a:r>
              <a:rPr lang="en-US" sz="3200" b="1" i="0">
                <a:solidFill>
                  <a:schemeClr val="bg1"/>
                </a:solidFill>
                <a:latin typeface="Century Gothic" panose="020B0502020202020204" pitchFamily="34" charset="0"/>
              </a:rPr>
              <a:t>Innovation Center</a:t>
            </a:r>
          </a:p>
        </p:txBody>
      </p:sp>
      <p:sp>
        <p:nvSpPr>
          <p:cNvPr id="24" name="TextBox 23"/>
          <p:cNvSpPr txBox="1"/>
          <p:nvPr userDrawn="1"/>
        </p:nvSpPr>
        <p:spPr>
          <a:xfrm>
            <a:off x="25220426" y="26418412"/>
            <a:ext cx="10814048" cy="646331"/>
          </a:xfrm>
          <a:prstGeom prst="rect">
            <a:avLst/>
          </a:prstGeom>
          <a:noFill/>
          <a:effectLst>
            <a:outerShdw blurRad="50800" dist="38100" algn="l" rotWithShape="0">
              <a:prstClr val="black">
                <a:alpha val="16000"/>
              </a:prstClr>
            </a:outerShdw>
          </a:effectLst>
        </p:spPr>
        <p:txBody>
          <a:bodyPr wrap="square" rtlCol="0">
            <a:spAutoFit/>
          </a:bodyPr>
          <a:lstStyle/>
          <a:p>
            <a:pPr algn="r">
              <a:lnSpc>
                <a:spcPct val="100000"/>
              </a:lnSpc>
            </a:pPr>
            <a:r>
              <a:rPr lang="en-US" sz="3600" b="1" i="0">
                <a:solidFill>
                  <a:schemeClr val="bg1"/>
                </a:solidFill>
                <a:latin typeface="Century Gothic" panose="020B0502020202020204" pitchFamily="34" charset="0"/>
              </a:rPr>
              <a:t>Science</a:t>
            </a:r>
            <a:r>
              <a:rPr lang="en-US" sz="3600" b="1" i="0" baseline="0">
                <a:solidFill>
                  <a:schemeClr val="bg1"/>
                </a:solidFill>
                <a:latin typeface="Century Gothic" panose="020B0502020202020204" pitchFamily="34" charset="0"/>
              </a:rPr>
              <a:t> &amp; Engineering To Power Our Future</a:t>
            </a:r>
            <a:endParaRPr lang="en-US" sz="3600" b="1" i="0">
              <a:solidFill>
                <a:schemeClr val="bg1"/>
              </a:solidFill>
              <a:latin typeface="Century Gothic" panose="020B0502020202020204" pitchFamily="34" charset="0"/>
            </a:endParaRPr>
          </a:p>
        </p:txBody>
      </p:sp>
      <p:sp>
        <p:nvSpPr>
          <p:cNvPr id="25" name="Rectangle 24"/>
          <p:cNvSpPr/>
          <p:nvPr userDrawn="1"/>
        </p:nvSpPr>
        <p:spPr>
          <a:xfrm>
            <a:off x="2" y="2794336"/>
            <a:ext cx="36600582" cy="250950"/>
          </a:xfrm>
          <a:prstGeom prst="rect">
            <a:avLst/>
          </a:prstGeom>
          <a:gradFill>
            <a:gsLst>
              <a:gs pos="44000">
                <a:srgbClr val="98C93D"/>
              </a:gs>
              <a:gs pos="100000">
                <a:srgbClr val="648725"/>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643718" y="470075"/>
            <a:ext cx="4390756" cy="1746916"/>
          </a:xfrm>
          <a:prstGeom prst="rect">
            <a:avLst/>
          </a:prstGeom>
        </p:spPr>
      </p:pic>
      <p:pic>
        <p:nvPicPr>
          <p:cNvPr id="3" name="Picture 2">
            <a:extLst>
              <a:ext uri="{FF2B5EF4-FFF2-40B4-BE49-F238E27FC236}">
                <a16:creationId xmlns:a16="http://schemas.microsoft.com/office/drawing/2014/main" id="{66FB41F0-C5CA-4794-A411-04AF28C43A3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61247" y="26178933"/>
            <a:ext cx="4725153" cy="1144668"/>
          </a:xfrm>
          <a:prstGeom prst="rect">
            <a:avLst/>
          </a:prstGeom>
        </p:spPr>
      </p:pic>
    </p:spTree>
    <p:extLst>
      <p:ext uri="{BB962C8B-B14F-4D97-AF65-F5344CB8AC3E}">
        <p14:creationId xmlns:p14="http://schemas.microsoft.com/office/powerpoint/2010/main" val="1426341855"/>
      </p:ext>
    </p:extLst>
  </p:cSld>
  <p:clrMap bg1="lt1" tx1="dk1" bg2="lt2" tx2="dk2" accent1="accent1" accent2="accent2" accent3="accent3" accent4="accent4" accent5="accent5" accent6="accent6" hlink="hlink" folHlink="folHlink"/>
  <p:sldLayoutIdLst>
    <p:sldLayoutId id="2147483673" r:id="rId1"/>
    <p:sldLayoutId id="2147483674" r:id="rId2"/>
  </p:sldLayoutIdLst>
  <p:txStyles>
    <p:titleStyle>
      <a:lvl1pPr algn="ctr" defTabSz="1829394" rtl="0" eaLnBrk="1" latinLnBrk="0" hangingPunct="1">
        <a:spcBef>
          <a:spcPct val="0"/>
        </a:spcBef>
        <a:buNone/>
        <a:defRPr sz="17600" kern="1200">
          <a:solidFill>
            <a:schemeClr val="tx1"/>
          </a:solidFill>
          <a:latin typeface="+mj-lt"/>
          <a:ea typeface="+mj-ea"/>
          <a:cs typeface="+mj-cs"/>
        </a:defRPr>
      </a:lvl1pPr>
    </p:titleStyle>
    <p:bodyStyle>
      <a:lvl1pPr marL="1372046" indent="-1372046" algn="l" defTabSz="1829394" rtl="0" eaLnBrk="1" latinLnBrk="0" hangingPunct="1">
        <a:spcBef>
          <a:spcPct val="20000"/>
        </a:spcBef>
        <a:buFont typeface="Arial"/>
        <a:buChar char="•"/>
        <a:defRPr sz="12800" kern="1200">
          <a:solidFill>
            <a:schemeClr val="tx1"/>
          </a:solidFill>
          <a:latin typeface="+mn-lt"/>
          <a:ea typeface="+mn-ea"/>
          <a:cs typeface="+mn-cs"/>
        </a:defRPr>
      </a:lvl1pPr>
      <a:lvl2pPr marL="2972766" indent="-1143371" algn="l" defTabSz="1829394" rtl="0" eaLnBrk="1" latinLnBrk="0" hangingPunct="1">
        <a:spcBef>
          <a:spcPct val="20000"/>
        </a:spcBef>
        <a:buFont typeface="Arial"/>
        <a:buChar char="–"/>
        <a:defRPr sz="11200" kern="1200">
          <a:solidFill>
            <a:schemeClr val="tx1"/>
          </a:solidFill>
          <a:latin typeface="+mn-lt"/>
          <a:ea typeface="+mn-ea"/>
          <a:cs typeface="+mn-cs"/>
        </a:defRPr>
      </a:lvl2pPr>
      <a:lvl3pPr marL="4573486" indent="-914697" algn="l" defTabSz="1829394" rtl="0" eaLnBrk="1" latinLnBrk="0" hangingPunct="1">
        <a:spcBef>
          <a:spcPct val="20000"/>
        </a:spcBef>
        <a:buFont typeface="Arial"/>
        <a:buChar char="•"/>
        <a:defRPr sz="9600" kern="1200">
          <a:solidFill>
            <a:schemeClr val="tx1"/>
          </a:solidFill>
          <a:latin typeface="+mn-lt"/>
          <a:ea typeface="+mn-ea"/>
          <a:cs typeface="+mn-cs"/>
        </a:defRPr>
      </a:lvl3pPr>
      <a:lvl4pPr marL="6402880" indent="-914697" algn="l" defTabSz="1829394" rtl="0" eaLnBrk="1" latinLnBrk="0" hangingPunct="1">
        <a:spcBef>
          <a:spcPct val="20000"/>
        </a:spcBef>
        <a:buFont typeface="Arial"/>
        <a:buChar char="–"/>
        <a:defRPr sz="8000" kern="1200">
          <a:solidFill>
            <a:schemeClr val="tx1"/>
          </a:solidFill>
          <a:latin typeface="+mn-lt"/>
          <a:ea typeface="+mn-ea"/>
          <a:cs typeface="+mn-cs"/>
        </a:defRPr>
      </a:lvl4pPr>
      <a:lvl5pPr marL="8232275" indent="-914697" algn="l" defTabSz="1829394" rtl="0" eaLnBrk="1" latinLnBrk="0" hangingPunct="1">
        <a:spcBef>
          <a:spcPct val="20000"/>
        </a:spcBef>
        <a:buFont typeface="Arial"/>
        <a:buChar char="»"/>
        <a:defRPr sz="8000" kern="1200">
          <a:solidFill>
            <a:schemeClr val="tx1"/>
          </a:solidFill>
          <a:latin typeface="+mn-lt"/>
          <a:ea typeface="+mn-ea"/>
          <a:cs typeface="+mn-cs"/>
        </a:defRPr>
      </a:lvl5pPr>
      <a:lvl6pPr marL="10061669" indent="-914697" algn="l" defTabSz="1829394" rtl="0" eaLnBrk="1" latinLnBrk="0" hangingPunct="1">
        <a:spcBef>
          <a:spcPct val="20000"/>
        </a:spcBef>
        <a:buFont typeface="Arial"/>
        <a:buChar char="•"/>
        <a:defRPr sz="8000" kern="1200">
          <a:solidFill>
            <a:schemeClr val="tx1"/>
          </a:solidFill>
          <a:latin typeface="+mn-lt"/>
          <a:ea typeface="+mn-ea"/>
          <a:cs typeface="+mn-cs"/>
        </a:defRPr>
      </a:lvl6pPr>
      <a:lvl7pPr marL="11891063" indent="-914697" algn="l" defTabSz="1829394" rtl="0" eaLnBrk="1" latinLnBrk="0" hangingPunct="1">
        <a:spcBef>
          <a:spcPct val="20000"/>
        </a:spcBef>
        <a:buFont typeface="Arial"/>
        <a:buChar char="•"/>
        <a:defRPr sz="8000" kern="1200">
          <a:solidFill>
            <a:schemeClr val="tx1"/>
          </a:solidFill>
          <a:latin typeface="+mn-lt"/>
          <a:ea typeface="+mn-ea"/>
          <a:cs typeface="+mn-cs"/>
        </a:defRPr>
      </a:lvl7pPr>
      <a:lvl8pPr marL="13720458" indent="-914697" algn="l" defTabSz="1829394" rtl="0" eaLnBrk="1" latinLnBrk="0" hangingPunct="1">
        <a:spcBef>
          <a:spcPct val="20000"/>
        </a:spcBef>
        <a:buFont typeface="Arial"/>
        <a:buChar char="•"/>
        <a:defRPr sz="8000" kern="1200">
          <a:solidFill>
            <a:schemeClr val="tx1"/>
          </a:solidFill>
          <a:latin typeface="+mn-lt"/>
          <a:ea typeface="+mn-ea"/>
          <a:cs typeface="+mn-cs"/>
        </a:defRPr>
      </a:lvl8pPr>
      <a:lvl9pPr marL="15549852" indent="-914697" algn="l" defTabSz="1829394" rtl="0" eaLnBrk="1" latinLnBrk="0" hangingPunct="1">
        <a:spcBef>
          <a:spcPct val="20000"/>
        </a:spcBef>
        <a:buFont typeface="Arial"/>
        <a:buChar char="•"/>
        <a:defRPr sz="8000" kern="1200">
          <a:solidFill>
            <a:schemeClr val="tx1"/>
          </a:solidFill>
          <a:latin typeface="+mn-lt"/>
          <a:ea typeface="+mn-ea"/>
          <a:cs typeface="+mn-cs"/>
        </a:defRPr>
      </a:lvl9pPr>
    </p:bodyStyle>
    <p:otherStyle>
      <a:defPPr>
        <a:defRPr lang="en-US"/>
      </a:defPPr>
      <a:lvl1pPr marL="0" algn="l" defTabSz="1829394" rtl="0" eaLnBrk="1" latinLnBrk="0" hangingPunct="1">
        <a:defRPr sz="7200" kern="1200">
          <a:solidFill>
            <a:schemeClr val="tx1"/>
          </a:solidFill>
          <a:latin typeface="+mn-lt"/>
          <a:ea typeface="+mn-ea"/>
          <a:cs typeface="+mn-cs"/>
        </a:defRPr>
      </a:lvl1pPr>
      <a:lvl2pPr marL="1829394" algn="l" defTabSz="1829394" rtl="0" eaLnBrk="1" latinLnBrk="0" hangingPunct="1">
        <a:defRPr sz="7200" kern="1200">
          <a:solidFill>
            <a:schemeClr val="tx1"/>
          </a:solidFill>
          <a:latin typeface="+mn-lt"/>
          <a:ea typeface="+mn-ea"/>
          <a:cs typeface="+mn-cs"/>
        </a:defRPr>
      </a:lvl2pPr>
      <a:lvl3pPr marL="3658789" algn="l" defTabSz="1829394" rtl="0" eaLnBrk="1" latinLnBrk="0" hangingPunct="1">
        <a:defRPr sz="7200" kern="1200">
          <a:solidFill>
            <a:schemeClr val="tx1"/>
          </a:solidFill>
          <a:latin typeface="+mn-lt"/>
          <a:ea typeface="+mn-ea"/>
          <a:cs typeface="+mn-cs"/>
        </a:defRPr>
      </a:lvl3pPr>
      <a:lvl4pPr marL="5488183" algn="l" defTabSz="1829394" rtl="0" eaLnBrk="1" latinLnBrk="0" hangingPunct="1">
        <a:defRPr sz="7200" kern="1200">
          <a:solidFill>
            <a:schemeClr val="tx1"/>
          </a:solidFill>
          <a:latin typeface="+mn-lt"/>
          <a:ea typeface="+mn-ea"/>
          <a:cs typeface="+mn-cs"/>
        </a:defRPr>
      </a:lvl4pPr>
      <a:lvl5pPr marL="7317577" algn="l" defTabSz="1829394" rtl="0" eaLnBrk="1" latinLnBrk="0" hangingPunct="1">
        <a:defRPr sz="7200" kern="1200">
          <a:solidFill>
            <a:schemeClr val="tx1"/>
          </a:solidFill>
          <a:latin typeface="+mn-lt"/>
          <a:ea typeface="+mn-ea"/>
          <a:cs typeface="+mn-cs"/>
        </a:defRPr>
      </a:lvl5pPr>
      <a:lvl6pPr marL="9146972" algn="l" defTabSz="1829394" rtl="0" eaLnBrk="1" latinLnBrk="0" hangingPunct="1">
        <a:defRPr sz="7200" kern="1200">
          <a:solidFill>
            <a:schemeClr val="tx1"/>
          </a:solidFill>
          <a:latin typeface="+mn-lt"/>
          <a:ea typeface="+mn-ea"/>
          <a:cs typeface="+mn-cs"/>
        </a:defRPr>
      </a:lvl6pPr>
      <a:lvl7pPr marL="10976366" algn="l" defTabSz="1829394" rtl="0" eaLnBrk="1" latinLnBrk="0" hangingPunct="1">
        <a:defRPr sz="7200" kern="1200">
          <a:solidFill>
            <a:schemeClr val="tx1"/>
          </a:solidFill>
          <a:latin typeface="+mn-lt"/>
          <a:ea typeface="+mn-ea"/>
          <a:cs typeface="+mn-cs"/>
        </a:defRPr>
      </a:lvl7pPr>
      <a:lvl8pPr marL="12805761" algn="l" defTabSz="1829394" rtl="0" eaLnBrk="1" latinLnBrk="0" hangingPunct="1">
        <a:defRPr sz="7200" kern="1200">
          <a:solidFill>
            <a:schemeClr val="tx1"/>
          </a:solidFill>
          <a:latin typeface="+mn-lt"/>
          <a:ea typeface="+mn-ea"/>
          <a:cs typeface="+mn-cs"/>
        </a:defRPr>
      </a:lvl8pPr>
      <a:lvl9pPr marL="14635155" algn="l" defTabSz="1829394" rtl="0" eaLnBrk="1" latinLnBrk="0" hangingPunct="1">
        <a:defRPr sz="7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800" y="1098550"/>
            <a:ext cx="32918400" cy="457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828800" y="6400800"/>
            <a:ext cx="32918400" cy="181038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828800" y="25425400"/>
            <a:ext cx="8534400" cy="1460500"/>
          </a:xfrm>
          <a:prstGeom prst="rect">
            <a:avLst/>
          </a:prstGeom>
        </p:spPr>
        <p:txBody>
          <a:bodyPr vert="horz" lIns="91440" tIns="45720" rIns="91440" bIns="45720" rtlCol="0" anchor="ctr"/>
          <a:lstStyle>
            <a:lvl1pPr algn="l">
              <a:defRPr sz="1200">
                <a:solidFill>
                  <a:schemeClr val="tx1">
                    <a:tint val="75000"/>
                  </a:schemeClr>
                </a:solidFill>
              </a:defRPr>
            </a:lvl1pPr>
          </a:lstStyle>
          <a:p>
            <a:fld id="{2946CCA6-192B-41D6-AD5C-F364B0BF2D61}" type="datetimeFigureOut">
              <a:rPr lang="en-US" smtClean="0"/>
              <a:pPr/>
              <a:t>7/31/2024</a:t>
            </a:fld>
            <a:endParaRPr lang="en-US"/>
          </a:p>
        </p:txBody>
      </p:sp>
      <p:sp>
        <p:nvSpPr>
          <p:cNvPr id="5" name="Footer Placeholder 4"/>
          <p:cNvSpPr>
            <a:spLocks noGrp="1"/>
          </p:cNvSpPr>
          <p:nvPr>
            <p:ph type="ftr" sz="quarter" idx="3"/>
          </p:nvPr>
        </p:nvSpPr>
        <p:spPr>
          <a:xfrm>
            <a:off x="12496800" y="25425400"/>
            <a:ext cx="11582400" cy="14605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6212800" y="25425400"/>
            <a:ext cx="8534400" cy="1460500"/>
          </a:xfrm>
          <a:prstGeom prst="rect">
            <a:avLst/>
          </a:prstGeom>
        </p:spPr>
        <p:txBody>
          <a:bodyPr vert="horz" lIns="91440" tIns="45720" rIns="91440" bIns="45720" rtlCol="0" anchor="ctr"/>
          <a:lstStyle>
            <a:lvl1pPr algn="r">
              <a:defRPr sz="1200">
                <a:solidFill>
                  <a:schemeClr val="tx1">
                    <a:tint val="75000"/>
                  </a:schemeClr>
                </a:solidFill>
              </a:defRPr>
            </a:lvl1pPr>
          </a:lstStyle>
          <a:p>
            <a:fld id="{9D106478-5796-4057-BDE0-AE876218875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image" Target="../media/image3.png"/><Relationship Id="rId7"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txBox="1">
            <a:spLocks/>
          </p:cNvSpPr>
          <p:nvPr/>
        </p:nvSpPr>
        <p:spPr>
          <a:xfrm>
            <a:off x="327296" y="338772"/>
            <a:ext cx="28781104" cy="830997"/>
          </a:xfrm>
          <a:prstGeom prst="rect">
            <a:avLst/>
          </a:prstGeom>
        </p:spPr>
        <p:txBody>
          <a:bodyPr vert="horz" wrap="square" lIns="91440" tIns="45720" rIns="91440" bIns="45720" rtlCol="0" anchor="t" anchorCtr="0">
            <a:spAutoFit/>
          </a:bodyPr>
          <a:lstStyle/>
          <a:p>
            <a:r>
              <a:rPr lang="en-US" sz="4800" b="1" dirty="0">
                <a:solidFill>
                  <a:schemeClr val="bg1"/>
                </a:solidFill>
                <a:latin typeface="Myriad Pro" panose="020B0503030403020204" pitchFamily="34" charset="0"/>
              </a:rPr>
              <a:t>Life Cycle Analysis and Techno Economic Analysis of Marine Carbon Dioxide Removal</a:t>
            </a:r>
          </a:p>
        </p:txBody>
      </p:sp>
      <p:sp>
        <p:nvSpPr>
          <p:cNvPr id="3" name="Title 2"/>
          <p:cNvSpPr txBox="1">
            <a:spLocks/>
          </p:cNvSpPr>
          <p:nvPr/>
        </p:nvSpPr>
        <p:spPr>
          <a:xfrm>
            <a:off x="327296" y="1555140"/>
            <a:ext cx="27104704" cy="954107"/>
          </a:xfrm>
          <a:prstGeom prst="rect">
            <a:avLst/>
          </a:prstGeom>
        </p:spPr>
        <p:txBody>
          <a:bodyPr vert="horz" wrap="square" lIns="91440" tIns="45720" rIns="91440" bIns="45720" rtlCol="0" anchor="t" anchorCtr="0">
            <a:spAutoFit/>
          </a:bodyPr>
          <a:lstStyle/>
          <a:p>
            <a:pPr lvl="0" defTabSz="914400">
              <a:spcBef>
                <a:spcPct val="0"/>
              </a:spcBef>
            </a:pPr>
            <a:r>
              <a:rPr lang="en-US" sz="2800" b="1" dirty="0" err="1">
                <a:solidFill>
                  <a:schemeClr val="bg1"/>
                </a:solidFill>
              </a:rPr>
              <a:t>Roksana</a:t>
            </a:r>
            <a:r>
              <a:rPr lang="en-US" sz="2800" b="1" dirty="0">
                <a:solidFill>
                  <a:schemeClr val="bg1"/>
                </a:solidFill>
              </a:rPr>
              <a:t> Mahmud</a:t>
            </a:r>
            <a:r>
              <a:rPr lang="en-US" sz="2800" b="1" baseline="30000" dirty="0">
                <a:solidFill>
                  <a:schemeClr val="bg1"/>
                </a:solidFill>
              </a:rPr>
              <a:t>1,2</a:t>
            </a:r>
            <a:r>
              <a:rPr lang="en-US" sz="2800" b="1" dirty="0">
                <a:solidFill>
                  <a:schemeClr val="bg1"/>
                </a:solidFill>
              </a:rPr>
              <a:t>, Tommy Schmitt</a:t>
            </a:r>
            <a:r>
              <a:rPr lang="en-US" sz="2800" b="1" baseline="30000" dirty="0">
                <a:solidFill>
                  <a:schemeClr val="bg1"/>
                </a:solidFill>
              </a:rPr>
              <a:t>1,2</a:t>
            </a:r>
            <a:r>
              <a:rPr lang="en-US" sz="2800" b="1" dirty="0">
                <a:solidFill>
                  <a:schemeClr val="bg1"/>
                </a:solidFill>
              </a:rPr>
              <a:t>, Derrick Carlson</a:t>
            </a:r>
            <a:r>
              <a:rPr lang="en-US" sz="2800" b="1" baseline="30000" dirty="0">
                <a:solidFill>
                  <a:schemeClr val="bg1"/>
                </a:solidFill>
              </a:rPr>
              <a:t>1,2</a:t>
            </a:r>
            <a:r>
              <a:rPr lang="en-US" sz="2800" b="1" dirty="0">
                <a:solidFill>
                  <a:schemeClr val="bg1"/>
                </a:solidFill>
              </a:rPr>
              <a:t>, Sally Homsy</a:t>
            </a:r>
            <a:r>
              <a:rPr lang="en-US" sz="2800" b="1" baseline="30000" dirty="0">
                <a:solidFill>
                  <a:schemeClr val="bg1"/>
                </a:solidFill>
              </a:rPr>
              <a:t>1</a:t>
            </a:r>
            <a:r>
              <a:rPr lang="en-US" sz="2800" b="1" dirty="0">
                <a:solidFill>
                  <a:schemeClr val="bg1"/>
                </a:solidFill>
              </a:rPr>
              <a:t>, Matt Jamieson</a:t>
            </a:r>
            <a:r>
              <a:rPr lang="en-US" sz="2800" b="1" baseline="30000" dirty="0">
                <a:solidFill>
                  <a:schemeClr val="bg1"/>
                </a:solidFill>
              </a:rPr>
              <a:t>1</a:t>
            </a:r>
          </a:p>
          <a:p>
            <a:pPr lvl="0" defTabSz="914400">
              <a:spcBef>
                <a:spcPct val="0"/>
              </a:spcBef>
            </a:pPr>
            <a:r>
              <a:rPr lang="en-US" sz="2800" baseline="30000" dirty="0">
                <a:solidFill>
                  <a:schemeClr val="bg1"/>
                </a:solidFill>
              </a:rPr>
              <a:t>1</a:t>
            </a:r>
            <a:r>
              <a:rPr lang="en-US" sz="2800" dirty="0">
                <a:solidFill>
                  <a:schemeClr val="bg1"/>
                </a:solidFill>
              </a:rPr>
              <a:t>US Department of Energy, National Energy Technology Laboratory (NETL), Pittsburgh PA /Morgantown WV; </a:t>
            </a:r>
            <a:r>
              <a:rPr lang="en-US" sz="2800" baseline="30000" dirty="0">
                <a:solidFill>
                  <a:schemeClr val="bg1"/>
                </a:solidFill>
              </a:rPr>
              <a:t>2</a:t>
            </a:r>
            <a:r>
              <a:rPr lang="en-US" sz="2800" dirty="0">
                <a:solidFill>
                  <a:schemeClr val="bg1"/>
                </a:solidFill>
              </a:rPr>
              <a:t>NETL site support contractor</a:t>
            </a:r>
            <a:r>
              <a:rPr lang="en-US" sz="2800" dirty="0">
                <a:solidFill>
                  <a:schemeClr val="bg1"/>
                </a:solidFill>
                <a:latin typeface="Myriad Pro" panose="020B0503030403020204" pitchFamily="34" charset="0"/>
                <a:ea typeface="+mj-ea"/>
                <a:cs typeface="+mj-cs"/>
              </a:rPr>
              <a:t> </a:t>
            </a:r>
          </a:p>
        </p:txBody>
      </p:sp>
      <p:sp>
        <p:nvSpPr>
          <p:cNvPr id="2" name="TextBox 24">
            <a:extLst>
              <a:ext uri="{FF2B5EF4-FFF2-40B4-BE49-F238E27FC236}">
                <a16:creationId xmlns:a16="http://schemas.microsoft.com/office/drawing/2014/main" id="{6D788D6D-3836-EF8D-749D-90327AB7376C}"/>
              </a:ext>
            </a:extLst>
          </p:cNvPr>
          <p:cNvSpPr txBox="1">
            <a:spLocks noChangeArrowheads="1"/>
          </p:cNvSpPr>
          <p:nvPr/>
        </p:nvSpPr>
        <p:spPr bwMode="auto">
          <a:xfrm>
            <a:off x="1017528" y="3279747"/>
            <a:ext cx="16641891" cy="5893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spcAft>
                <a:spcPts val="600"/>
              </a:spcAft>
            </a:pPr>
            <a:r>
              <a:rPr lang="en-US" altLang="en-US" sz="4800" b="1" u="sng" dirty="0">
                <a:latin typeface="Arial" panose="020B0604020202020204" pitchFamily="34" charset="0"/>
                <a:cs typeface="Arial" panose="020B0604020202020204" pitchFamily="34" charset="0"/>
              </a:rPr>
              <a:t>Introduction</a:t>
            </a:r>
            <a:endParaRPr lang="en-US" altLang="en-US" sz="4800" dirty="0">
              <a:latin typeface="Arial" panose="020B0604020202020204" pitchFamily="34" charset="0"/>
              <a:cs typeface="Arial" panose="020B0604020202020204" pitchFamily="34" charset="0"/>
            </a:endParaRPr>
          </a:p>
          <a:p>
            <a:pPr marL="274320" indent="-274320">
              <a:spcAft>
                <a:spcPts val="600"/>
              </a:spcAft>
              <a:buFont typeface="Arial" panose="020B0604020202020204" pitchFamily="34" charset="0"/>
              <a:buChar char="•"/>
            </a:pPr>
            <a:r>
              <a:rPr lang="en-US" sz="3800" dirty="0">
                <a:latin typeface="Arial"/>
                <a:cs typeface="Arial"/>
              </a:rPr>
              <a:t>Marine Carbon Dioxide Removal (</a:t>
            </a:r>
            <a:r>
              <a:rPr lang="en-US" sz="3800" dirty="0" err="1">
                <a:latin typeface="Arial"/>
                <a:cs typeface="Arial"/>
              </a:rPr>
              <a:t>mCDR</a:t>
            </a:r>
            <a:r>
              <a:rPr lang="en-US" sz="3800" dirty="0">
                <a:latin typeface="Arial"/>
                <a:cs typeface="Arial"/>
              </a:rPr>
              <a:t>) is defined as the indirect removal of CO</a:t>
            </a:r>
            <a:r>
              <a:rPr lang="en-US" sz="3800" baseline="-25000" dirty="0">
                <a:latin typeface="Arial"/>
                <a:cs typeface="Arial"/>
              </a:rPr>
              <a:t>2</a:t>
            </a:r>
            <a:r>
              <a:rPr lang="en-US" sz="3800" dirty="0">
                <a:latin typeface="Arial"/>
                <a:cs typeface="Arial"/>
              </a:rPr>
              <a:t> from the atmosphere “via an enhancement of the downward air-sea flux of CO</a:t>
            </a:r>
            <a:r>
              <a:rPr lang="en-US" sz="3800" baseline="-25000" dirty="0">
                <a:latin typeface="Arial"/>
                <a:cs typeface="Arial"/>
              </a:rPr>
              <a:t>2</a:t>
            </a:r>
            <a:r>
              <a:rPr lang="en-US" sz="3800" dirty="0">
                <a:latin typeface="Arial"/>
                <a:cs typeface="Arial"/>
              </a:rPr>
              <a:t> from the atmosphere to the surface ocean.”</a:t>
            </a:r>
          </a:p>
          <a:p>
            <a:pPr marL="274320" indent="-274320">
              <a:spcAft>
                <a:spcPts val="600"/>
              </a:spcAft>
              <a:buFont typeface="Arial" panose="020B0604020202020204" pitchFamily="34" charset="0"/>
              <a:buChar char="•"/>
            </a:pPr>
            <a:r>
              <a:rPr lang="en-US" sz="3800" dirty="0">
                <a:latin typeface="Arial"/>
                <a:cs typeface="Arial"/>
              </a:rPr>
              <a:t>The surface of the ocean is in a constant exchange of CO</a:t>
            </a:r>
            <a:r>
              <a:rPr lang="en-US" sz="3800" baseline="-25000" dirty="0">
                <a:latin typeface="Arial"/>
                <a:cs typeface="Arial"/>
              </a:rPr>
              <a:t>2</a:t>
            </a:r>
            <a:r>
              <a:rPr lang="en-US" sz="3800" dirty="0">
                <a:latin typeface="Arial"/>
                <a:cs typeface="Arial"/>
              </a:rPr>
              <a:t> with the atmosphere and represents the largest exchange of CO</a:t>
            </a:r>
            <a:r>
              <a:rPr lang="en-US" sz="3800" baseline="-25000" dirty="0">
                <a:latin typeface="Arial"/>
                <a:cs typeface="Arial"/>
              </a:rPr>
              <a:t>2</a:t>
            </a:r>
            <a:r>
              <a:rPr lang="en-US" sz="3800" dirty="0">
                <a:latin typeface="Arial"/>
                <a:cs typeface="Arial"/>
              </a:rPr>
              <a:t> with the atmosphere compared to any other reservoir. The ocean carbon cycle can be seen below. </a:t>
            </a:r>
          </a:p>
          <a:p>
            <a:pPr marL="274320" indent="-274320" eaLnBrk="1" hangingPunct="1">
              <a:buFont typeface="Arial" panose="020B0604020202020204" pitchFamily="34" charset="0"/>
              <a:buChar char="•"/>
            </a:pPr>
            <a:endParaRPr lang="en-US" altLang="en-US" sz="4800" dirty="0">
              <a:latin typeface="Arial" panose="020B0604020202020204" pitchFamily="34" charset="0"/>
              <a:cs typeface="Arial" panose="020B0604020202020204" pitchFamily="34" charset="0"/>
            </a:endParaRPr>
          </a:p>
        </p:txBody>
      </p:sp>
      <p:sp>
        <p:nvSpPr>
          <p:cNvPr id="4" name="TextBox 5">
            <a:extLst>
              <a:ext uri="{FF2B5EF4-FFF2-40B4-BE49-F238E27FC236}">
                <a16:creationId xmlns:a16="http://schemas.microsoft.com/office/drawing/2014/main" id="{F3FC25A5-3C90-E89A-4B61-6F40BD997CDF}"/>
              </a:ext>
            </a:extLst>
          </p:cNvPr>
          <p:cNvSpPr txBox="1">
            <a:spLocks noChangeArrowheads="1"/>
          </p:cNvSpPr>
          <p:nvPr/>
        </p:nvSpPr>
        <p:spPr bwMode="auto">
          <a:xfrm>
            <a:off x="1143062" y="13322809"/>
            <a:ext cx="16894967" cy="8208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ts val="0"/>
              </a:spcBef>
              <a:spcAft>
                <a:spcPts val="600"/>
              </a:spcAft>
              <a:buFontTx/>
              <a:buNone/>
            </a:pPr>
            <a:r>
              <a:rPr lang="en-US" altLang="en-US" sz="4800" b="1" u="sng" dirty="0">
                <a:latin typeface="Arial" panose="020B0604020202020204" pitchFamily="34" charset="0"/>
                <a:cs typeface="Arial" panose="020B0604020202020204" pitchFamily="34" charset="0"/>
              </a:rPr>
              <a:t>TEA Methods</a:t>
            </a:r>
          </a:p>
          <a:p>
            <a:pPr marL="274320" indent="-274320">
              <a:spcBef>
                <a:spcPts val="0"/>
              </a:spcBef>
              <a:spcAft>
                <a:spcPts val="600"/>
              </a:spcAft>
            </a:pPr>
            <a:r>
              <a:rPr lang="en-US" sz="3800" dirty="0">
                <a:latin typeface="Arial"/>
                <a:cs typeface="Arial"/>
              </a:rPr>
              <a:t>Cost and performance estimates for three electrochemical </a:t>
            </a:r>
            <a:r>
              <a:rPr lang="en-US" sz="3800" dirty="0" err="1">
                <a:latin typeface="Arial"/>
                <a:cs typeface="Arial"/>
              </a:rPr>
              <a:t>mCDR</a:t>
            </a:r>
            <a:r>
              <a:rPr lang="en-US" sz="3800" dirty="0">
                <a:latin typeface="Arial"/>
                <a:cs typeface="Arial"/>
              </a:rPr>
              <a:t> technologies are presented. The reported costs are in May 2023 dollars.</a:t>
            </a:r>
          </a:p>
          <a:p>
            <a:pPr marL="274320" indent="-274320">
              <a:spcBef>
                <a:spcPts val="0"/>
              </a:spcBef>
              <a:spcAft>
                <a:spcPts val="600"/>
              </a:spcAft>
            </a:pPr>
            <a:endParaRPr lang="en-US" sz="3800" dirty="0">
              <a:latin typeface="Arial"/>
              <a:cs typeface="Arial"/>
            </a:endParaRPr>
          </a:p>
          <a:p>
            <a:pPr marL="274320" indent="-274320">
              <a:spcBef>
                <a:spcPts val="0"/>
              </a:spcBef>
              <a:spcAft>
                <a:spcPts val="600"/>
              </a:spcAft>
            </a:pPr>
            <a:endParaRPr lang="en-US" sz="3600" dirty="0">
              <a:latin typeface="Arial"/>
              <a:cs typeface="Arial"/>
            </a:endParaRPr>
          </a:p>
          <a:p>
            <a:pPr marL="274320" indent="-274320">
              <a:spcBef>
                <a:spcPts val="0"/>
              </a:spcBef>
              <a:spcAft>
                <a:spcPts val="600"/>
              </a:spcAft>
            </a:pPr>
            <a:endParaRPr lang="en-US" sz="3600" dirty="0">
              <a:latin typeface="Arial"/>
              <a:cs typeface="Arial"/>
            </a:endParaRPr>
          </a:p>
          <a:p>
            <a:pPr marL="274320" indent="-274320">
              <a:spcBef>
                <a:spcPts val="0"/>
              </a:spcBef>
              <a:spcAft>
                <a:spcPts val="600"/>
              </a:spcAft>
            </a:pPr>
            <a:endParaRPr lang="en-US" sz="4000" dirty="0">
              <a:latin typeface="Arial"/>
              <a:cs typeface="Arial"/>
            </a:endParaRPr>
          </a:p>
          <a:p>
            <a:pPr marL="274320" indent="-274320">
              <a:spcBef>
                <a:spcPts val="0"/>
              </a:spcBef>
              <a:spcAft>
                <a:spcPts val="600"/>
              </a:spcAft>
            </a:pPr>
            <a:endParaRPr lang="en-US" sz="4000" dirty="0">
              <a:latin typeface="Arial"/>
              <a:cs typeface="Arial"/>
            </a:endParaRPr>
          </a:p>
          <a:p>
            <a:pPr>
              <a:spcBef>
                <a:spcPts val="0"/>
              </a:spcBef>
              <a:spcAft>
                <a:spcPts val="600"/>
              </a:spcAft>
              <a:buNone/>
            </a:pPr>
            <a:r>
              <a:rPr lang="en-US" sz="2400" baseline="30000" dirty="0">
                <a:latin typeface="Arial"/>
                <a:cs typeface="Arial"/>
              </a:rPr>
              <a:t>A</a:t>
            </a:r>
            <a:r>
              <a:rPr lang="en-US" sz="2400" dirty="0">
                <a:latin typeface="Arial"/>
                <a:cs typeface="Arial"/>
              </a:rPr>
              <a:t>M for mCDR, E for electrochemical engineering approach, B for bipolar membrane electrodialysis [BPMED] and C for electrolytic cation exchange membrane [CEM]), and pH shift (1 for acidic, 2 for basic), respectively.</a:t>
            </a:r>
            <a:endParaRPr lang="en-US" sz="3600" dirty="0">
              <a:latin typeface="Arial"/>
              <a:cs typeface="Arial"/>
            </a:endParaRPr>
          </a:p>
          <a:p>
            <a:pPr marL="274320" indent="-274320">
              <a:spcBef>
                <a:spcPts val="0"/>
              </a:spcBef>
              <a:spcAft>
                <a:spcPts val="600"/>
              </a:spcAft>
            </a:pPr>
            <a:r>
              <a:rPr lang="en-US" sz="3800" dirty="0">
                <a:latin typeface="Arial"/>
                <a:cs typeface="Arial"/>
              </a:rPr>
              <a:t>The scale is based on an expected CO</a:t>
            </a:r>
            <a:r>
              <a:rPr lang="en-US" sz="3800" baseline="-25000" dirty="0">
                <a:latin typeface="Arial"/>
                <a:cs typeface="Arial"/>
              </a:rPr>
              <a:t>2</a:t>
            </a:r>
            <a:r>
              <a:rPr lang="en-US" sz="3800" dirty="0">
                <a:latin typeface="Arial"/>
                <a:cs typeface="Arial"/>
              </a:rPr>
              <a:t> capture rate of an mCDR facility co-located with an average sized desalination plant in the U.S.</a:t>
            </a:r>
          </a:p>
          <a:p>
            <a:pPr marL="274320" indent="-274320">
              <a:spcBef>
                <a:spcPts val="0"/>
              </a:spcBef>
              <a:spcAft>
                <a:spcPts val="600"/>
              </a:spcAft>
            </a:pPr>
            <a:r>
              <a:rPr lang="en-US" sz="3800" dirty="0">
                <a:latin typeface="Arial"/>
                <a:cs typeface="Arial"/>
              </a:rPr>
              <a:t>The estimating models are based on a U.S. Florida Atlantic Coast location, and the labor cost was scaled from a Midwest Gulf Coast location.</a:t>
            </a:r>
          </a:p>
          <a:p>
            <a:pPr marL="171450" indent="-171450">
              <a:lnSpc>
                <a:spcPct val="100000"/>
              </a:lnSpc>
              <a:spcBef>
                <a:spcPct val="0"/>
              </a:spcBef>
            </a:pPr>
            <a:endParaRPr lang="en-US" altLang="en-US" sz="1000" dirty="0">
              <a:latin typeface="Garamond" panose="02020404030301010803" pitchFamily="18" charset="0"/>
              <a:cs typeface="Arial" panose="020B0604020202020204" pitchFamily="34" charset="0"/>
            </a:endParaRPr>
          </a:p>
        </p:txBody>
      </p:sp>
      <p:sp>
        <p:nvSpPr>
          <p:cNvPr id="24" name="TextBox 24">
            <a:extLst>
              <a:ext uri="{FF2B5EF4-FFF2-40B4-BE49-F238E27FC236}">
                <a16:creationId xmlns:a16="http://schemas.microsoft.com/office/drawing/2014/main" id="{721CC8DA-7312-FE70-DE34-22EC45B675D7}"/>
              </a:ext>
            </a:extLst>
          </p:cNvPr>
          <p:cNvSpPr txBox="1">
            <a:spLocks noChangeArrowheads="1"/>
          </p:cNvSpPr>
          <p:nvPr/>
        </p:nvSpPr>
        <p:spPr bwMode="auto">
          <a:xfrm>
            <a:off x="18100797" y="20883187"/>
            <a:ext cx="17394213" cy="4570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spcAft>
                <a:spcPts val="600"/>
              </a:spcAft>
            </a:pPr>
            <a:r>
              <a:rPr lang="en-US" altLang="en-US" sz="4400" b="1" u="sng" dirty="0">
                <a:latin typeface="Arial" panose="020B0604020202020204" pitchFamily="34" charset="0"/>
                <a:cs typeface="Arial" panose="020B0604020202020204" pitchFamily="34" charset="0"/>
              </a:rPr>
              <a:t>Conclusion</a:t>
            </a:r>
          </a:p>
          <a:p>
            <a:pPr marL="571500" indent="-571500">
              <a:spcAft>
                <a:spcPts val="600"/>
              </a:spcAft>
              <a:buFont typeface="Arial" panose="020B0604020202020204" pitchFamily="34" charset="0"/>
              <a:buChar char="•"/>
            </a:pPr>
            <a:r>
              <a:rPr lang="en-US" sz="3800" dirty="0">
                <a:latin typeface="Arial" panose="020B0604020202020204" pitchFamily="34" charset="0"/>
                <a:cs typeface="Arial" panose="020B0604020202020204" pitchFamily="34" charset="0"/>
              </a:rPr>
              <a:t>The preliminary TEA indicates that an LCOC &gt; $1,000/tonne CO</a:t>
            </a:r>
            <a:r>
              <a:rPr lang="en-US" sz="3800" baseline="-25000" dirty="0">
                <a:latin typeface="Arial" panose="020B0604020202020204" pitchFamily="34" charset="0"/>
                <a:cs typeface="Arial" panose="020B0604020202020204" pitchFamily="34" charset="0"/>
              </a:rPr>
              <a:t>2</a:t>
            </a:r>
            <a:r>
              <a:rPr lang="en-US" sz="3800" dirty="0">
                <a:latin typeface="Arial" panose="020B0604020202020204" pitchFamily="34" charset="0"/>
                <a:cs typeface="Arial" panose="020B0604020202020204" pitchFamily="34" charset="0"/>
              </a:rPr>
              <a:t> can be expected for electrochemical </a:t>
            </a:r>
            <a:r>
              <a:rPr lang="en-US" sz="3800" dirty="0" err="1">
                <a:latin typeface="Arial" panose="020B0604020202020204" pitchFamily="34" charset="0"/>
                <a:cs typeface="Arial" panose="020B0604020202020204" pitchFamily="34" charset="0"/>
              </a:rPr>
              <a:t>mCDR</a:t>
            </a:r>
            <a:r>
              <a:rPr lang="en-US" sz="3800" dirty="0">
                <a:latin typeface="Arial" panose="020B0604020202020204" pitchFamily="34" charset="0"/>
                <a:cs typeface="Arial" panose="020B0604020202020204" pitchFamily="34" charset="0"/>
              </a:rPr>
              <a:t> technologies.</a:t>
            </a:r>
          </a:p>
          <a:p>
            <a:pPr marL="571500" indent="-571500">
              <a:spcAft>
                <a:spcPts val="600"/>
              </a:spcAft>
              <a:buFont typeface="Arial" panose="020B0604020202020204" pitchFamily="34" charset="0"/>
              <a:buChar char="•"/>
            </a:pPr>
            <a:r>
              <a:rPr lang="en-US" sz="3800" dirty="0">
                <a:latin typeface="Arial" panose="020B0604020202020204" pitchFamily="34" charset="0"/>
                <a:cs typeface="Arial" panose="020B0604020202020204" pitchFamily="34" charset="0"/>
              </a:rPr>
              <a:t>T</a:t>
            </a:r>
            <a:r>
              <a:rPr lang="en-US" sz="3800" dirty="0">
                <a:effectLst/>
                <a:latin typeface="Arial" panose="020B0604020202020204" pitchFamily="34" charset="0"/>
                <a:cs typeface="Arial" panose="020B0604020202020204" pitchFamily="34" charset="0"/>
              </a:rPr>
              <a:t>he analysis of environmental impacts highlighted that under certain conditions (renewable electricity source) electrochemical mCDR technologies can be net negative.</a:t>
            </a:r>
          </a:p>
          <a:p>
            <a:pPr marL="571500" indent="-571500">
              <a:spcAft>
                <a:spcPts val="600"/>
              </a:spcAft>
              <a:buFont typeface="Arial" panose="020B0604020202020204" pitchFamily="34" charset="0"/>
              <a:buChar char="•"/>
            </a:pPr>
            <a:r>
              <a:rPr lang="en-US" sz="3800" dirty="0">
                <a:effectLst/>
                <a:latin typeface="Arial" panose="020B0604020202020204" pitchFamily="34" charset="0"/>
                <a:cs typeface="Arial" panose="020B0604020202020204" pitchFamily="34" charset="0"/>
              </a:rPr>
              <a:t>These results are preliminary, based on limited availability of transparent data</a:t>
            </a:r>
            <a:r>
              <a:rPr lang="en-US" sz="3600" dirty="0">
                <a:effectLst/>
                <a:latin typeface="Arial" panose="020B0604020202020204" pitchFamily="34" charset="0"/>
                <a:cs typeface="Arial" panose="020B0604020202020204" pitchFamily="34" charset="0"/>
              </a:rPr>
              <a:t>.</a:t>
            </a:r>
            <a:endParaRPr lang="en-US" sz="4000" dirty="0">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B7BF6FD-1BCB-43E7-C886-216F4F669988}"/>
              </a:ext>
            </a:extLst>
          </p:cNvPr>
          <p:cNvSpPr txBox="1"/>
          <p:nvPr/>
        </p:nvSpPr>
        <p:spPr>
          <a:xfrm>
            <a:off x="-5623560" y="9646920"/>
            <a:ext cx="184731" cy="1354217"/>
          </a:xfrm>
          <a:prstGeom prst="rect">
            <a:avLst/>
          </a:prstGeom>
          <a:noFill/>
        </p:spPr>
        <p:txBody>
          <a:bodyPr wrap="none" rtlCol="0">
            <a:spAutoFit/>
          </a:bodyPr>
          <a:lstStyle/>
          <a:p>
            <a:endParaRPr lang="en-US"/>
          </a:p>
        </p:txBody>
      </p:sp>
      <p:pic>
        <p:nvPicPr>
          <p:cNvPr id="6" name="Picture 5">
            <a:extLst>
              <a:ext uri="{FF2B5EF4-FFF2-40B4-BE49-F238E27FC236}">
                <a16:creationId xmlns:a16="http://schemas.microsoft.com/office/drawing/2014/main" id="{C4AB7E5B-E3AD-BCA0-06B1-F8558BF805FA}"/>
              </a:ext>
            </a:extLst>
          </p:cNvPr>
          <p:cNvPicPr>
            <a:picLocks noChangeAspect="1"/>
          </p:cNvPicPr>
          <p:nvPr/>
        </p:nvPicPr>
        <p:blipFill>
          <a:blip r:embed="rId3"/>
          <a:stretch>
            <a:fillRect/>
          </a:stretch>
        </p:blipFill>
        <p:spPr>
          <a:xfrm>
            <a:off x="27083656" y="3636544"/>
            <a:ext cx="8286717" cy="4596782"/>
          </a:xfrm>
          <a:prstGeom prst="rect">
            <a:avLst/>
          </a:prstGeom>
        </p:spPr>
      </p:pic>
      <p:pic>
        <p:nvPicPr>
          <p:cNvPr id="22" name="Picture 21">
            <a:extLst>
              <a:ext uri="{FF2B5EF4-FFF2-40B4-BE49-F238E27FC236}">
                <a16:creationId xmlns:a16="http://schemas.microsoft.com/office/drawing/2014/main" id="{4CFF7BD7-36B9-F6E9-22A0-F50F2C31064E}"/>
              </a:ext>
            </a:extLst>
          </p:cNvPr>
          <p:cNvPicPr>
            <a:picLocks noChangeAspect="1"/>
          </p:cNvPicPr>
          <p:nvPr/>
        </p:nvPicPr>
        <p:blipFill>
          <a:blip r:embed="rId4"/>
          <a:stretch>
            <a:fillRect/>
          </a:stretch>
        </p:blipFill>
        <p:spPr>
          <a:xfrm>
            <a:off x="5963541" y="8080878"/>
            <a:ext cx="8945832" cy="4596782"/>
          </a:xfrm>
          <a:prstGeom prst="rect">
            <a:avLst/>
          </a:prstGeom>
        </p:spPr>
      </p:pic>
      <p:sp>
        <p:nvSpPr>
          <p:cNvPr id="25" name="TextBox 24">
            <a:extLst>
              <a:ext uri="{FF2B5EF4-FFF2-40B4-BE49-F238E27FC236}">
                <a16:creationId xmlns:a16="http://schemas.microsoft.com/office/drawing/2014/main" id="{3F118A7C-35DF-4B1F-8B79-A9A0387451C8}"/>
              </a:ext>
            </a:extLst>
          </p:cNvPr>
          <p:cNvSpPr txBox="1"/>
          <p:nvPr/>
        </p:nvSpPr>
        <p:spPr>
          <a:xfrm>
            <a:off x="3553051" y="8754626"/>
            <a:ext cx="2699657" cy="2308324"/>
          </a:xfrm>
          <a:prstGeom prst="rect">
            <a:avLst/>
          </a:prstGeom>
          <a:noFill/>
        </p:spPr>
        <p:txBody>
          <a:bodyPr wrap="square">
            <a:spAutoFit/>
          </a:bodyPr>
          <a:lstStyle/>
          <a:p>
            <a:r>
              <a:rPr lang="en-US" sz="4800" dirty="0"/>
              <a:t>Ocean Carbon Cycle</a:t>
            </a:r>
          </a:p>
        </p:txBody>
      </p:sp>
      <p:sp>
        <p:nvSpPr>
          <p:cNvPr id="32" name="TextBox 31">
            <a:extLst>
              <a:ext uri="{FF2B5EF4-FFF2-40B4-BE49-F238E27FC236}">
                <a16:creationId xmlns:a16="http://schemas.microsoft.com/office/drawing/2014/main" id="{61A678D5-EFC2-6B5E-EF77-B9EA6261D1F9}"/>
              </a:ext>
            </a:extLst>
          </p:cNvPr>
          <p:cNvSpPr txBox="1"/>
          <p:nvPr/>
        </p:nvSpPr>
        <p:spPr>
          <a:xfrm>
            <a:off x="15859032" y="8813793"/>
            <a:ext cx="21168360" cy="830997"/>
          </a:xfrm>
          <a:prstGeom prst="rect">
            <a:avLst/>
          </a:prstGeom>
          <a:noFill/>
        </p:spPr>
        <p:txBody>
          <a:bodyPr wrap="square">
            <a:spAutoFit/>
          </a:bodyPr>
          <a:lstStyle/>
          <a:p>
            <a:pPr marL="0" marR="0" lvl="0" indent="0" algn="ctr" defTabSz="4180088" rtl="0" eaLnBrk="1" fontAlgn="auto" latinLnBrk="0" hangingPunct="1">
              <a:lnSpc>
                <a:spcPct val="100000"/>
              </a:lnSpc>
              <a:spcBef>
                <a:spcPts val="0"/>
              </a:spcBef>
              <a:spcAft>
                <a:spcPts val="600"/>
              </a:spcAft>
              <a:buClrTx/>
              <a:buSzTx/>
              <a:buFontTx/>
              <a:buNone/>
              <a:tabLst/>
              <a:defRPr/>
            </a:pPr>
            <a:r>
              <a:rPr kumimoji="0" lang="en-US" altLang="en-US" sz="48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Results</a:t>
            </a:r>
          </a:p>
        </p:txBody>
      </p:sp>
      <p:sp>
        <p:nvSpPr>
          <p:cNvPr id="48" name="TextBox 47">
            <a:extLst>
              <a:ext uri="{FF2B5EF4-FFF2-40B4-BE49-F238E27FC236}">
                <a16:creationId xmlns:a16="http://schemas.microsoft.com/office/drawing/2014/main" id="{09CF8C83-500D-DCF3-930D-69E917D935E3}"/>
              </a:ext>
            </a:extLst>
          </p:cNvPr>
          <p:cNvSpPr txBox="1"/>
          <p:nvPr/>
        </p:nvSpPr>
        <p:spPr>
          <a:xfrm>
            <a:off x="20091708" y="14263583"/>
            <a:ext cx="6066443" cy="461665"/>
          </a:xfrm>
          <a:prstGeom prst="rect">
            <a:avLst/>
          </a:prstGeom>
          <a:noFill/>
        </p:spPr>
        <p:txBody>
          <a:bodyPr wrap="square">
            <a:spAutoFit/>
          </a:bodyPr>
          <a:lstStyle/>
          <a:p>
            <a:pPr algn="ctr"/>
            <a:r>
              <a:rPr lang="en-US" sz="2400" dirty="0"/>
              <a:t>Levelized cost of capture (LCOC) comparison.</a:t>
            </a:r>
          </a:p>
        </p:txBody>
      </p:sp>
      <p:sp>
        <p:nvSpPr>
          <p:cNvPr id="52" name="TextBox 51">
            <a:extLst>
              <a:ext uri="{FF2B5EF4-FFF2-40B4-BE49-F238E27FC236}">
                <a16:creationId xmlns:a16="http://schemas.microsoft.com/office/drawing/2014/main" id="{43C28B6F-4124-6F84-09BC-F4A58F56AC35}"/>
              </a:ext>
            </a:extLst>
          </p:cNvPr>
          <p:cNvSpPr txBox="1"/>
          <p:nvPr/>
        </p:nvSpPr>
        <p:spPr>
          <a:xfrm>
            <a:off x="29170964" y="14278450"/>
            <a:ext cx="6261974" cy="461665"/>
          </a:xfrm>
          <a:prstGeom prst="rect">
            <a:avLst/>
          </a:prstGeom>
          <a:noFill/>
        </p:spPr>
        <p:txBody>
          <a:bodyPr wrap="square">
            <a:spAutoFit/>
          </a:bodyPr>
          <a:lstStyle/>
          <a:p>
            <a:pPr algn="ctr"/>
            <a:r>
              <a:rPr lang="en-US" sz="2400" dirty="0"/>
              <a:t>Sensitivity of </a:t>
            </a:r>
            <a:r>
              <a:rPr lang="en-US" sz="2400" dirty="0" err="1"/>
              <a:t>mCDR</a:t>
            </a:r>
            <a:r>
              <a:rPr lang="en-US" sz="2400" dirty="0"/>
              <a:t> technologies to plant size.</a:t>
            </a:r>
          </a:p>
        </p:txBody>
      </p:sp>
      <p:sp>
        <p:nvSpPr>
          <p:cNvPr id="56" name="TextBox 55">
            <a:extLst>
              <a:ext uri="{FF2B5EF4-FFF2-40B4-BE49-F238E27FC236}">
                <a16:creationId xmlns:a16="http://schemas.microsoft.com/office/drawing/2014/main" id="{85AAF4A9-DF0D-5B40-7DD0-C6AE5A495447}"/>
              </a:ext>
            </a:extLst>
          </p:cNvPr>
          <p:cNvSpPr txBox="1"/>
          <p:nvPr/>
        </p:nvSpPr>
        <p:spPr>
          <a:xfrm>
            <a:off x="18220713" y="20421522"/>
            <a:ext cx="8537720" cy="461665"/>
          </a:xfrm>
          <a:prstGeom prst="rect">
            <a:avLst/>
          </a:prstGeom>
          <a:noFill/>
        </p:spPr>
        <p:txBody>
          <a:bodyPr wrap="square">
            <a:spAutoFit/>
          </a:bodyPr>
          <a:lstStyle/>
          <a:p>
            <a:pPr algn="ctr"/>
            <a:r>
              <a:rPr lang="en-US" sz="2400" dirty="0"/>
              <a:t>GWP impacts of standalone and co-located marine CDR facilities.</a:t>
            </a:r>
          </a:p>
        </p:txBody>
      </p:sp>
      <p:graphicFrame>
        <p:nvGraphicFramePr>
          <p:cNvPr id="8" name="Table 7">
            <a:extLst>
              <a:ext uri="{FF2B5EF4-FFF2-40B4-BE49-F238E27FC236}">
                <a16:creationId xmlns:a16="http://schemas.microsoft.com/office/drawing/2014/main" id="{B1E18CC0-0353-B518-9306-F88760C66234}"/>
              </a:ext>
            </a:extLst>
          </p:cNvPr>
          <p:cNvGraphicFramePr>
            <a:graphicFrameLocks noGrp="1"/>
          </p:cNvGraphicFramePr>
          <p:nvPr>
            <p:extLst>
              <p:ext uri="{D42A27DB-BD31-4B8C-83A1-F6EECF244321}">
                <p14:modId xmlns:p14="http://schemas.microsoft.com/office/powerpoint/2010/main" val="3487762855"/>
              </p:ext>
            </p:extLst>
          </p:nvPr>
        </p:nvGraphicFramePr>
        <p:xfrm>
          <a:off x="1080294" y="15599150"/>
          <a:ext cx="16516358" cy="2232409"/>
        </p:xfrm>
        <a:graphic>
          <a:graphicData uri="http://schemas.openxmlformats.org/drawingml/2006/table">
            <a:tbl>
              <a:tblPr/>
              <a:tblGrid>
                <a:gridCol w="1463993">
                  <a:extLst>
                    <a:ext uri="{9D8B030D-6E8A-4147-A177-3AD203B41FA5}">
                      <a16:colId xmlns:a16="http://schemas.microsoft.com/office/drawing/2014/main" val="1647400364"/>
                    </a:ext>
                  </a:extLst>
                </a:gridCol>
                <a:gridCol w="1901997">
                  <a:extLst>
                    <a:ext uri="{9D8B030D-6E8A-4147-A177-3AD203B41FA5}">
                      <a16:colId xmlns:a16="http://schemas.microsoft.com/office/drawing/2014/main" val="174662719"/>
                    </a:ext>
                  </a:extLst>
                </a:gridCol>
                <a:gridCol w="2781414">
                  <a:extLst>
                    <a:ext uri="{9D8B030D-6E8A-4147-A177-3AD203B41FA5}">
                      <a16:colId xmlns:a16="http://schemas.microsoft.com/office/drawing/2014/main" val="3659921920"/>
                    </a:ext>
                  </a:extLst>
                </a:gridCol>
                <a:gridCol w="4316989">
                  <a:extLst>
                    <a:ext uri="{9D8B030D-6E8A-4147-A177-3AD203B41FA5}">
                      <a16:colId xmlns:a16="http://schemas.microsoft.com/office/drawing/2014/main" val="4179847234"/>
                    </a:ext>
                  </a:extLst>
                </a:gridCol>
                <a:gridCol w="1615676">
                  <a:extLst>
                    <a:ext uri="{9D8B030D-6E8A-4147-A177-3AD203B41FA5}">
                      <a16:colId xmlns:a16="http://schemas.microsoft.com/office/drawing/2014/main" val="3887430648"/>
                    </a:ext>
                  </a:extLst>
                </a:gridCol>
                <a:gridCol w="2258196">
                  <a:extLst>
                    <a:ext uri="{9D8B030D-6E8A-4147-A177-3AD203B41FA5}">
                      <a16:colId xmlns:a16="http://schemas.microsoft.com/office/drawing/2014/main" val="848172169"/>
                    </a:ext>
                  </a:extLst>
                </a:gridCol>
                <a:gridCol w="2178093">
                  <a:extLst>
                    <a:ext uri="{9D8B030D-6E8A-4147-A177-3AD203B41FA5}">
                      <a16:colId xmlns:a16="http://schemas.microsoft.com/office/drawing/2014/main" val="1559502588"/>
                    </a:ext>
                  </a:extLst>
                </a:gridCol>
              </a:tblGrid>
              <a:tr h="432079">
                <a:tc>
                  <a:txBody>
                    <a:bodyPr/>
                    <a:lstStyle/>
                    <a:p>
                      <a:pPr marL="0" marR="0" algn="ctr">
                        <a:spcBef>
                          <a:spcPts val="200"/>
                        </a:spcBef>
                        <a:spcAft>
                          <a:spcPts val="200"/>
                        </a:spcAft>
                      </a:pPr>
                      <a:r>
                        <a:rPr lang="en-US" sz="20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Case</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tc>
                  <a:txBody>
                    <a:bodyPr/>
                    <a:lstStyle/>
                    <a:p>
                      <a:pPr marL="0" marR="0" algn="ctr">
                        <a:spcBef>
                          <a:spcPts val="200"/>
                        </a:spcBef>
                        <a:spcAft>
                          <a:spcPts val="200"/>
                        </a:spcAft>
                      </a:pPr>
                      <a:r>
                        <a:rPr lang="en-US" sz="2000" b="1">
                          <a:solidFill>
                            <a:srgbClr val="FFFFFF"/>
                          </a:solidFill>
                          <a:effectLst/>
                          <a:latin typeface="Calibri" panose="020F0502020204030204" pitchFamily="34" charset="0"/>
                          <a:ea typeface="SimSun" panose="02010600030101010101" pitchFamily="2" charset="-122"/>
                          <a:cs typeface="Arial" panose="020B0604020202020204" pitchFamily="34" charset="0"/>
                        </a:rPr>
                        <a:t>Technology</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tc>
                  <a:txBody>
                    <a:bodyPr/>
                    <a:lstStyle/>
                    <a:p>
                      <a:pPr marL="0" marR="0" algn="ctr">
                        <a:spcBef>
                          <a:spcPts val="200"/>
                        </a:spcBef>
                        <a:spcAft>
                          <a:spcPts val="200"/>
                        </a:spcAft>
                      </a:pPr>
                      <a:r>
                        <a:rPr lang="en-US" sz="20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mCDR</a:t>
                      </a:r>
                      <a:r>
                        <a:rPr lang="en-US" sz="2000" b="1">
                          <a:solidFill>
                            <a:srgbClr val="FFFFFF"/>
                          </a:solidFill>
                          <a:effectLst/>
                          <a:latin typeface="Calibri" panose="020F0502020204030204" pitchFamily="34" charset="0"/>
                          <a:ea typeface="SimSun" panose="02010600030101010101" pitchFamily="2" charset="-122"/>
                          <a:cs typeface="Arial" panose="020B0604020202020204" pitchFamily="34" charset="0"/>
                        </a:rPr>
                        <a:t> Approach</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tc>
                  <a:txBody>
                    <a:bodyPr/>
                    <a:lstStyle/>
                    <a:p>
                      <a:pPr marL="0" marR="0" algn="ctr">
                        <a:spcBef>
                          <a:spcPts val="200"/>
                        </a:spcBef>
                        <a:spcAft>
                          <a:spcPts val="200"/>
                        </a:spcAft>
                      </a:pPr>
                      <a:r>
                        <a:rPr lang="en-US" sz="20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Membrane Process</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tc>
                  <a:txBody>
                    <a:bodyPr/>
                    <a:lstStyle/>
                    <a:p>
                      <a:pPr marL="0" marR="0" algn="ctr">
                        <a:spcBef>
                          <a:spcPts val="200"/>
                        </a:spcBef>
                        <a:spcAft>
                          <a:spcPts val="200"/>
                        </a:spcAft>
                      </a:pPr>
                      <a:r>
                        <a:rPr lang="en-US" sz="2000" b="1">
                          <a:solidFill>
                            <a:srgbClr val="FFFFFF"/>
                          </a:solidFill>
                          <a:effectLst/>
                          <a:latin typeface="Calibri" panose="020F0502020204030204" pitchFamily="34" charset="0"/>
                          <a:ea typeface="SimSun" panose="02010600030101010101" pitchFamily="2" charset="-122"/>
                          <a:cs typeface="Arial" panose="020B0604020202020204" pitchFamily="34" charset="0"/>
                        </a:rPr>
                        <a:t>pH Shift</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tc>
                  <a:txBody>
                    <a:bodyPr/>
                    <a:lstStyle/>
                    <a:p>
                      <a:pPr marL="0" marR="0" algn="ctr">
                        <a:spcBef>
                          <a:spcPts val="200"/>
                        </a:spcBef>
                        <a:spcAft>
                          <a:spcPts val="200"/>
                        </a:spcAft>
                      </a:pPr>
                      <a:r>
                        <a:rPr lang="en-US" sz="2000" b="1">
                          <a:solidFill>
                            <a:srgbClr val="FFFFFF"/>
                          </a:solidFill>
                          <a:effectLst/>
                          <a:latin typeface="Calibri" panose="020F0502020204030204" pitchFamily="34" charset="0"/>
                          <a:ea typeface="SimSun" panose="02010600030101010101" pitchFamily="2" charset="-122"/>
                          <a:cs typeface="Arial" panose="020B0604020202020204" pitchFamily="34" charset="0"/>
                        </a:rPr>
                        <a:t>Capture Rate</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tc>
                  <a:txBody>
                    <a:bodyPr/>
                    <a:lstStyle/>
                    <a:p>
                      <a:pPr marL="0" marR="0" algn="ctr">
                        <a:spcBef>
                          <a:spcPts val="200"/>
                        </a:spcBef>
                        <a:spcAft>
                          <a:spcPts val="200"/>
                        </a:spcAft>
                      </a:pPr>
                      <a:r>
                        <a:rPr lang="en-US" sz="20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CO</a:t>
                      </a:r>
                      <a:r>
                        <a:rPr lang="en-US" sz="2000" b="1" baseline="-25000" dirty="0">
                          <a:solidFill>
                            <a:srgbClr val="FFFFFF"/>
                          </a:solidFill>
                          <a:effectLst/>
                          <a:latin typeface="Calibri" panose="020F0502020204030204" pitchFamily="34" charset="0"/>
                          <a:ea typeface="SimSun" panose="02010600030101010101" pitchFamily="2" charset="-122"/>
                          <a:cs typeface="Arial" panose="020B0604020202020204" pitchFamily="34" charset="0"/>
                        </a:rPr>
                        <a:t>2</a:t>
                      </a:r>
                      <a:r>
                        <a:rPr lang="en-US" sz="20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 Product</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extLst>
                  <a:ext uri="{0D108BD9-81ED-4DB2-BD59-A6C34878D82A}">
                    <a16:rowId xmlns:a16="http://schemas.microsoft.com/office/drawing/2014/main" val="1628194921"/>
                  </a:ext>
                </a:extLst>
              </a:tr>
              <a:tr h="432079">
                <a:tc>
                  <a:txBody>
                    <a:bodyPr/>
                    <a:lstStyle/>
                    <a:p>
                      <a:pPr marL="0" marR="0" algn="ctr">
                        <a:spcBef>
                          <a:spcPts val="200"/>
                        </a:spcBef>
                        <a:spcAft>
                          <a:spcPts val="200"/>
                        </a:spcAft>
                      </a:pPr>
                      <a:r>
                        <a:rPr lang="en-US" sz="20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MEB1</a:t>
                      </a:r>
                      <a:r>
                        <a:rPr lang="en-US" sz="2000" b="1" baseline="30000" dirty="0">
                          <a:solidFill>
                            <a:srgbClr val="FFFFFF"/>
                          </a:solidFill>
                          <a:effectLst/>
                          <a:latin typeface="Calibri" panose="020F0502020204030204" pitchFamily="34" charset="0"/>
                          <a:ea typeface="SimSun" panose="02010600030101010101" pitchFamily="2" charset="-122"/>
                          <a:cs typeface="Arial" panose="020B0604020202020204" pitchFamily="34" charset="0"/>
                        </a:rPr>
                        <a:t>A</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99CA3D"/>
                    </a:solidFill>
                  </a:tcPr>
                </a:tc>
                <a:tc rowSpan="3">
                  <a:txBody>
                    <a:bodyPr/>
                    <a:lstStyle/>
                    <a:p>
                      <a:pPr marL="0" marR="0" algn="ctr">
                        <a:spcBef>
                          <a:spcPts val="200"/>
                        </a:spcBef>
                        <a:spcAft>
                          <a:spcPts val="200"/>
                        </a:spcAft>
                      </a:pPr>
                      <a:r>
                        <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mCDR </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rowSpan="3">
                  <a:txBody>
                    <a:bodyPr/>
                    <a:lstStyle/>
                    <a:p>
                      <a:pPr marL="0" marR="0" algn="ctr">
                        <a:spcBef>
                          <a:spcPts val="200"/>
                        </a:spcBef>
                        <a:spcAft>
                          <a:spcPts val="200"/>
                        </a:spcAft>
                      </a:pPr>
                      <a:r>
                        <a:rPr lang="en-US" sz="2000">
                          <a:solidFill>
                            <a:srgbClr val="000000"/>
                          </a:solidFill>
                          <a:effectLst/>
                          <a:latin typeface="Calibri" panose="020F0502020204030204" pitchFamily="34" charset="0"/>
                          <a:ea typeface="SimSun" panose="02010600030101010101" pitchFamily="2" charset="-122"/>
                          <a:cs typeface="Arial" panose="020B0604020202020204" pitchFamily="34" charset="0"/>
                        </a:rPr>
                        <a:t>Electrochemical Engineering</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rowSpan="2">
                  <a:txBody>
                    <a:bodyPr/>
                    <a:lstStyle/>
                    <a:p>
                      <a:pPr marL="0" marR="0" algn="ctr">
                        <a:spcBef>
                          <a:spcPts val="200"/>
                        </a:spcBef>
                        <a:spcAft>
                          <a:spcPts val="200"/>
                        </a:spcAft>
                      </a:pPr>
                      <a:r>
                        <a:rPr lang="en-US" sz="2000">
                          <a:solidFill>
                            <a:srgbClr val="000000"/>
                          </a:solidFill>
                          <a:effectLst/>
                          <a:latin typeface="Calibri" panose="020F0502020204030204" pitchFamily="34" charset="0"/>
                          <a:ea typeface="SimSun" panose="02010600030101010101" pitchFamily="2" charset="-122"/>
                          <a:cs typeface="Arial" panose="020B0604020202020204" pitchFamily="34" charset="0"/>
                        </a:rPr>
                        <a:t>Bipolar Membrane Electrodialysis (BPMED)</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200"/>
                        </a:spcBef>
                        <a:spcAft>
                          <a:spcPts val="200"/>
                        </a:spcAft>
                      </a:pPr>
                      <a:r>
                        <a:rPr lang="en-US" sz="2000">
                          <a:solidFill>
                            <a:srgbClr val="000000"/>
                          </a:solidFill>
                          <a:effectLst/>
                          <a:latin typeface="Calibri" panose="020F0502020204030204" pitchFamily="34" charset="0"/>
                          <a:ea typeface="SimSun" panose="02010600030101010101" pitchFamily="2" charset="-122"/>
                          <a:cs typeface="Arial" panose="020B0604020202020204" pitchFamily="34" charset="0"/>
                        </a:rPr>
                        <a:t>Acidic</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200"/>
                        </a:spcBef>
                        <a:spcAft>
                          <a:spcPts val="200"/>
                        </a:spcAft>
                      </a:pPr>
                      <a:r>
                        <a:rPr lang="en-US" sz="2000">
                          <a:solidFill>
                            <a:srgbClr val="000000"/>
                          </a:solidFill>
                          <a:effectLst/>
                          <a:latin typeface="Calibri" panose="020F0502020204030204" pitchFamily="34" charset="0"/>
                          <a:ea typeface="SimSun" panose="02010600030101010101" pitchFamily="2" charset="-122"/>
                          <a:cs typeface="Arial" panose="020B0604020202020204" pitchFamily="34" charset="0"/>
                        </a:rPr>
                        <a:t>63%</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rowSpan="3">
                  <a:txBody>
                    <a:bodyPr/>
                    <a:lstStyle/>
                    <a:p>
                      <a:pPr marL="0" marR="0" algn="ctr">
                        <a:spcBef>
                          <a:spcPts val="200"/>
                        </a:spcBef>
                        <a:spcAft>
                          <a:spcPts val="200"/>
                        </a:spcAft>
                      </a:pPr>
                      <a:r>
                        <a:rPr lang="en-US" sz="2000" dirty="0">
                          <a:solidFill>
                            <a:srgbClr val="000000"/>
                          </a:solidFill>
                          <a:effectLst/>
                          <a:latin typeface="Calibri" panose="020F0502020204030204" pitchFamily="34" charset="0"/>
                          <a:ea typeface="SimSun" panose="02010600030101010101" pitchFamily="2" charset="-122"/>
                          <a:cs typeface="Arial" panose="020B0604020202020204" pitchFamily="34" charset="0"/>
                        </a:rPr>
                        <a:t>C</a:t>
                      </a:r>
                      <a:r>
                        <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O</a:t>
                      </a:r>
                      <a:r>
                        <a:rPr lang="en-US" sz="2000" baseline="-250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2</a:t>
                      </a:r>
                      <a:r>
                        <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 </a:t>
                      </a:r>
                      <a:r>
                        <a:rPr lang="en-US" sz="2000" dirty="0">
                          <a:solidFill>
                            <a:srgbClr val="000000"/>
                          </a:solidFill>
                          <a:effectLst/>
                          <a:latin typeface="Calibri" panose="020F0502020204030204" pitchFamily="34" charset="0"/>
                          <a:ea typeface="SimSun" panose="02010600030101010101" pitchFamily="2" charset="-122"/>
                          <a:cs typeface="Arial" panose="020B0604020202020204" pitchFamily="34" charset="0"/>
                        </a:rPr>
                        <a:t>(g)</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extLst>
                  <a:ext uri="{0D108BD9-81ED-4DB2-BD59-A6C34878D82A}">
                    <a16:rowId xmlns:a16="http://schemas.microsoft.com/office/drawing/2014/main" val="1994346578"/>
                  </a:ext>
                </a:extLst>
              </a:tr>
              <a:tr h="432079">
                <a:tc>
                  <a:txBody>
                    <a:bodyPr/>
                    <a:lstStyle/>
                    <a:p>
                      <a:pPr marL="0" marR="0" algn="ctr">
                        <a:spcBef>
                          <a:spcPts val="200"/>
                        </a:spcBef>
                        <a:spcAft>
                          <a:spcPts val="200"/>
                        </a:spcAft>
                      </a:pPr>
                      <a:r>
                        <a:rPr lang="en-US" sz="20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MEB2</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99CA3D"/>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spcBef>
                          <a:spcPts val="200"/>
                        </a:spcBef>
                        <a:spcAft>
                          <a:spcPts val="200"/>
                        </a:spcAft>
                      </a:pPr>
                      <a:r>
                        <a:rPr lang="en-US" sz="2000">
                          <a:solidFill>
                            <a:srgbClr val="000000"/>
                          </a:solidFill>
                          <a:effectLst/>
                          <a:latin typeface="Calibri" panose="020F0502020204030204" pitchFamily="34" charset="0"/>
                          <a:ea typeface="SimSun" panose="02010600030101010101" pitchFamily="2" charset="-122"/>
                          <a:cs typeface="Arial" panose="020B0604020202020204" pitchFamily="34" charset="0"/>
                        </a:rPr>
                        <a:t>Basic</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200"/>
                        </a:spcBef>
                        <a:spcAft>
                          <a:spcPts val="200"/>
                        </a:spcAft>
                      </a:pPr>
                      <a:r>
                        <a:rPr lang="en-US" sz="2000">
                          <a:solidFill>
                            <a:srgbClr val="000000"/>
                          </a:solidFill>
                          <a:effectLst/>
                          <a:latin typeface="Calibri" panose="020F0502020204030204" pitchFamily="34" charset="0"/>
                          <a:ea typeface="SimSun" panose="02010600030101010101" pitchFamily="2" charset="-122"/>
                          <a:cs typeface="Arial" panose="020B0604020202020204" pitchFamily="34" charset="0"/>
                        </a:rPr>
                        <a:t>63%</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25514805"/>
                  </a:ext>
                </a:extLst>
              </a:tr>
              <a:tr h="936172">
                <a:tc>
                  <a:txBody>
                    <a:bodyPr/>
                    <a:lstStyle/>
                    <a:p>
                      <a:pPr marL="0" marR="0" algn="ctr">
                        <a:spcBef>
                          <a:spcPts val="200"/>
                        </a:spcBef>
                        <a:spcAft>
                          <a:spcPts val="200"/>
                        </a:spcAft>
                      </a:pPr>
                      <a:r>
                        <a:rPr lang="en-US" sz="20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MEC1</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99CA3D"/>
                    </a:solidFill>
                  </a:tcPr>
                </a:tc>
                <a:tc vMerge="1">
                  <a:txBody>
                    <a:bodyPr/>
                    <a:lstStyle/>
                    <a:p>
                      <a:endParaRPr lang="en-US"/>
                    </a:p>
                  </a:txBody>
                  <a:tcPr/>
                </a:tc>
                <a:tc vMerge="1">
                  <a:txBody>
                    <a:bodyPr/>
                    <a:lstStyle/>
                    <a:p>
                      <a:endParaRPr lang="en-US"/>
                    </a:p>
                  </a:txBody>
                  <a:tcPr/>
                </a:tc>
                <a:tc>
                  <a:txBody>
                    <a:bodyPr/>
                    <a:lstStyle/>
                    <a:p>
                      <a:pPr marL="0" marR="0" algn="ctr">
                        <a:spcBef>
                          <a:spcPts val="200"/>
                        </a:spcBef>
                        <a:spcAft>
                          <a:spcPts val="200"/>
                        </a:spcAft>
                      </a:pPr>
                      <a:r>
                        <a:rPr lang="en-US" sz="2000" dirty="0">
                          <a:solidFill>
                            <a:srgbClr val="000000"/>
                          </a:solidFill>
                          <a:effectLst/>
                          <a:latin typeface="Calibri" panose="020F0502020204030204" pitchFamily="34" charset="0"/>
                          <a:ea typeface="SimSun" panose="02010600030101010101" pitchFamily="2" charset="-122"/>
                          <a:cs typeface="Arial" panose="020B0604020202020204" pitchFamily="34" charset="0"/>
                        </a:rPr>
                        <a:t>Electrolytic Cation Exchange</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p>
                      <a:pPr marL="0" marR="0" algn="ctr">
                        <a:spcBef>
                          <a:spcPts val="200"/>
                        </a:spcBef>
                        <a:spcAft>
                          <a:spcPts val="200"/>
                        </a:spcAft>
                      </a:pPr>
                      <a:r>
                        <a:rPr lang="en-US" sz="2000" dirty="0">
                          <a:solidFill>
                            <a:srgbClr val="000000"/>
                          </a:solidFill>
                          <a:effectLst/>
                          <a:latin typeface="Calibri" panose="020F0502020204030204" pitchFamily="34" charset="0"/>
                          <a:ea typeface="SimSun" panose="02010600030101010101" pitchFamily="2" charset="-122"/>
                          <a:cs typeface="Arial" panose="020B0604020202020204" pitchFamily="34" charset="0"/>
                        </a:rPr>
                        <a:t>Membrane (CEM)</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200"/>
                        </a:spcBef>
                        <a:spcAft>
                          <a:spcPts val="200"/>
                        </a:spcAft>
                      </a:pPr>
                      <a:r>
                        <a:rPr lang="en-US" sz="2000">
                          <a:solidFill>
                            <a:srgbClr val="000000"/>
                          </a:solidFill>
                          <a:effectLst/>
                          <a:latin typeface="Calibri" panose="020F0502020204030204" pitchFamily="34" charset="0"/>
                          <a:ea typeface="SimSun" panose="02010600030101010101" pitchFamily="2" charset="-122"/>
                          <a:cs typeface="Arial" panose="020B0604020202020204" pitchFamily="34" charset="0"/>
                        </a:rPr>
                        <a:t>Acidic</a:t>
                      </a:r>
                      <a:endParaRPr lang="en-US" sz="20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200"/>
                        </a:spcBef>
                        <a:spcAft>
                          <a:spcPts val="200"/>
                        </a:spcAft>
                      </a:pPr>
                      <a:r>
                        <a:rPr lang="en-US" sz="2000" dirty="0">
                          <a:solidFill>
                            <a:srgbClr val="000000"/>
                          </a:solidFill>
                          <a:effectLst/>
                          <a:latin typeface="Calibri" panose="020F0502020204030204" pitchFamily="34" charset="0"/>
                          <a:ea typeface="SimSun" panose="02010600030101010101" pitchFamily="2" charset="-122"/>
                          <a:cs typeface="Arial" panose="020B0604020202020204" pitchFamily="34" charset="0"/>
                        </a:rPr>
                        <a:t>62%</a:t>
                      </a:r>
                      <a:endParaRPr lang="en-US" sz="20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537229345"/>
                  </a:ext>
                </a:extLst>
              </a:tr>
            </a:tbl>
          </a:graphicData>
        </a:graphic>
      </p:graphicFrame>
      <p:graphicFrame>
        <p:nvGraphicFramePr>
          <p:cNvPr id="12" name="Table 11">
            <a:extLst>
              <a:ext uri="{FF2B5EF4-FFF2-40B4-BE49-F238E27FC236}">
                <a16:creationId xmlns:a16="http://schemas.microsoft.com/office/drawing/2014/main" id="{EE929BAF-9DB9-C966-A903-2303F02773B5}"/>
              </a:ext>
            </a:extLst>
          </p:cNvPr>
          <p:cNvGraphicFramePr>
            <a:graphicFrameLocks noGrp="1"/>
          </p:cNvGraphicFramePr>
          <p:nvPr>
            <p:extLst>
              <p:ext uri="{D42A27DB-BD31-4B8C-83A1-F6EECF244321}">
                <p14:modId xmlns:p14="http://schemas.microsoft.com/office/powerpoint/2010/main" val="4083818377"/>
              </p:ext>
            </p:extLst>
          </p:nvPr>
        </p:nvGraphicFramePr>
        <p:xfrm>
          <a:off x="2415940" y="21611391"/>
          <a:ext cx="13970602" cy="3793327"/>
        </p:xfrm>
        <a:graphic>
          <a:graphicData uri="http://schemas.openxmlformats.org/drawingml/2006/table">
            <a:tbl>
              <a:tblPr/>
              <a:tblGrid>
                <a:gridCol w="8546428">
                  <a:extLst>
                    <a:ext uri="{9D8B030D-6E8A-4147-A177-3AD203B41FA5}">
                      <a16:colId xmlns:a16="http://schemas.microsoft.com/office/drawing/2014/main" val="3552236208"/>
                    </a:ext>
                  </a:extLst>
                </a:gridCol>
                <a:gridCol w="1808058">
                  <a:extLst>
                    <a:ext uri="{9D8B030D-6E8A-4147-A177-3AD203B41FA5}">
                      <a16:colId xmlns:a16="http://schemas.microsoft.com/office/drawing/2014/main" val="3040473223"/>
                    </a:ext>
                  </a:extLst>
                </a:gridCol>
                <a:gridCol w="1808058">
                  <a:extLst>
                    <a:ext uri="{9D8B030D-6E8A-4147-A177-3AD203B41FA5}">
                      <a16:colId xmlns:a16="http://schemas.microsoft.com/office/drawing/2014/main" val="1963788067"/>
                    </a:ext>
                  </a:extLst>
                </a:gridCol>
                <a:gridCol w="1808058">
                  <a:extLst>
                    <a:ext uri="{9D8B030D-6E8A-4147-A177-3AD203B41FA5}">
                      <a16:colId xmlns:a16="http://schemas.microsoft.com/office/drawing/2014/main" val="3506386839"/>
                    </a:ext>
                  </a:extLst>
                </a:gridCol>
              </a:tblGrid>
              <a:tr h="587987">
                <a:tc>
                  <a:txBody>
                    <a:bodyPr/>
                    <a:lstStyle/>
                    <a:p>
                      <a:pPr marL="0" marR="0" algn="ctr">
                        <a:spcBef>
                          <a:spcPts val="300"/>
                        </a:spcBef>
                        <a:spcAft>
                          <a:spcPts val="300"/>
                        </a:spcAft>
                      </a:pPr>
                      <a:r>
                        <a:rPr lang="en-US" sz="24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Performance Summary</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tc>
                  <a:txBody>
                    <a:bodyPr/>
                    <a:lstStyle/>
                    <a:p>
                      <a:pPr marL="0" marR="0" algn="ctr">
                        <a:spcBef>
                          <a:spcPts val="300"/>
                        </a:spcBef>
                        <a:spcAft>
                          <a:spcPts val="300"/>
                        </a:spcAft>
                      </a:pPr>
                      <a:r>
                        <a:rPr lang="en-US" sz="2400" b="1">
                          <a:solidFill>
                            <a:srgbClr val="FFFFFF"/>
                          </a:solidFill>
                          <a:effectLst/>
                          <a:latin typeface="Calibri" panose="020F0502020204030204" pitchFamily="34" charset="0"/>
                          <a:ea typeface="SimSun" panose="02010600030101010101" pitchFamily="2" charset="-122"/>
                          <a:cs typeface="Arial" panose="020B0604020202020204" pitchFamily="34" charset="0"/>
                        </a:rPr>
                        <a:t>MEB1</a:t>
                      </a:r>
                      <a:endParaRPr lang="en-US" sz="240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tc>
                  <a:txBody>
                    <a:bodyPr/>
                    <a:lstStyle/>
                    <a:p>
                      <a:pPr marL="0" marR="0" algn="ctr">
                        <a:spcBef>
                          <a:spcPts val="300"/>
                        </a:spcBef>
                        <a:spcAft>
                          <a:spcPts val="300"/>
                        </a:spcAft>
                      </a:pPr>
                      <a:r>
                        <a:rPr lang="en-US" sz="24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MEB2</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tc>
                  <a:txBody>
                    <a:bodyPr/>
                    <a:lstStyle/>
                    <a:p>
                      <a:pPr marL="0" marR="0" algn="ctr">
                        <a:spcBef>
                          <a:spcPts val="300"/>
                        </a:spcBef>
                        <a:spcAft>
                          <a:spcPts val="300"/>
                        </a:spcAft>
                      </a:pPr>
                      <a:r>
                        <a:rPr lang="en-US" sz="2400" b="1" dirty="0">
                          <a:solidFill>
                            <a:srgbClr val="FFFFFF"/>
                          </a:solidFill>
                          <a:effectLst/>
                          <a:latin typeface="Calibri" panose="020F0502020204030204" pitchFamily="34" charset="0"/>
                          <a:ea typeface="SimSun" panose="02010600030101010101" pitchFamily="2" charset="-122"/>
                          <a:cs typeface="Arial" panose="020B0604020202020204" pitchFamily="34" charset="0"/>
                        </a:rPr>
                        <a:t>MEC1</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solidFill>
                      <a:srgbClr val="00B0D9"/>
                    </a:solidFill>
                  </a:tcPr>
                </a:tc>
                <a:extLst>
                  <a:ext uri="{0D108BD9-81ED-4DB2-BD59-A6C34878D82A}">
                    <a16:rowId xmlns:a16="http://schemas.microsoft.com/office/drawing/2014/main" val="1033050906"/>
                  </a:ext>
                </a:extLst>
              </a:tr>
              <a:tr h="853392">
                <a:tc>
                  <a:txBody>
                    <a:bodyPr/>
                    <a:lstStyle/>
                    <a:p>
                      <a:pPr marL="0" marR="0" algn="l">
                        <a:spcBef>
                          <a:spcPts val="300"/>
                        </a:spcBef>
                        <a:spcAft>
                          <a:spcPts val="300"/>
                        </a:spcAft>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Inlet DIC (CO</a:t>
                      </a:r>
                      <a:r>
                        <a:rPr lang="en-US" sz="2400" baseline="-250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2</a:t>
                      </a: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e), </a:t>
                      </a:r>
                      <a:r>
                        <a:rPr lang="en-US" sz="2400" dirty="0" err="1">
                          <a:solidFill>
                            <a:srgbClr val="383838"/>
                          </a:solidFill>
                          <a:effectLst/>
                          <a:latin typeface="Calibri" panose="020F0502020204030204" pitchFamily="34" charset="0"/>
                          <a:ea typeface="SimSun" panose="02010600030101010101" pitchFamily="2" charset="-122"/>
                          <a:cs typeface="Arial" panose="020B0604020202020204" pitchFamily="34" charset="0"/>
                        </a:rPr>
                        <a:t>umol</a:t>
                      </a: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/kg (</a:t>
                      </a:r>
                      <a:r>
                        <a:rPr lang="en-US" sz="2400" dirty="0" err="1">
                          <a:solidFill>
                            <a:srgbClr val="383838"/>
                          </a:solidFill>
                          <a:effectLst/>
                          <a:latin typeface="Calibri" panose="020F0502020204030204" pitchFamily="34" charset="0"/>
                          <a:ea typeface="SimSun" panose="02010600030101010101" pitchFamily="2" charset="-122"/>
                          <a:cs typeface="Arial" panose="020B0604020202020204" pitchFamily="34" charset="0"/>
                        </a:rPr>
                        <a:t>ppmw</a:t>
                      </a: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lvl="0" indent="0" algn="ctr" defTabSz="1829394" rtl="0" eaLnBrk="1" fontAlgn="auto" latinLnBrk="0" hangingPunct="1">
                        <a:lnSpc>
                          <a:spcPct val="100000"/>
                        </a:lnSpc>
                        <a:spcBef>
                          <a:spcPts val="300"/>
                        </a:spcBef>
                        <a:spcAft>
                          <a:spcPts val="300"/>
                        </a:spcAft>
                        <a:buClrTx/>
                        <a:buSzTx/>
                        <a:buFontTx/>
                        <a:buNone/>
                        <a:tabLst/>
                        <a:defRPr/>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2,074 </a:t>
                      </a:r>
                    </a:p>
                    <a:p>
                      <a:pPr marL="0" marR="0" lvl="0" indent="0" algn="ctr" defTabSz="1829394" rtl="0" eaLnBrk="1" fontAlgn="auto" latinLnBrk="0" hangingPunct="1">
                        <a:lnSpc>
                          <a:spcPct val="100000"/>
                        </a:lnSpc>
                        <a:spcBef>
                          <a:spcPts val="300"/>
                        </a:spcBef>
                        <a:spcAft>
                          <a:spcPts val="300"/>
                        </a:spcAft>
                        <a:buClrTx/>
                        <a:buSzTx/>
                        <a:buFontTx/>
                        <a:buNone/>
                        <a:tabLst/>
                        <a:defRPr/>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(126)</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lvl="0" indent="0" algn="ctr" defTabSz="1829394" rtl="0" eaLnBrk="1" fontAlgn="auto" latinLnBrk="0" hangingPunct="1">
                        <a:lnSpc>
                          <a:spcPct val="100000"/>
                        </a:lnSpc>
                        <a:spcBef>
                          <a:spcPts val="300"/>
                        </a:spcBef>
                        <a:spcAft>
                          <a:spcPts val="300"/>
                        </a:spcAft>
                        <a:buClrTx/>
                        <a:buSzTx/>
                        <a:buFontTx/>
                        <a:buNone/>
                        <a:tabLst/>
                        <a:defRPr/>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2,074</a:t>
                      </a:r>
                    </a:p>
                    <a:p>
                      <a:pPr marL="0" marR="0" lvl="0" indent="0" algn="ctr" defTabSz="1829394" rtl="0" eaLnBrk="1" fontAlgn="auto" latinLnBrk="0" hangingPunct="1">
                        <a:lnSpc>
                          <a:spcPct val="100000"/>
                        </a:lnSpc>
                        <a:spcBef>
                          <a:spcPts val="300"/>
                        </a:spcBef>
                        <a:spcAft>
                          <a:spcPts val="300"/>
                        </a:spcAft>
                        <a:buClrTx/>
                        <a:buSzTx/>
                        <a:buFontTx/>
                        <a:buNone/>
                        <a:tabLst/>
                        <a:defRPr/>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(126)</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lvl="0" indent="0" algn="ctr" defTabSz="1829394" rtl="0" eaLnBrk="1" fontAlgn="auto" latinLnBrk="0" hangingPunct="1">
                        <a:lnSpc>
                          <a:spcPct val="100000"/>
                        </a:lnSpc>
                        <a:spcBef>
                          <a:spcPts val="300"/>
                        </a:spcBef>
                        <a:spcAft>
                          <a:spcPts val="300"/>
                        </a:spcAft>
                        <a:buClrTx/>
                        <a:buSzTx/>
                        <a:buFontTx/>
                        <a:buNone/>
                        <a:tabLst/>
                        <a:defRPr/>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2,074</a:t>
                      </a:r>
                    </a:p>
                    <a:p>
                      <a:pPr marL="0" marR="0" lvl="0" indent="0" algn="ctr" defTabSz="1829394" rtl="0" eaLnBrk="1" fontAlgn="auto" latinLnBrk="0" hangingPunct="1">
                        <a:lnSpc>
                          <a:spcPct val="100000"/>
                        </a:lnSpc>
                        <a:spcBef>
                          <a:spcPts val="300"/>
                        </a:spcBef>
                        <a:spcAft>
                          <a:spcPts val="300"/>
                        </a:spcAft>
                        <a:buClrTx/>
                        <a:buSzTx/>
                        <a:buFontTx/>
                        <a:buNone/>
                        <a:tabLst/>
                        <a:defRPr/>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(126)</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extLst>
                  <a:ext uri="{0D108BD9-81ED-4DB2-BD59-A6C34878D82A}">
                    <a16:rowId xmlns:a16="http://schemas.microsoft.com/office/drawing/2014/main" val="3602930803"/>
                  </a:ext>
                </a:extLst>
              </a:tr>
              <a:tr h="587987">
                <a:tc>
                  <a:txBody>
                    <a:bodyPr/>
                    <a:lstStyle/>
                    <a:p>
                      <a:pPr marL="0" marR="0" algn="l">
                        <a:spcBef>
                          <a:spcPts val="300"/>
                        </a:spcBef>
                        <a:spcAft>
                          <a:spcPts val="300"/>
                        </a:spcAft>
                      </a:pPr>
                      <a:r>
                        <a:rPr lang="en-US" sz="2400" b="1" dirty="0">
                          <a:solidFill>
                            <a:srgbClr val="383838"/>
                          </a:solidFill>
                          <a:effectLst/>
                          <a:latin typeface="Calibri" panose="020F0502020204030204" pitchFamily="34" charset="0"/>
                          <a:ea typeface="SimSun" panose="02010600030101010101" pitchFamily="2" charset="-122"/>
                          <a:cs typeface="Arial" panose="020B0604020202020204" pitchFamily="34" charset="0"/>
                        </a:rPr>
                        <a:t>CO</a:t>
                      </a:r>
                      <a:r>
                        <a:rPr lang="en-US" sz="2400" b="1" baseline="-250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2</a:t>
                      </a:r>
                      <a:r>
                        <a:rPr lang="en-US" sz="2400" b="1" dirty="0">
                          <a:solidFill>
                            <a:srgbClr val="383838"/>
                          </a:solidFill>
                          <a:effectLst/>
                          <a:latin typeface="Calibri" panose="020F0502020204030204" pitchFamily="34" charset="0"/>
                          <a:ea typeface="SimSun" panose="02010600030101010101" pitchFamily="2" charset="-122"/>
                          <a:cs typeface="Arial" panose="020B0604020202020204" pitchFamily="34" charset="0"/>
                        </a:rPr>
                        <a:t> capture rate, %</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b="1" dirty="0">
                          <a:solidFill>
                            <a:srgbClr val="383838"/>
                          </a:solidFill>
                          <a:effectLst/>
                          <a:latin typeface="Calibri" panose="020F0502020204030204" pitchFamily="34" charset="0"/>
                          <a:ea typeface="SimSun" panose="02010600030101010101" pitchFamily="2" charset="-122"/>
                          <a:cs typeface="Arial" panose="020B0604020202020204" pitchFamily="34" charset="0"/>
                        </a:rPr>
                        <a:t>63</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b="1" dirty="0">
                          <a:solidFill>
                            <a:srgbClr val="383838"/>
                          </a:solidFill>
                          <a:effectLst/>
                          <a:latin typeface="Calibri" panose="020F0502020204030204" pitchFamily="34" charset="0"/>
                          <a:ea typeface="SimSun" panose="02010600030101010101" pitchFamily="2" charset="-122"/>
                          <a:cs typeface="Arial" panose="020B0604020202020204" pitchFamily="34" charset="0"/>
                        </a:rPr>
                        <a:t>63</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b="1" dirty="0">
                          <a:solidFill>
                            <a:srgbClr val="383838"/>
                          </a:solidFill>
                          <a:effectLst/>
                          <a:latin typeface="Calibri" panose="020F0502020204030204" pitchFamily="34" charset="0"/>
                          <a:ea typeface="SimSun" panose="02010600030101010101" pitchFamily="2" charset="-122"/>
                          <a:cs typeface="Arial" panose="020B0604020202020204" pitchFamily="34" charset="0"/>
                        </a:rPr>
                        <a:t>62</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extLst>
                  <a:ext uri="{0D108BD9-81ED-4DB2-BD59-A6C34878D82A}">
                    <a16:rowId xmlns:a16="http://schemas.microsoft.com/office/drawing/2014/main" val="3023749281"/>
                  </a:ext>
                </a:extLst>
              </a:tr>
              <a:tr h="587987">
                <a:tc>
                  <a:txBody>
                    <a:bodyPr/>
                    <a:lstStyle/>
                    <a:p>
                      <a:pPr marL="0" marR="0" algn="l">
                        <a:spcBef>
                          <a:spcPts val="300"/>
                        </a:spcBef>
                        <a:spcAft>
                          <a:spcPts val="300"/>
                        </a:spcAft>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CO</a:t>
                      </a:r>
                      <a:r>
                        <a:rPr lang="en-US" sz="2400" baseline="-250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2</a:t>
                      </a: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 product flow rate (pipeline quality), tonne/yr</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13,000</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13,000</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13,000</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extLst>
                  <a:ext uri="{0D108BD9-81ED-4DB2-BD59-A6C34878D82A}">
                    <a16:rowId xmlns:a16="http://schemas.microsoft.com/office/drawing/2014/main" val="3790730127"/>
                  </a:ext>
                </a:extLst>
              </a:tr>
              <a:tr h="587987">
                <a:tc>
                  <a:txBody>
                    <a:bodyPr/>
                    <a:lstStyle/>
                    <a:p>
                      <a:pPr marL="0" marR="0" algn="l">
                        <a:spcBef>
                          <a:spcPts val="300"/>
                        </a:spcBef>
                        <a:spcAft>
                          <a:spcPts val="300"/>
                        </a:spcAft>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H</a:t>
                      </a:r>
                      <a:r>
                        <a:rPr lang="en-US" sz="2400" baseline="-250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2</a:t>
                      </a: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 product flow rate, tonne/yr</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a:solidFill>
                            <a:srgbClr val="383838"/>
                          </a:solidFill>
                          <a:effectLst/>
                          <a:latin typeface="Calibri" panose="020F0502020204030204" pitchFamily="34" charset="0"/>
                          <a:ea typeface="SimSun" panose="02010600030101010101" pitchFamily="2" charset="-122"/>
                          <a:cs typeface="Arial" panose="020B0604020202020204" pitchFamily="34" charset="0"/>
                        </a:rPr>
                        <a:t>-</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rPr>
                        <a:t>1,481</a:t>
                      </a: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extLst>
                  <a:ext uri="{0D108BD9-81ED-4DB2-BD59-A6C34878D82A}">
                    <a16:rowId xmlns:a16="http://schemas.microsoft.com/office/drawing/2014/main" val="3362468187"/>
                  </a:ext>
                </a:extLst>
              </a:tr>
              <a:tr h="587987">
                <a:tc>
                  <a:txBody>
                    <a:bodyPr/>
                    <a:lstStyle/>
                    <a:p>
                      <a:pPr marL="0" marR="0" algn="l">
                        <a:spcBef>
                          <a:spcPts val="300"/>
                        </a:spcBef>
                        <a:spcAft>
                          <a:spcPts val="300"/>
                        </a:spcAft>
                      </a:pPr>
                      <a:r>
                        <a:rPr lang="en-US" sz="2400" b="1" dirty="0">
                          <a:solidFill>
                            <a:srgbClr val="383838"/>
                          </a:solidFill>
                          <a:effectLst/>
                          <a:latin typeface="Calibri" panose="020F0502020204030204" pitchFamily="34" charset="0"/>
                          <a:ea typeface="SimSun" panose="02010600030101010101" pitchFamily="2" charset="-122"/>
                          <a:cs typeface="Arial" panose="020B0604020202020204" pitchFamily="34" charset="0"/>
                        </a:rPr>
                        <a:t>Total auxiliary load, kWe</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b="1" dirty="0">
                          <a:solidFill>
                            <a:srgbClr val="383838"/>
                          </a:solidFill>
                          <a:effectLst/>
                          <a:latin typeface="Calibri" panose="020F0502020204030204" pitchFamily="34" charset="0"/>
                          <a:ea typeface="SimSun" panose="02010600030101010101" pitchFamily="2" charset="-122"/>
                          <a:cs typeface="Arial" panose="020B0604020202020204" pitchFamily="34" charset="0"/>
                        </a:rPr>
                        <a:t>11,994</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b="1" dirty="0">
                          <a:solidFill>
                            <a:srgbClr val="383838"/>
                          </a:solidFill>
                          <a:effectLst/>
                          <a:latin typeface="Calibri" panose="020F0502020204030204" pitchFamily="34" charset="0"/>
                          <a:ea typeface="SimSun" panose="02010600030101010101" pitchFamily="2" charset="-122"/>
                          <a:cs typeface="Arial" panose="020B0604020202020204" pitchFamily="34" charset="0"/>
                        </a:rPr>
                        <a:t>16,455</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tc>
                  <a:txBody>
                    <a:bodyPr/>
                    <a:lstStyle/>
                    <a:p>
                      <a:pPr marL="0" marR="0" algn="ctr">
                        <a:spcBef>
                          <a:spcPts val="300"/>
                        </a:spcBef>
                        <a:spcAft>
                          <a:spcPts val="300"/>
                        </a:spcAft>
                      </a:pPr>
                      <a:r>
                        <a:rPr lang="en-US" sz="2400" b="1" dirty="0">
                          <a:solidFill>
                            <a:srgbClr val="383838"/>
                          </a:solidFill>
                          <a:effectLst/>
                          <a:latin typeface="Calibri" panose="020F0502020204030204" pitchFamily="34" charset="0"/>
                          <a:ea typeface="SimSun" panose="02010600030101010101" pitchFamily="2" charset="-122"/>
                          <a:cs typeface="Arial" panose="020B0604020202020204" pitchFamily="34" charset="0"/>
                        </a:rPr>
                        <a:t>71,754</a:t>
                      </a:r>
                      <a:endParaRPr lang="en-US" sz="2400" dirty="0">
                        <a:solidFill>
                          <a:srgbClr val="383838"/>
                        </a:solidFill>
                        <a:effectLst/>
                        <a:latin typeface="Calibri" panose="020F0502020204030204" pitchFamily="34" charset="0"/>
                        <a:ea typeface="SimSun" panose="02010600030101010101" pitchFamily="2" charset="-122"/>
                        <a:cs typeface="Arial" panose="020B0604020202020204" pitchFamily="34" charset="0"/>
                      </a:endParaRPr>
                    </a:p>
                  </a:txBody>
                  <a:tcPr marL="68580" marR="68580" marT="0" marB="0" anchor="ctr">
                    <a:lnL w="12700" cap="flat" cmpd="sng" algn="ctr">
                      <a:solidFill>
                        <a:srgbClr val="8A8C8E"/>
                      </a:solidFill>
                      <a:prstDash val="solid"/>
                      <a:round/>
                      <a:headEnd type="none" w="med" len="med"/>
                      <a:tailEnd type="none" w="med" len="med"/>
                    </a:lnL>
                    <a:lnR w="12700" cap="flat" cmpd="sng" algn="ctr">
                      <a:solidFill>
                        <a:srgbClr val="8A8C8E"/>
                      </a:solidFill>
                      <a:prstDash val="solid"/>
                      <a:round/>
                      <a:headEnd type="none" w="med" len="med"/>
                      <a:tailEnd type="none" w="med" len="med"/>
                    </a:lnR>
                    <a:lnT w="12700" cap="flat" cmpd="sng" algn="ctr">
                      <a:solidFill>
                        <a:srgbClr val="8A8C8E"/>
                      </a:solidFill>
                      <a:prstDash val="solid"/>
                      <a:round/>
                      <a:headEnd type="none" w="med" len="med"/>
                      <a:tailEnd type="none" w="med" len="med"/>
                    </a:lnT>
                    <a:lnB w="12700" cap="flat" cmpd="sng" algn="ctr">
                      <a:solidFill>
                        <a:srgbClr val="8A8C8E"/>
                      </a:solidFill>
                      <a:prstDash val="solid"/>
                      <a:round/>
                      <a:headEnd type="none" w="med" len="med"/>
                      <a:tailEnd type="none" w="med" len="med"/>
                    </a:lnB>
                    <a:noFill/>
                  </a:tcPr>
                </a:tc>
                <a:extLst>
                  <a:ext uri="{0D108BD9-81ED-4DB2-BD59-A6C34878D82A}">
                    <a16:rowId xmlns:a16="http://schemas.microsoft.com/office/drawing/2014/main" val="4120834469"/>
                  </a:ext>
                </a:extLst>
              </a:tr>
            </a:tbl>
          </a:graphicData>
        </a:graphic>
      </p:graphicFrame>
      <p:sp>
        <p:nvSpPr>
          <p:cNvPr id="9" name="TextBox 8">
            <a:extLst>
              <a:ext uri="{FF2B5EF4-FFF2-40B4-BE49-F238E27FC236}">
                <a16:creationId xmlns:a16="http://schemas.microsoft.com/office/drawing/2014/main" id="{70D2C117-3ECF-ED25-9D0F-CBF220DA74F5}"/>
              </a:ext>
            </a:extLst>
          </p:cNvPr>
          <p:cNvSpPr txBox="1"/>
          <p:nvPr/>
        </p:nvSpPr>
        <p:spPr>
          <a:xfrm>
            <a:off x="12841340" y="25393165"/>
            <a:ext cx="7090403" cy="646331"/>
          </a:xfrm>
          <a:prstGeom prst="rect">
            <a:avLst/>
          </a:prstGeom>
          <a:noFill/>
        </p:spPr>
        <p:txBody>
          <a:bodyPr wrap="none" rtlCol="0">
            <a:spAutoFit/>
          </a:bodyPr>
          <a:lstStyle/>
          <a:p>
            <a:r>
              <a:rPr lang="en-US" sz="3600" b="1" dirty="0">
                <a:solidFill>
                  <a:srgbClr val="C00000"/>
                </a:solidFill>
                <a:latin typeface="Century Gothic" panose="020B0502020202020204" pitchFamily="34" charset="0"/>
              </a:rPr>
              <a:t>Preliminary Results, Do Not Cite</a:t>
            </a:r>
          </a:p>
        </p:txBody>
      </p:sp>
      <p:graphicFrame>
        <p:nvGraphicFramePr>
          <p:cNvPr id="15" name="Chart 14">
            <a:extLst>
              <a:ext uri="{FF2B5EF4-FFF2-40B4-BE49-F238E27FC236}">
                <a16:creationId xmlns:a16="http://schemas.microsoft.com/office/drawing/2014/main" id="{00000000-0008-0000-1700-000004000000}"/>
              </a:ext>
            </a:extLst>
          </p:cNvPr>
          <p:cNvGraphicFramePr>
            <a:graphicFrameLocks/>
          </p:cNvGraphicFramePr>
          <p:nvPr>
            <p:extLst>
              <p:ext uri="{D42A27DB-BD31-4B8C-83A1-F6EECF244321}">
                <p14:modId xmlns:p14="http://schemas.microsoft.com/office/powerpoint/2010/main" val="536526645"/>
              </p:ext>
            </p:extLst>
          </p:nvPr>
        </p:nvGraphicFramePr>
        <p:xfrm>
          <a:off x="28211830" y="9756983"/>
          <a:ext cx="7833092" cy="4522514"/>
        </p:xfrm>
        <a:graphic>
          <a:graphicData uri="http://schemas.openxmlformats.org/drawingml/2006/chart">
            <c:chart xmlns:c="http://schemas.openxmlformats.org/drawingml/2006/chart" xmlns:r="http://schemas.openxmlformats.org/officeDocument/2006/relationships" r:id="rId5"/>
          </a:graphicData>
        </a:graphic>
      </p:graphicFrame>
      <p:sp>
        <p:nvSpPr>
          <p:cNvPr id="14" name="TextBox 13">
            <a:extLst>
              <a:ext uri="{FF2B5EF4-FFF2-40B4-BE49-F238E27FC236}">
                <a16:creationId xmlns:a16="http://schemas.microsoft.com/office/drawing/2014/main" id="{1C9DC925-0C41-1590-AA04-D0714AD8FE34}"/>
              </a:ext>
            </a:extLst>
          </p:cNvPr>
          <p:cNvSpPr txBox="1"/>
          <p:nvPr/>
        </p:nvSpPr>
        <p:spPr>
          <a:xfrm>
            <a:off x="3968282" y="12718184"/>
            <a:ext cx="12418260" cy="430887"/>
          </a:xfrm>
          <a:prstGeom prst="rect">
            <a:avLst/>
          </a:prstGeom>
          <a:noFill/>
        </p:spPr>
        <p:txBody>
          <a:bodyPr wrap="square">
            <a:spAutoFit/>
          </a:bodyPr>
          <a:lstStyle/>
          <a:p>
            <a:r>
              <a:rPr lang="en-US" sz="1100" dirty="0">
                <a:effectLst/>
                <a:latin typeface="Century Gothic" panose="020B0502020202020204" pitchFamily="34" charset="0"/>
                <a:ea typeface="SimSun" panose="02010600030101010101" pitchFamily="2" charset="-122"/>
                <a:cs typeface="Times New Roman" panose="02020603050405020304" pitchFamily="18" charset="0"/>
              </a:rPr>
              <a:t>N. Wei, </a:t>
            </a:r>
            <a:r>
              <a:rPr lang="en-US" sz="1100" i="1" dirty="0">
                <a:effectLst/>
                <a:latin typeface="Century Gothic" panose="020B0502020202020204" pitchFamily="34" charset="0"/>
                <a:ea typeface="SimSun" panose="02010600030101010101" pitchFamily="2" charset="-122"/>
                <a:cs typeface="Times New Roman" panose="02020603050405020304" pitchFamily="18" charset="0"/>
              </a:rPr>
              <a:t>The Wei Forward Report II: A radical rethink of the policy framework for investing with impact</a:t>
            </a:r>
            <a:r>
              <a:rPr lang="en-US" sz="1100" dirty="0">
                <a:effectLst/>
                <a:latin typeface="Century Gothic" panose="020B0502020202020204" pitchFamily="34" charset="0"/>
                <a:ea typeface="SimSun" panose="02010600030101010101" pitchFamily="2" charset="-122"/>
                <a:cs typeface="Times New Roman" panose="02020603050405020304" pitchFamily="18" charset="0"/>
              </a:rPr>
              <a:t>, 1st ed. Future Planet Capital, 2023. Accessed: Jul. 02, 2023. [Online]. Available: https://static1.squarespace.com/static/582e25f02e69cf5247166bad/t/63f4ac0e0d02fd4a9e021c2c/1676979222143/Wei+Forward+Report+II.pdf</a:t>
            </a:r>
            <a:endParaRPr lang="en-US" dirty="0"/>
          </a:p>
        </p:txBody>
      </p:sp>
      <p:sp>
        <p:nvSpPr>
          <p:cNvPr id="16" name="TextBox 24">
            <a:extLst>
              <a:ext uri="{FF2B5EF4-FFF2-40B4-BE49-F238E27FC236}">
                <a16:creationId xmlns:a16="http://schemas.microsoft.com/office/drawing/2014/main" id="{FDA85E79-7D14-9686-2191-A55E409E3B57}"/>
              </a:ext>
            </a:extLst>
          </p:cNvPr>
          <p:cNvSpPr txBox="1">
            <a:spLocks noChangeArrowheads="1"/>
          </p:cNvSpPr>
          <p:nvPr/>
        </p:nvSpPr>
        <p:spPr bwMode="auto">
          <a:xfrm>
            <a:off x="18769905" y="3230905"/>
            <a:ext cx="8313752" cy="5893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spcAft>
                <a:spcPts val="600"/>
              </a:spcAft>
            </a:pPr>
            <a:r>
              <a:rPr lang="en-US" altLang="en-US" sz="4800" b="1" u="sng" dirty="0">
                <a:latin typeface="Arial" panose="020B0604020202020204" pitchFamily="34" charset="0"/>
                <a:cs typeface="Arial" panose="020B0604020202020204" pitchFamily="34" charset="0"/>
              </a:rPr>
              <a:t>LCA Methods</a:t>
            </a:r>
          </a:p>
          <a:p>
            <a:pPr marL="571500" indent="-571500">
              <a:spcAft>
                <a:spcPts val="600"/>
              </a:spcAft>
              <a:buFont typeface="Arial" panose="020B0604020202020204" pitchFamily="34" charset="0"/>
              <a:buChar char="•"/>
            </a:pPr>
            <a:r>
              <a:rPr lang="en-US" sz="3800" dirty="0">
                <a:latin typeface="Arial"/>
                <a:cs typeface="Arial"/>
              </a:rPr>
              <a:t>Boundary: Cradle-to-Gate</a:t>
            </a:r>
          </a:p>
          <a:p>
            <a:pPr marL="571500" indent="-571500">
              <a:spcAft>
                <a:spcPts val="600"/>
              </a:spcAft>
              <a:buFont typeface="Arial" panose="020B0604020202020204" pitchFamily="34" charset="0"/>
              <a:buChar char="•"/>
            </a:pPr>
            <a:r>
              <a:rPr lang="en-US" sz="3800" dirty="0">
                <a:latin typeface="Arial"/>
                <a:cs typeface="Arial"/>
              </a:rPr>
              <a:t>Functional unit: 1 kg of CO2 captured</a:t>
            </a:r>
          </a:p>
          <a:p>
            <a:pPr marL="571500" indent="-571500">
              <a:spcAft>
                <a:spcPts val="600"/>
              </a:spcAft>
              <a:buFont typeface="Arial" panose="020B0604020202020204" pitchFamily="34" charset="0"/>
              <a:buChar char="•"/>
            </a:pPr>
            <a:r>
              <a:rPr lang="en-US" sz="3800" dirty="0">
                <a:latin typeface="Arial"/>
                <a:cs typeface="Arial"/>
              </a:rPr>
              <a:t>Modeling platform: </a:t>
            </a:r>
            <a:r>
              <a:rPr lang="en-US" sz="3800" dirty="0" err="1">
                <a:latin typeface="Arial"/>
                <a:cs typeface="Arial"/>
              </a:rPr>
              <a:t>openLCA</a:t>
            </a:r>
            <a:r>
              <a:rPr lang="en-US" sz="3800" dirty="0">
                <a:latin typeface="Arial"/>
                <a:cs typeface="Arial"/>
              </a:rPr>
              <a:t> v2.1.1</a:t>
            </a:r>
          </a:p>
          <a:p>
            <a:pPr marL="571500" indent="-571500">
              <a:spcAft>
                <a:spcPts val="600"/>
              </a:spcAft>
              <a:buFont typeface="Arial" panose="020B0604020202020204" pitchFamily="34" charset="0"/>
              <a:buChar char="•"/>
            </a:pPr>
            <a:r>
              <a:rPr lang="en-US" sz="3800" dirty="0">
                <a:latin typeface="Arial"/>
                <a:cs typeface="Arial"/>
              </a:rPr>
              <a:t>Impact assessment: Traci 2.1 (AR6 100-year time horizon)</a:t>
            </a:r>
          </a:p>
          <a:p>
            <a:pPr marL="571500" indent="-571500">
              <a:spcAft>
                <a:spcPts val="600"/>
              </a:spcAft>
              <a:buFont typeface="Arial" panose="020B0604020202020204" pitchFamily="34" charset="0"/>
              <a:buChar char="•"/>
            </a:pPr>
            <a:r>
              <a:rPr lang="en-US" sz="3800" dirty="0">
                <a:latin typeface="Arial"/>
                <a:cs typeface="Arial"/>
              </a:rPr>
              <a:t>Life cycle inventory: TEA material and energy flows</a:t>
            </a:r>
          </a:p>
        </p:txBody>
      </p:sp>
      <p:sp>
        <p:nvSpPr>
          <p:cNvPr id="19" name="TextBox 18">
            <a:extLst>
              <a:ext uri="{FF2B5EF4-FFF2-40B4-BE49-F238E27FC236}">
                <a16:creationId xmlns:a16="http://schemas.microsoft.com/office/drawing/2014/main" id="{F182A066-0E3B-97C8-51C5-5156DB4E4927}"/>
              </a:ext>
            </a:extLst>
          </p:cNvPr>
          <p:cNvSpPr txBox="1"/>
          <p:nvPr/>
        </p:nvSpPr>
        <p:spPr>
          <a:xfrm>
            <a:off x="27769871" y="20437436"/>
            <a:ext cx="7836215" cy="461665"/>
          </a:xfrm>
          <a:prstGeom prst="rect">
            <a:avLst/>
          </a:prstGeom>
          <a:noFill/>
        </p:spPr>
        <p:txBody>
          <a:bodyPr wrap="square">
            <a:spAutoFit/>
          </a:bodyPr>
          <a:lstStyle/>
          <a:p>
            <a:pPr algn="ctr"/>
            <a:r>
              <a:rPr lang="en-US" sz="2400" dirty="0"/>
              <a:t>Sensitivity analysis for different electricity sources scenarios. </a:t>
            </a:r>
          </a:p>
        </p:txBody>
      </p:sp>
      <p:sp>
        <p:nvSpPr>
          <p:cNvPr id="20" name="TextBox 19">
            <a:extLst>
              <a:ext uri="{FF2B5EF4-FFF2-40B4-BE49-F238E27FC236}">
                <a16:creationId xmlns:a16="http://schemas.microsoft.com/office/drawing/2014/main" id="{8A7EB653-B780-52D4-3066-AD65E4B85CF7}"/>
              </a:ext>
            </a:extLst>
          </p:cNvPr>
          <p:cNvSpPr txBox="1"/>
          <p:nvPr/>
        </p:nvSpPr>
        <p:spPr>
          <a:xfrm>
            <a:off x="20091708" y="25242357"/>
            <a:ext cx="16484291" cy="874085"/>
          </a:xfrm>
          <a:prstGeom prst="rect">
            <a:avLst/>
          </a:prstGeom>
          <a:noFill/>
        </p:spPr>
        <p:txBody>
          <a:bodyPr wrap="square">
            <a:spAutoFit/>
          </a:bodyPr>
          <a:lstStyle/>
          <a:p>
            <a:pPr marL="0" marR="0">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Disclaimer</a:t>
            </a:r>
            <a:r>
              <a:rPr lang="en-US" sz="1200" dirty="0">
                <a:effectLst/>
                <a:latin typeface="Calibri" panose="020F0502020204030204" pitchFamily="34" charset="0"/>
                <a:ea typeface="Calibri" panose="020F0502020204030204" pitchFamily="34" charset="0"/>
                <a:cs typeface="Times New Roman" panose="02020603050405020304" pitchFamily="18" charset="0"/>
              </a:rPr>
              <a:t>: This project was funded by the Department of Energy, National Energy Technology Laboratory an agency of the United States Government, through a support contract. Neither the United States Government nor any agency thereof, nor any of its employees, nor the support contractor, nor any of their employees, makes any warranty, expressor implied, or assumes any legal liability or responsibility for the accuracy, completeness, or usefulness of any information, apparatus, product, or process disclosed, or represents that its use would not infringe privately owned rights.  Reference herein to any specific commercial product, process, or service by trade name, trademark, manufacturer, or otherwise does not necessarily constitute or imply its endorsement, recommendation, or favoring by the United</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effectLst/>
                <a:latin typeface="Calibri" panose="020F0502020204030204" pitchFamily="34" charset="0"/>
                <a:ea typeface="Calibri" panose="020F0502020204030204" pitchFamily="34" charset="0"/>
                <a:cs typeface="Times New Roman" panose="02020603050405020304" pitchFamily="18" charset="0"/>
              </a:rPr>
              <a:t>States Government or any agency thereof. The views and opinions of authors expressed herein do not necessarily state or reflect those of the United States Government or any agency thereof.</a:t>
            </a:r>
            <a:endParaRPr lang="en-US" sz="1200" dirty="0"/>
          </a:p>
        </p:txBody>
      </p:sp>
      <p:graphicFrame>
        <p:nvGraphicFramePr>
          <p:cNvPr id="18" name="Chart 17">
            <a:extLst>
              <a:ext uri="{FF2B5EF4-FFF2-40B4-BE49-F238E27FC236}">
                <a16:creationId xmlns:a16="http://schemas.microsoft.com/office/drawing/2014/main" id="{9C74048F-793C-45E0-A1A3-644A0E2423D2}"/>
              </a:ext>
            </a:extLst>
          </p:cNvPr>
          <p:cNvGraphicFramePr>
            <a:graphicFrameLocks/>
          </p:cNvGraphicFramePr>
          <p:nvPr>
            <p:extLst>
              <p:ext uri="{D42A27DB-BD31-4B8C-83A1-F6EECF244321}">
                <p14:modId xmlns:p14="http://schemas.microsoft.com/office/powerpoint/2010/main" val="573752224"/>
              </p:ext>
            </p:extLst>
          </p:nvPr>
        </p:nvGraphicFramePr>
        <p:xfrm>
          <a:off x="18220713" y="9788134"/>
          <a:ext cx="9841355" cy="447544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Chart 9">
            <a:extLst>
              <a:ext uri="{FF2B5EF4-FFF2-40B4-BE49-F238E27FC236}">
                <a16:creationId xmlns:a16="http://schemas.microsoft.com/office/drawing/2014/main" id="{D96396F6-6F3E-35A0-B817-A0B138A8EEA6}"/>
              </a:ext>
            </a:extLst>
          </p:cNvPr>
          <p:cNvGraphicFramePr>
            <a:graphicFrameLocks/>
          </p:cNvGraphicFramePr>
          <p:nvPr>
            <p:extLst>
              <p:ext uri="{D42A27DB-BD31-4B8C-83A1-F6EECF244321}">
                <p14:modId xmlns:p14="http://schemas.microsoft.com/office/powerpoint/2010/main" val="2854485281"/>
              </p:ext>
            </p:extLst>
          </p:nvPr>
        </p:nvGraphicFramePr>
        <p:xfrm>
          <a:off x="26797902" y="14944669"/>
          <a:ext cx="9300167" cy="5442035"/>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3" name="Chart 12">
            <a:extLst>
              <a:ext uri="{FF2B5EF4-FFF2-40B4-BE49-F238E27FC236}">
                <a16:creationId xmlns:a16="http://schemas.microsoft.com/office/drawing/2014/main" id="{95BBB68D-A5D9-CFF1-8307-1C6B80E1465B}"/>
              </a:ext>
            </a:extLst>
          </p:cNvPr>
          <p:cNvGraphicFramePr/>
          <p:nvPr>
            <p:extLst>
              <p:ext uri="{D42A27DB-BD31-4B8C-83A1-F6EECF244321}">
                <p14:modId xmlns:p14="http://schemas.microsoft.com/office/powerpoint/2010/main" val="4152522366"/>
              </p:ext>
            </p:extLst>
          </p:nvPr>
        </p:nvGraphicFramePr>
        <p:xfrm>
          <a:off x="18220713" y="14944669"/>
          <a:ext cx="8394505" cy="5442035"/>
        </p:xfrm>
        <a:graphic>
          <a:graphicData uri="http://schemas.openxmlformats.org/drawingml/2006/chart">
            <c:chart xmlns:c="http://schemas.openxmlformats.org/drawingml/2006/chart" xmlns:r="http://schemas.openxmlformats.org/officeDocument/2006/relationships" r:id="rId8"/>
          </a:graphicData>
        </a:graphic>
      </p:graphicFrame>
    </p:spTree>
  </p:cSld>
  <p:clrMapOvr>
    <a:masterClrMapping/>
  </p:clrMapOvr>
</p:sld>
</file>

<file path=ppt/theme/_rels/themeOverride1.xml.rels><?xml version="1.0" encoding="UTF-8" standalone="yes"?>
<Relationships xmlns="http://schemas.openxmlformats.org/package/2006/relationships"><Relationship Id="rId1" Type="http://schemas.openxmlformats.org/officeDocument/2006/relationships/image" Target="../media/image5.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RIC poster 4x3 template_v01b">
  <a:themeElements>
    <a:clrScheme name="Custom 1">
      <a:dk1>
        <a:sysClr val="windowText" lastClr="000000"/>
      </a:dk1>
      <a:lt1>
        <a:sysClr val="window" lastClr="FFFFFF"/>
      </a:lt1>
      <a:dk2>
        <a:srgbClr val="1F497D"/>
      </a:dk2>
      <a:lt2>
        <a:srgbClr val="EEECE1"/>
      </a:lt2>
      <a:accent1>
        <a:srgbClr val="6488A2"/>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ster template.pptx" id="{1601B90B-8077-421A-A6CE-50BA01F006A0}" vid="{7D6B3AE8-35B2-4A6D-B9D3-A49968502F3D}"/>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oster template.pptx" id="{1601B90B-8077-421A-A6CE-50BA01F006A0}" vid="{0AFE4060-3640-44B3-BEDD-DD4E7E96457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NETL">
    <a:dk1>
      <a:sysClr val="windowText" lastClr="000000"/>
    </a:dk1>
    <a:lt1>
      <a:sysClr val="window" lastClr="FFFFFF"/>
    </a:lt1>
    <a:dk2>
      <a:srgbClr val="383838"/>
    </a:dk2>
    <a:lt2>
      <a:srgbClr val="8A8C8E"/>
    </a:lt2>
    <a:accent1>
      <a:srgbClr val="00B0D9"/>
    </a:accent1>
    <a:accent2>
      <a:srgbClr val="99CA3D"/>
    </a:accent2>
    <a:accent3>
      <a:srgbClr val="F7932B"/>
    </a:accent3>
    <a:accent4>
      <a:srgbClr val="006C86"/>
    </a:accent4>
    <a:accent5>
      <a:srgbClr val="648725"/>
    </a:accent5>
    <a:accent6>
      <a:srgbClr val="AD5A07"/>
    </a:accent6>
    <a:hlink>
      <a:srgbClr val="6B9F25"/>
    </a:hlink>
    <a:folHlink>
      <a:srgbClr val="B26B02"/>
    </a:folHlink>
  </a:clrScheme>
  <a:fontScheme name="TrialVersion">
    <a:majorFont>
      <a:latin typeface="Calibri"/>
      <a:ea typeface=""/>
      <a:cs typeface=""/>
    </a:majorFont>
    <a:minorFont>
      <a:latin typeface="Calibri"/>
      <a:ea typeface=""/>
      <a:cs typeface=""/>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Override>
</file>

<file path=ppt/theme/themeOverride2.xml><?xml version="1.0" encoding="utf-8"?>
<a:themeOverride xmlns:a="http://schemas.openxmlformats.org/drawingml/2006/main">
  <a:clrScheme name="NETL">
    <a:dk1>
      <a:sysClr val="windowText" lastClr="000000"/>
    </a:dk1>
    <a:lt1>
      <a:sysClr val="window" lastClr="FFFFFF"/>
    </a:lt1>
    <a:dk2>
      <a:srgbClr val="383838"/>
    </a:dk2>
    <a:lt2>
      <a:srgbClr val="8A8C8E"/>
    </a:lt2>
    <a:accent1>
      <a:srgbClr val="00B0D9"/>
    </a:accent1>
    <a:accent2>
      <a:srgbClr val="99CA3D"/>
    </a:accent2>
    <a:accent3>
      <a:srgbClr val="F7932B"/>
    </a:accent3>
    <a:accent4>
      <a:srgbClr val="006C86"/>
    </a:accent4>
    <a:accent5>
      <a:srgbClr val="648725"/>
    </a:accent5>
    <a:accent6>
      <a:srgbClr val="AD5A07"/>
    </a:accent6>
    <a:hlink>
      <a:srgbClr val="6B9F25"/>
    </a:hlink>
    <a:folHlink>
      <a:srgbClr val="B26B02"/>
    </a:folHlink>
  </a:clrScheme>
  <a:fontScheme name="TrialVersion">
    <a:majorFont>
      <a:latin typeface="Calibri"/>
      <a:ea typeface=""/>
      <a:cs typeface=""/>
    </a:majorFont>
    <a:minorFont>
      <a:latin typeface="Calibri"/>
      <a:ea typeface=""/>
      <a:cs typeface=""/>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Override>
</file>

<file path=ppt/theme/themeOverride3.xml><?xml version="1.0" encoding="utf-8"?>
<a:themeOverride xmlns:a="http://schemas.openxmlformats.org/drawingml/2006/main">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NETL Color Palette">
    <a:dk1>
      <a:sysClr val="windowText" lastClr="000000"/>
    </a:dk1>
    <a:lt1>
      <a:sysClr val="window" lastClr="FFFFFF"/>
    </a:lt1>
    <a:dk2>
      <a:srgbClr val="383838"/>
    </a:dk2>
    <a:lt2>
      <a:srgbClr val="8A8C8E"/>
    </a:lt2>
    <a:accent1>
      <a:srgbClr val="00B0D9"/>
    </a:accent1>
    <a:accent2>
      <a:srgbClr val="99CA3D"/>
    </a:accent2>
    <a:accent3>
      <a:srgbClr val="F7932B"/>
    </a:accent3>
    <a:accent4>
      <a:srgbClr val="006C86"/>
    </a:accent4>
    <a:accent5>
      <a:srgbClr val="648725"/>
    </a:accent5>
    <a:accent6>
      <a:srgbClr val="AD5A07"/>
    </a:accent6>
    <a:hlink>
      <a:srgbClr val="6B9F25"/>
    </a:hlink>
    <a:folHlink>
      <a:srgbClr val="B26B0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ments xmlns="78caa59e-73ea-4173-bbe5-be4439cbe162" xsi:nil="true"/>
    <TaxCatchAll xmlns="0cab7e1b-182b-4cf8-bbfe-5fa33281338d" xsi:nil="true"/>
    <lcf76f155ced4ddcb4097134ff3c332f xmlns="78caa59e-73ea-4173-bbe5-be4439cbe16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D3D5D1A4BB9F4D9324ED621A4E5283" ma:contentTypeVersion="17" ma:contentTypeDescription="Create a new document." ma:contentTypeScope="" ma:versionID="047230708f58fc06348e4eaeb1acd09c">
  <xsd:schema xmlns:xsd="http://www.w3.org/2001/XMLSchema" xmlns:xs="http://www.w3.org/2001/XMLSchema" xmlns:p="http://schemas.microsoft.com/office/2006/metadata/properties" xmlns:ns2="78caa59e-73ea-4173-bbe5-be4439cbe162" xmlns:ns3="0cab7e1b-182b-4cf8-bbfe-5fa33281338d" targetNamespace="http://schemas.microsoft.com/office/2006/metadata/properties" ma:root="true" ma:fieldsID="01769d22291ebea553062653fccfc267" ns2:_="" ns3:_="">
    <xsd:import namespace="78caa59e-73ea-4173-bbe5-be4439cbe162"/>
    <xsd:import namespace="0cab7e1b-182b-4cf8-bbfe-5fa33281338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lcf76f155ced4ddcb4097134ff3c332f" minOccurs="0"/>
                <xsd:element ref="ns3:TaxCatchAll" minOccurs="0"/>
                <xsd:element ref="ns2:MediaLengthInSeconds" minOccurs="0"/>
                <xsd:element ref="ns2:MediaServiceLocation" minOccurs="0"/>
                <xsd:element ref="ns2:comme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caa59e-73ea-4173-bbe5-be4439cbe1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e5259ee5-79e3-4b56-b25a-cf3f27a71cf4" ma:termSetId="09814cd3-568e-fe90-9814-8d621ff8fb84" ma:anchorId="fba54fb3-c3e1-fe81-a776-ca4b69148c4d" ma:open="true" ma:isKeyword="false">
      <xsd:complexType>
        <xsd:sequence>
          <xsd:element ref="pc:Terms" minOccurs="0" maxOccurs="1"/>
        </xsd:sequence>
      </xsd:complex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comments" ma:index="22" nillable="true" ma:displayName="comments" ma:format="Dropdown" ma:internalName="comments">
      <xsd:simpleType>
        <xsd:restriction base="dms:Text">
          <xsd:maxLength value="255"/>
        </xsd:restriction>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ab7e1b-182b-4cf8-bbfe-5fa33281338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95a2e8ee-e525-47f0-929b-032b8532ba55}" ma:internalName="TaxCatchAll" ma:showField="CatchAllData" ma:web="0cab7e1b-182b-4cf8-bbfe-5fa33281338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3E265C-E745-4CAD-8470-48D9F17DCC56}">
  <ds:schemaRefs>
    <ds:schemaRef ds:uri="http://schemas.openxmlformats.org/package/2006/metadata/core-properties"/>
    <ds:schemaRef ds:uri="0cab7e1b-182b-4cf8-bbfe-5fa33281338d"/>
    <ds:schemaRef ds:uri="http://schemas.microsoft.com/office/2006/documentManagement/types"/>
    <ds:schemaRef ds:uri="http://schemas.microsoft.com/office/infopath/2007/PartnerControls"/>
    <ds:schemaRef ds:uri="78caa59e-73ea-4173-bbe5-be4439cbe162"/>
    <ds:schemaRef ds:uri="http://purl.org/dc/elements/1.1/"/>
    <ds:schemaRef ds:uri="http://schemas.microsoft.com/office/2006/metadata/properties"/>
    <ds:schemaRef ds:uri="http://purl.org/dc/terms/"/>
    <ds:schemaRef ds:uri="http://www.w3.org/XML/1998/namespace"/>
    <ds:schemaRef ds:uri="http://purl.org/dc/dcmitype/"/>
  </ds:schemaRefs>
</ds:datastoreItem>
</file>

<file path=customXml/itemProps2.xml><?xml version="1.0" encoding="utf-8"?>
<ds:datastoreItem xmlns:ds="http://schemas.openxmlformats.org/officeDocument/2006/customXml" ds:itemID="{FC9338EF-4E6D-44A7-8EE8-B32B145A499F}">
  <ds:schemaRefs>
    <ds:schemaRef ds:uri="http://schemas.microsoft.com/sharepoint/v3/contenttype/forms"/>
  </ds:schemaRefs>
</ds:datastoreItem>
</file>

<file path=customXml/itemProps3.xml><?xml version="1.0" encoding="utf-8"?>
<ds:datastoreItem xmlns:ds="http://schemas.openxmlformats.org/officeDocument/2006/customXml" ds:itemID="{9F52B3CF-EB8A-464C-970E-265C3983305F}">
  <ds:schemaRefs>
    <ds:schemaRef ds:uri="0cab7e1b-182b-4cf8-bbfe-5fa33281338d"/>
    <ds:schemaRef ds:uri="78caa59e-73ea-4173-bbe5-be4439cbe16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Poster template</Template>
  <TotalTime>2742</TotalTime>
  <Words>808</Words>
  <Application>Microsoft Office PowerPoint</Application>
  <PresentationFormat>Custom</PresentationFormat>
  <Paragraphs>112</Paragraphs>
  <Slides>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Arial</vt:lpstr>
      <vt:lpstr>Calibri</vt:lpstr>
      <vt:lpstr>Century Gothic</vt:lpstr>
      <vt:lpstr>Garamond</vt:lpstr>
      <vt:lpstr>Myriad Pro</vt:lpstr>
      <vt:lpstr>RIC poster 4x3 template_v01b</vt:lpstr>
      <vt:lpstr>Custom Design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Author</dc:creator>
  <cp:lastModifiedBy>John Oelfke</cp:lastModifiedBy>
  <cp:revision>44</cp:revision>
  <dcterms:created xsi:type="dcterms:W3CDTF">2022-10-24T20:02:20Z</dcterms:created>
  <dcterms:modified xsi:type="dcterms:W3CDTF">2024-07-31T16:25:15Z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a247341-4757-443f-8545-88b6b969d13e_Enabled">
    <vt:lpwstr>True</vt:lpwstr>
  </property>
  <property fmtid="{D5CDD505-2E9C-101B-9397-08002B2CF9AE}" pid="3" name="MSIP_Label_6a247341-4757-443f-8545-88b6b969d13e_SiteId">
    <vt:lpwstr>94e92035-30e4-4e5d-ba5b-df8b041a8555</vt:lpwstr>
  </property>
  <property fmtid="{D5CDD505-2E9C-101B-9397-08002B2CF9AE}" pid="4" name="MSIP_Label_6a247341-4757-443f-8545-88b6b969d13e_SetDate">
    <vt:lpwstr>2023-01-04T18:44:38Z</vt:lpwstr>
  </property>
  <property fmtid="{D5CDD505-2E9C-101B-9397-08002B2CF9AE}" pid="5" name="MSIP_Label_6a247341-4757-443f-8545-88b6b969d13e_Name">
    <vt:lpwstr>Restricted</vt:lpwstr>
  </property>
  <property fmtid="{D5CDD505-2E9C-101B-9397-08002B2CF9AE}" pid="6" name="MSIP_Label_6a247341-4757-443f-8545-88b6b969d13e_ActionId">
    <vt:lpwstr>6d651117-a1e1-4ecf-b86d-11c3167ce0ca</vt:lpwstr>
  </property>
  <property fmtid="{D5CDD505-2E9C-101B-9397-08002B2CF9AE}" pid="7" name="MSIP_Label_6a247341-4757-443f-8545-88b6b969d13e_Removed">
    <vt:lpwstr>False</vt:lpwstr>
  </property>
  <property fmtid="{D5CDD505-2E9C-101B-9397-08002B2CF9AE}" pid="8" name="MSIP_Label_6a247341-4757-443f-8545-88b6b969d13e_Extended_MSFT_Method">
    <vt:lpwstr>Standard</vt:lpwstr>
  </property>
  <property fmtid="{D5CDD505-2E9C-101B-9397-08002B2CF9AE}" pid="9" name="ContentTypeId">
    <vt:lpwstr>0x010100B3D3D5D1A4BB9F4D9324ED621A4E5283</vt:lpwstr>
  </property>
  <property fmtid="{D5CDD505-2E9C-101B-9397-08002B2CF9AE}" pid="10" name="MediaServiceImageTags">
    <vt:lpwstr/>
  </property>
  <property fmtid="{D5CDD505-2E9C-101B-9397-08002B2CF9AE}" pid="11" name="MSIP_Label_ea60d57e-af5b-4752-ac57-3e4f28ca11dc_SiteId">
    <vt:lpwstr>36da45f1-dd2c-4d1f-af13-5abe46b99921</vt:lpwstr>
  </property>
  <property fmtid="{D5CDD505-2E9C-101B-9397-08002B2CF9AE}" pid="12" name="MSIP_Label_ea60d57e-af5b-4752-ac57-3e4f28ca11dc_Method">
    <vt:lpwstr>Standard</vt:lpwstr>
  </property>
  <property fmtid="{D5CDD505-2E9C-101B-9397-08002B2CF9AE}" pid="13" name="MSIP_Label_ea60d57e-af5b-4752-ac57-3e4f28ca11dc_Enabled">
    <vt:lpwstr>true</vt:lpwstr>
  </property>
  <property fmtid="{D5CDD505-2E9C-101B-9397-08002B2CF9AE}" pid="14" name="MSIP_Label_ea60d57e-af5b-4752-ac57-3e4f28ca11dc_Name">
    <vt:lpwstr>ea60d57e-af5b-4752-ac57-3e4f28ca11dc</vt:lpwstr>
  </property>
  <property fmtid="{D5CDD505-2E9C-101B-9397-08002B2CF9AE}" pid="15" name="MSIP_Label_ea60d57e-af5b-4752-ac57-3e4f28ca11dc_SetDate">
    <vt:lpwstr>2023-07-24T13:44:54Z</vt:lpwstr>
  </property>
  <property fmtid="{D5CDD505-2E9C-101B-9397-08002B2CF9AE}" pid="16" name="MSIP_Label_ea60d57e-af5b-4752-ac57-3e4f28ca11dc_ContentBits">
    <vt:lpwstr>0</vt:lpwstr>
  </property>
  <property fmtid="{D5CDD505-2E9C-101B-9397-08002B2CF9AE}" pid="17" name="MSIP_Label_ea60d57e-af5b-4752-ac57-3e4f28ca11dc_ActionId">
    <vt:lpwstr>715ff6fc-44b1-4fcd-acdd-9853b77ef690</vt:lpwstr>
  </property>
</Properties>
</file>