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79" r:id="rId4"/>
    <p:sldId id="280" r:id="rId5"/>
    <p:sldId id="275" r:id="rId6"/>
    <p:sldId id="282" r:id="rId7"/>
    <p:sldId id="281" r:id="rId8"/>
    <p:sldId id="276" r:id="rId9"/>
    <p:sldId id="283" r:id="rId10"/>
    <p:sldId id="278" r:id="rId11"/>
    <p:sldId id="274" r:id="rId12"/>
    <p:sldId id="28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4674" autoAdjust="0"/>
  </p:normalViewPr>
  <p:slideViewPr>
    <p:cSldViewPr>
      <p:cViewPr varScale="1">
        <p:scale>
          <a:sx n="61" d="100"/>
          <a:sy n="61" d="100"/>
        </p:scale>
        <p:origin x="105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2FFF-4CF8-4B32-AED7-8F7307CE4BA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6BD6-125D-4479-92DB-2C200C3F3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4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C57762-3A12-464F-908C-D344E6DF2F4C}" type="datetimeFigureOut">
              <a:rPr lang="en-US"/>
              <a:pPr>
                <a:defRPr/>
              </a:pPr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030246-B050-4014-AA62-84A97B9B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r>
              <a:rPr lang="en-US" baseline="0" dirty="0" smtClean="0"/>
              <a:t>s tasks A, B, and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r>
              <a:rPr lang="en-US" baseline="0" dirty="0" smtClean="0"/>
              <a:t> sometimes can be removed through selectively filtering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Uranium Holdup Survey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69CF4-7646-3443-9E9F-BFD4D61CD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19400" y="3429000"/>
            <a:ext cx="5175249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819400" y="4648200"/>
            <a:ext cx="5175249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819400" y="5212080"/>
            <a:ext cx="5175249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19400" y="4953000"/>
            <a:ext cx="5175249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8/31/2022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2" y="1676400"/>
            <a:ext cx="122047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44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66803"/>
            <a:ext cx="5588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3"/>
            <a:ext cx="5588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759"/>
                </a:solidFill>
              </a:defRPr>
            </a:lvl1pPr>
            <a:lvl2pPr>
              <a:defRPr sz="1800">
                <a:solidFill>
                  <a:srgbClr val="555759"/>
                </a:solidFill>
              </a:defRPr>
            </a:lvl2pPr>
            <a:lvl3pPr>
              <a:defRPr sz="1600">
                <a:solidFill>
                  <a:srgbClr val="555759"/>
                </a:solidFill>
              </a:defRPr>
            </a:lvl3pPr>
            <a:lvl4pPr>
              <a:defRPr sz="1400">
                <a:solidFill>
                  <a:srgbClr val="555759"/>
                </a:solidFill>
              </a:defRPr>
            </a:lvl4pPr>
            <a:lvl5pPr>
              <a:defRPr sz="1400">
                <a:solidFill>
                  <a:srgbClr val="5557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C3D-825A-A14B-9F11-0EF45017115D}" type="datetime1">
              <a:rPr lang="en-US" smtClean="0"/>
              <a:t>8/31/2022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29E8-629E-441E-8F8D-D084DB662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066800"/>
            <a:ext cx="5590117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676403"/>
            <a:ext cx="5590117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66800"/>
            <a:ext cx="5389033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676403"/>
            <a:ext cx="5389033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2606-B08F-9F47-A4B9-726C663EE19D}" type="datetime1">
              <a:rPr lang="en-US" smtClean="0"/>
              <a:t>8/31/2022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4FE-4269-4A9E-BFCD-764434B1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34B3D0-9C5B-4F41-9549-93418ACD0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361637" y="3429000"/>
            <a:ext cx="5175249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61637" y="4648200"/>
            <a:ext cx="5175249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361637" y="5212080"/>
            <a:ext cx="5175249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361637" y="4953000"/>
            <a:ext cx="5175249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8/31/2022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2" y="1676400"/>
            <a:ext cx="122047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805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9CDFC-94D4-E844-9A0D-EC2B723B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361637" y="3429000"/>
            <a:ext cx="5175249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61637" y="4648200"/>
            <a:ext cx="5175249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361637" y="5212080"/>
            <a:ext cx="5175249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361637" y="4953000"/>
            <a:ext cx="5175249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8/31/2022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2" y="1676400"/>
            <a:ext cx="122047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360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91B7A-EDB5-1449-A269-8BCD7B56D4E5}" type="datetime1">
              <a:rPr lang="en-US" smtClean="0"/>
              <a:t>8/31/2022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20FF5-620D-45C0-8177-A68AAE615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2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536-8BFA-AC4B-84ED-5CB9FE8C716E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CFC-D1FF-4A9F-ADFA-DB07BBA1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FontTx/>
              <a:buNone/>
              <a:defRPr b="1">
                <a:solidFill>
                  <a:schemeClr val="accent3"/>
                </a:solidFill>
              </a:defRPr>
            </a:lvl1pPr>
            <a:lvl2pPr marL="342900" indent="-171450"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 marL="628650" indent="-171450">
              <a:defRPr>
                <a:solidFill>
                  <a:schemeClr val="accent3"/>
                </a:solidFill>
              </a:defRPr>
            </a:lvl3pPr>
            <a:lvl4pPr marL="857250" indent="-114300">
              <a:defRPr>
                <a:solidFill>
                  <a:schemeClr val="accent3"/>
                </a:solidFill>
              </a:defRPr>
            </a:lvl4pPr>
            <a:lvl5pPr marL="1028700" indent="-114300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D491-855B-204A-B6EB-860E30B46757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DA7F-B1C4-48E6-AD3D-09D598288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7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b="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9BB6-1D32-FE4A-85F5-2C452737B594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1A14-1810-48E4-8E95-F6A74C1A9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7190"/>
            <a:ext cx="103632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700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CAED-588C-A546-9D78-2DECBAFCF78E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233A-206C-4377-AB40-2F902EE81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4700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767B-E949-CA49-A6B7-22BE9AE21CD7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1035-F1CF-401B-8768-D0EF2ACE3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41" y="0"/>
            <a:ext cx="5729671" cy="6858000"/>
          </a:xfrm>
          <a:prstGeom prst="rect">
            <a:avLst/>
          </a:prstGeom>
        </p:spPr>
      </p:pic>
      <p:sp>
        <p:nvSpPr>
          <p:cNvPr id="11" name="Rectangle 10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 hidden="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9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3"/>
            <a:ext cx="11379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990600"/>
            <a:ext cx="1137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10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C31E3-433F-754F-817C-2949CFB2759E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2460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20FF5-620D-45C0-8177-A68AAE615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b="1" kern="1200">
          <a:solidFill>
            <a:srgbClr val="555759"/>
          </a:solidFill>
          <a:latin typeface="+mn-lt"/>
          <a:ea typeface="+mn-ea"/>
          <a:cs typeface="+mn-cs"/>
        </a:defRPr>
      </a:lvl1pPr>
      <a:lvl2pPr marL="45720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555759"/>
          </a:solidFill>
          <a:latin typeface="+mn-lt"/>
          <a:ea typeface="+mn-ea"/>
          <a:cs typeface="+mn-cs"/>
        </a:defRPr>
      </a:lvl2pPr>
      <a:lvl3pPr marL="742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rgbClr val="555759"/>
          </a:solidFill>
          <a:latin typeface="+mn-lt"/>
          <a:ea typeface="+mn-ea"/>
          <a:cs typeface="+mn-cs"/>
        </a:defRPr>
      </a:lvl3pPr>
      <a:lvl4pPr marL="9715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4pPr>
      <a:lvl5pPr marL="12001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smtClean="0"/>
              <a:t>Gamma-ray imaging using </a:t>
            </a:r>
            <a:r>
              <a:rPr lang="en-US" altLang="en-US" dirty="0" err="1" smtClean="0"/>
              <a:t>GeGI</a:t>
            </a:r>
            <a:r>
              <a:rPr lang="en-US" altLang="en-US" dirty="0" smtClean="0"/>
              <a:t> Compton imaging for uranium holdup</a:t>
            </a:r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Dr. Jeff Preston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Engineering Advisor</a:t>
            </a:r>
            <a:endParaRPr lang="en-US" dirty="0"/>
          </a:p>
        </p:txBody>
      </p:sp>
      <p:sp>
        <p:nvSpPr>
          <p:cNvPr id="3077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 smtClean="0"/>
              <a:t>Jeff.Preston@pxy12.doe.gov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7B10A47-14A5-4C25-A6F3-FAEED61D56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Y-12 Facility measurements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Coordinating with NDA and maintenance personnel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Measure collection of tubes and ducts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Items currently monitored under UHSP using GGH method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Long operating history with cleanout masses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Cleanout is not 100% efficient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Enriched uranium preference for increased 186keV intensity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Intending to follow items (Task F: Unattended Monitoring)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Immediately following cleanout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During full process cycle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End with cleanout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Obtain physical mass collection measurements afterwards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Acquire list mode data using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GeGI5 with coded aperture add-on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Mass estimation comparison with GGH and mass measurements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PHDS mass estimation routine using Compton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New routine fusing coded aperture and Compton </a:t>
            </a:r>
            <a:br>
              <a:rPr lang="en-US" dirty="0" smtClean="0"/>
            </a:br>
            <a:r>
              <a:rPr lang="en-US" dirty="0" smtClean="0"/>
              <a:t>(to be discussed later)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5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90800" y="1905000"/>
            <a:ext cx="727314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DISCLAIMER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This work of authorship and those incorporated herein were prepared by Consolidated Nuclear Security,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LLC (CNS) as accounts of work sponsored by an agency of the United States Government under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Contract DE‑NA‑0001942. Neither the United States Government nor any agency thereof, nor CNS, nor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any of their employees, makes any warranty, express or implied, or assumes any legal liability or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responsibility to any non-governmental recipient hereof for the accuracy, completeness, use made, or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usefulness of any information, apparatus, product, or process disclosed, or represents that its use would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not infringe privately owned rights. Reference herein to any specific commercial product, process, or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service by trade name, trademark, manufacturer, or otherwise, does not necessarily constitute or imply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its endorsement, recommendation, or favoring by the United States Government or any agency or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contractor thereof, or by CNS. The views and opinions of authors expressed herein do not necessarily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state or reflect those of the United States Government or any agency or contractor (other than the </a:t>
            </a:r>
            <a:b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authors) thereof.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9866177" cy="28613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7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Compton Imaging</a:t>
            </a:r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GeGI-5 (double sided cross strip HPGe)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90mm diameter x ~11mm thick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3-D Position </a:t>
            </a:r>
            <a:r>
              <a:rPr lang="en-US" dirty="0"/>
              <a:t>sensitive detector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16 channels per side, 32 </a:t>
            </a:r>
            <a:r>
              <a:rPr lang="en-US" dirty="0" smtClean="0"/>
              <a:t>total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Depth of interaction</a:t>
            </a:r>
            <a:endParaRPr lang="en-US" dirty="0"/>
          </a:p>
          <a:p>
            <a:pPr marL="17145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Multiple hits independently recorded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List mode data output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Energy weighting function determines forward/backward </a:t>
            </a:r>
            <a:r>
              <a:rPr lang="en-US" u="sng" dirty="0" smtClean="0"/>
              <a:t>not</a:t>
            </a:r>
            <a:r>
              <a:rPr lang="en-US" dirty="0" smtClean="0"/>
              <a:t> time of flight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Simple back projection creates cones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Cones overlap on unit sphere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Vendor algorithm determines hotspots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Multiple gammas may contribute to single image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Vendor algorithm has capability for rough mass estimation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12725"/>
              </p:ext>
            </p:extLst>
          </p:nvPr>
        </p:nvGraphicFramePr>
        <p:xfrm>
          <a:off x="5791200" y="3835356"/>
          <a:ext cx="6146800" cy="267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3" imgW="3591035" imgH="1514430" progId="Visio.Drawing.15">
                  <p:embed/>
                </p:oleObj>
              </mc:Choice>
              <mc:Fallback>
                <p:oleObj name="Visio" r:id="rId3" imgW="3591035" imgH="1514430" progId="Visio.Drawing.15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5356"/>
                        <a:ext cx="6146800" cy="2671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200" y="873991"/>
            <a:ext cx="2896141" cy="255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2600" y="340005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PHDS GeGI-5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Advantages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Fast measurement time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Localization suitable for wide areas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Full efficiency of detector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Wide energy range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Lightweight equipment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Disadvantages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Limited spatial resolution </a:t>
            </a:r>
            <a:br>
              <a:rPr lang="en-US" dirty="0" smtClean="0"/>
            </a:br>
            <a:r>
              <a:rPr lang="en-US" dirty="0" smtClean="0"/>
              <a:t>(application dependent)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Single gamma energy analysis</a:t>
            </a:r>
            <a:br>
              <a:rPr lang="en-US" dirty="0" smtClean="0"/>
            </a:br>
            <a:r>
              <a:rPr lang="en-US" dirty="0" smtClean="0"/>
              <a:t>(multiple energies do not improve results)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Additional counts do not significantly improve image</a:t>
            </a:r>
            <a:br>
              <a:rPr lang="en-US" dirty="0" smtClean="0"/>
            </a:br>
            <a:r>
              <a:rPr lang="en-US" dirty="0" smtClean="0"/>
              <a:t>(may be vendor algorithm specific)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Low count rates have significant artifacts</a:t>
            </a:r>
            <a:br>
              <a:rPr lang="en-US" dirty="0" smtClean="0"/>
            </a:br>
            <a:r>
              <a:rPr lang="en-US" dirty="0" smtClean="0"/>
              <a:t>(requires adjusting response threshold)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25795"/>
            <a:ext cx="5918200" cy="3251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4780"/>
            <a:ext cx="6100119" cy="3251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0" y="129540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9296400" y="1664732"/>
            <a:ext cx="686418" cy="621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65236" y="3620388"/>
            <a:ext cx="2743200" cy="213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Point Source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Cone projection overlaps in few locations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Artifacts ideally at minimum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Single point may show up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Spurious artifacts often appear/disappear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Area Spread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Amorphous shapes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Not necessarily an intensity weighted map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Analysis overlaid on same </a:t>
            </a:r>
            <a:r>
              <a:rPr lang="en-US" b="1" dirty="0" smtClean="0">
                <a:solidFill>
                  <a:srgbClr val="FF0000"/>
                </a:solidFill>
              </a:rPr>
              <a:t>2-D</a:t>
            </a:r>
            <a:r>
              <a:rPr lang="en-US" dirty="0" smtClean="0"/>
              <a:t> field for</a:t>
            </a:r>
            <a:br>
              <a:rPr lang="en-US" dirty="0" smtClean="0"/>
            </a:br>
            <a:r>
              <a:rPr lang="en-US" dirty="0" smtClean="0"/>
              <a:t>one or more gammas</a:t>
            </a:r>
            <a:br>
              <a:rPr lang="en-US" dirty="0" smtClean="0"/>
            </a:br>
            <a:r>
              <a:rPr lang="en-US" dirty="0" smtClean="0"/>
              <a:t>(not distinguishing color scheme)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965236" y="898528"/>
            <a:ext cx="2743200" cy="2133600"/>
            <a:chOff x="6477000" y="3733800"/>
            <a:chExt cx="2743200" cy="2133600"/>
          </a:xfrm>
        </p:grpSpPr>
        <p:sp>
          <p:nvSpPr>
            <p:cNvPr id="6" name="Rectangle 5"/>
            <p:cNvSpPr/>
            <p:nvPr/>
          </p:nvSpPr>
          <p:spPr>
            <a:xfrm>
              <a:off x="6477000" y="3733800"/>
              <a:ext cx="2743200" cy="2133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xplosion 1 6"/>
            <p:cNvSpPr/>
            <p:nvPr/>
          </p:nvSpPr>
          <p:spPr>
            <a:xfrm>
              <a:off x="8033066" y="4464106"/>
              <a:ext cx="74021" cy="7449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47476" y="309843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Reconstruction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00543" y="898528"/>
            <a:ext cx="2743200" cy="2133600"/>
            <a:chOff x="6477000" y="3733800"/>
            <a:chExt cx="2743200" cy="2133600"/>
          </a:xfrm>
        </p:grpSpPr>
        <p:sp>
          <p:nvSpPr>
            <p:cNvPr id="10" name="Rectangle 9"/>
            <p:cNvSpPr/>
            <p:nvPr/>
          </p:nvSpPr>
          <p:spPr>
            <a:xfrm>
              <a:off x="6477000" y="3733800"/>
              <a:ext cx="2743200" cy="2133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450962" y="4309998"/>
              <a:ext cx="619114" cy="641829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50733" y="4472558"/>
              <a:ext cx="619114" cy="641829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7668073" y="4919837"/>
              <a:ext cx="74021" cy="7449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xplosion 1 13"/>
            <p:cNvSpPr/>
            <p:nvPr/>
          </p:nvSpPr>
          <p:spPr>
            <a:xfrm>
              <a:off x="8033066" y="4464106"/>
              <a:ext cx="74021" cy="74491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7767123" y="17646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17491" y="30984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66741" y="584257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Reconstruction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00543" y="3617733"/>
            <a:ext cx="2743200" cy="2133600"/>
            <a:chOff x="6477000" y="3733800"/>
            <a:chExt cx="2743200" cy="2133600"/>
          </a:xfrm>
        </p:grpSpPr>
        <p:sp>
          <p:nvSpPr>
            <p:cNvPr id="22" name="Rectangle 21"/>
            <p:cNvSpPr/>
            <p:nvPr/>
          </p:nvSpPr>
          <p:spPr>
            <a:xfrm>
              <a:off x="6477000" y="3733800"/>
              <a:ext cx="2743200" cy="2133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450962" y="4309998"/>
              <a:ext cx="619114" cy="6418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50733" y="4472558"/>
              <a:ext cx="619114" cy="641829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7768428" y="44422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17491" y="578462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1113" y="4579174"/>
            <a:ext cx="619114" cy="64182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14890" y="4807754"/>
            <a:ext cx="619114" cy="64182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61556" y="4456540"/>
            <a:ext cx="478948" cy="36757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1851" y="4758290"/>
            <a:ext cx="619114" cy="64182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86195" y="3911062"/>
            <a:ext cx="1074385" cy="98862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35203" y="4750041"/>
            <a:ext cx="619114" cy="64182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71926" y="4538262"/>
            <a:ext cx="619114" cy="64182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55972" y="4193932"/>
            <a:ext cx="809928" cy="73307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40415" y="4605935"/>
            <a:ext cx="768211" cy="79005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55743" y="4605935"/>
            <a:ext cx="619114" cy="64182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53028" y="4597172"/>
            <a:ext cx="734777" cy="73527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0767311">
            <a:off x="9764306" y="4349927"/>
            <a:ext cx="1145059" cy="592348"/>
          </a:xfrm>
          <a:custGeom>
            <a:avLst/>
            <a:gdLst>
              <a:gd name="connsiteX0" fmla="*/ 650790 w 1416908"/>
              <a:gd name="connsiteY0" fmla="*/ 24714 h 1153297"/>
              <a:gd name="connsiteX1" fmla="*/ 790833 w 1416908"/>
              <a:gd name="connsiteY1" fmla="*/ 8238 h 1153297"/>
              <a:gd name="connsiteX2" fmla="*/ 815546 w 1416908"/>
              <a:gd name="connsiteY2" fmla="*/ 0 h 1153297"/>
              <a:gd name="connsiteX3" fmla="*/ 963827 w 1416908"/>
              <a:gd name="connsiteY3" fmla="*/ 8238 h 1153297"/>
              <a:gd name="connsiteX4" fmla="*/ 1013254 w 1416908"/>
              <a:gd name="connsiteY4" fmla="*/ 32951 h 1153297"/>
              <a:gd name="connsiteX5" fmla="*/ 1037968 w 1416908"/>
              <a:gd name="connsiteY5" fmla="*/ 57665 h 1153297"/>
              <a:gd name="connsiteX6" fmla="*/ 1062681 w 1416908"/>
              <a:gd name="connsiteY6" fmla="*/ 65903 h 1153297"/>
              <a:gd name="connsiteX7" fmla="*/ 1087395 w 1416908"/>
              <a:gd name="connsiteY7" fmla="*/ 82378 h 1153297"/>
              <a:gd name="connsiteX8" fmla="*/ 1120346 w 1416908"/>
              <a:gd name="connsiteY8" fmla="*/ 90616 h 1153297"/>
              <a:gd name="connsiteX9" fmla="*/ 1202725 w 1416908"/>
              <a:gd name="connsiteY9" fmla="*/ 115330 h 1153297"/>
              <a:gd name="connsiteX10" fmla="*/ 1227438 w 1416908"/>
              <a:gd name="connsiteY10" fmla="*/ 131805 h 1153297"/>
              <a:gd name="connsiteX11" fmla="*/ 1285103 w 1416908"/>
              <a:gd name="connsiteY11" fmla="*/ 205946 h 1153297"/>
              <a:gd name="connsiteX12" fmla="*/ 1293341 w 1416908"/>
              <a:gd name="connsiteY12" fmla="*/ 230660 h 1153297"/>
              <a:gd name="connsiteX13" fmla="*/ 1301579 w 1416908"/>
              <a:gd name="connsiteY13" fmla="*/ 337751 h 1153297"/>
              <a:gd name="connsiteX14" fmla="*/ 1359244 w 1416908"/>
              <a:gd name="connsiteY14" fmla="*/ 395416 h 1153297"/>
              <a:gd name="connsiteX15" fmla="*/ 1383957 w 1416908"/>
              <a:gd name="connsiteY15" fmla="*/ 741405 h 1153297"/>
              <a:gd name="connsiteX16" fmla="*/ 1392195 w 1416908"/>
              <a:gd name="connsiteY16" fmla="*/ 766119 h 1153297"/>
              <a:gd name="connsiteX17" fmla="*/ 1416908 w 1416908"/>
              <a:gd name="connsiteY17" fmla="*/ 790832 h 1153297"/>
              <a:gd name="connsiteX18" fmla="*/ 1408671 w 1416908"/>
              <a:gd name="connsiteY18" fmla="*/ 873211 h 1153297"/>
              <a:gd name="connsiteX19" fmla="*/ 1383957 w 1416908"/>
              <a:gd name="connsiteY19" fmla="*/ 906162 h 1153297"/>
              <a:gd name="connsiteX20" fmla="*/ 1359244 w 1416908"/>
              <a:gd name="connsiteY20" fmla="*/ 930876 h 1153297"/>
              <a:gd name="connsiteX21" fmla="*/ 1342768 w 1416908"/>
              <a:gd name="connsiteY21" fmla="*/ 955589 h 1153297"/>
              <a:gd name="connsiteX22" fmla="*/ 1293341 w 1416908"/>
              <a:gd name="connsiteY22" fmla="*/ 980303 h 1153297"/>
              <a:gd name="connsiteX23" fmla="*/ 1219200 w 1416908"/>
              <a:gd name="connsiteY23" fmla="*/ 1029730 h 1153297"/>
              <a:gd name="connsiteX24" fmla="*/ 1194487 w 1416908"/>
              <a:gd name="connsiteY24" fmla="*/ 1046205 h 1153297"/>
              <a:gd name="connsiteX25" fmla="*/ 1145060 w 1416908"/>
              <a:gd name="connsiteY25" fmla="*/ 1062681 h 1153297"/>
              <a:gd name="connsiteX26" fmla="*/ 1095633 w 1416908"/>
              <a:gd name="connsiteY26" fmla="*/ 1079157 h 1153297"/>
              <a:gd name="connsiteX27" fmla="*/ 1029730 w 1416908"/>
              <a:gd name="connsiteY27" fmla="*/ 1095632 h 1153297"/>
              <a:gd name="connsiteX28" fmla="*/ 963827 w 1416908"/>
              <a:gd name="connsiteY28" fmla="*/ 1087395 h 1153297"/>
              <a:gd name="connsiteX29" fmla="*/ 930876 w 1416908"/>
              <a:gd name="connsiteY29" fmla="*/ 1070919 h 1153297"/>
              <a:gd name="connsiteX30" fmla="*/ 799071 w 1416908"/>
              <a:gd name="connsiteY30" fmla="*/ 1079157 h 1153297"/>
              <a:gd name="connsiteX31" fmla="*/ 708454 w 1416908"/>
              <a:gd name="connsiteY31" fmla="*/ 1095632 h 1153297"/>
              <a:gd name="connsiteX32" fmla="*/ 667265 w 1416908"/>
              <a:gd name="connsiteY32" fmla="*/ 1112108 h 1153297"/>
              <a:gd name="connsiteX33" fmla="*/ 634314 w 1416908"/>
              <a:gd name="connsiteY33" fmla="*/ 1120346 h 1153297"/>
              <a:gd name="connsiteX34" fmla="*/ 609600 w 1416908"/>
              <a:gd name="connsiteY34" fmla="*/ 1136822 h 1153297"/>
              <a:gd name="connsiteX35" fmla="*/ 560173 w 1416908"/>
              <a:gd name="connsiteY35" fmla="*/ 1153297 h 1153297"/>
              <a:gd name="connsiteX36" fmla="*/ 535460 w 1416908"/>
              <a:gd name="connsiteY36" fmla="*/ 1145060 h 1153297"/>
              <a:gd name="connsiteX37" fmla="*/ 502508 w 1416908"/>
              <a:gd name="connsiteY37" fmla="*/ 1087395 h 1153297"/>
              <a:gd name="connsiteX38" fmla="*/ 486033 w 1416908"/>
              <a:gd name="connsiteY38" fmla="*/ 1062681 h 1153297"/>
              <a:gd name="connsiteX39" fmla="*/ 469557 w 1416908"/>
              <a:gd name="connsiteY39" fmla="*/ 1029730 h 1153297"/>
              <a:gd name="connsiteX40" fmla="*/ 428368 w 1416908"/>
              <a:gd name="connsiteY40" fmla="*/ 972065 h 1153297"/>
              <a:gd name="connsiteX41" fmla="*/ 395417 w 1416908"/>
              <a:gd name="connsiteY41" fmla="*/ 922638 h 1153297"/>
              <a:gd name="connsiteX42" fmla="*/ 378941 w 1416908"/>
              <a:gd name="connsiteY42" fmla="*/ 873211 h 1153297"/>
              <a:gd name="connsiteX43" fmla="*/ 370703 w 1416908"/>
              <a:gd name="connsiteY43" fmla="*/ 848497 h 1153297"/>
              <a:gd name="connsiteX44" fmla="*/ 345990 w 1416908"/>
              <a:gd name="connsiteY44" fmla="*/ 832022 h 1153297"/>
              <a:gd name="connsiteX45" fmla="*/ 321276 w 1416908"/>
              <a:gd name="connsiteY45" fmla="*/ 807308 h 1153297"/>
              <a:gd name="connsiteX46" fmla="*/ 214184 w 1416908"/>
              <a:gd name="connsiteY46" fmla="*/ 782595 h 1153297"/>
              <a:gd name="connsiteX47" fmla="*/ 164757 w 1416908"/>
              <a:gd name="connsiteY47" fmla="*/ 749643 h 1153297"/>
              <a:gd name="connsiteX48" fmla="*/ 123568 w 1416908"/>
              <a:gd name="connsiteY48" fmla="*/ 700216 h 1153297"/>
              <a:gd name="connsiteX49" fmla="*/ 98854 w 1416908"/>
              <a:gd name="connsiteY49" fmla="*/ 683741 h 1153297"/>
              <a:gd name="connsiteX50" fmla="*/ 74141 w 1416908"/>
              <a:gd name="connsiteY50" fmla="*/ 650789 h 1153297"/>
              <a:gd name="connsiteX51" fmla="*/ 49427 w 1416908"/>
              <a:gd name="connsiteY51" fmla="*/ 642551 h 1153297"/>
              <a:gd name="connsiteX52" fmla="*/ 0 w 1416908"/>
              <a:gd name="connsiteY52" fmla="*/ 593124 h 1153297"/>
              <a:gd name="connsiteX53" fmla="*/ 8238 w 1416908"/>
              <a:gd name="connsiteY53" fmla="*/ 560173 h 1153297"/>
              <a:gd name="connsiteX54" fmla="*/ 24714 w 1416908"/>
              <a:gd name="connsiteY54" fmla="*/ 535460 h 1153297"/>
              <a:gd name="connsiteX55" fmla="*/ 57665 w 1416908"/>
              <a:gd name="connsiteY55" fmla="*/ 469557 h 1153297"/>
              <a:gd name="connsiteX56" fmla="*/ 65903 w 1416908"/>
              <a:gd name="connsiteY56" fmla="*/ 444843 h 1153297"/>
              <a:gd name="connsiteX57" fmla="*/ 90617 w 1416908"/>
              <a:gd name="connsiteY57" fmla="*/ 436605 h 1153297"/>
              <a:gd name="connsiteX58" fmla="*/ 140044 w 1416908"/>
              <a:gd name="connsiteY58" fmla="*/ 403654 h 1153297"/>
              <a:gd name="connsiteX59" fmla="*/ 189471 w 1416908"/>
              <a:gd name="connsiteY59" fmla="*/ 370703 h 1153297"/>
              <a:gd name="connsiteX60" fmla="*/ 214184 w 1416908"/>
              <a:gd name="connsiteY60" fmla="*/ 362465 h 1153297"/>
              <a:gd name="connsiteX61" fmla="*/ 271849 w 1416908"/>
              <a:gd name="connsiteY61" fmla="*/ 329514 h 1153297"/>
              <a:gd name="connsiteX62" fmla="*/ 329514 w 1416908"/>
              <a:gd name="connsiteY62" fmla="*/ 255373 h 1153297"/>
              <a:gd name="connsiteX63" fmla="*/ 345990 w 1416908"/>
              <a:gd name="connsiteY63" fmla="*/ 222422 h 1153297"/>
              <a:gd name="connsiteX64" fmla="*/ 378941 w 1416908"/>
              <a:gd name="connsiteY64" fmla="*/ 197708 h 1153297"/>
              <a:gd name="connsiteX65" fmla="*/ 395417 w 1416908"/>
              <a:gd name="connsiteY65" fmla="*/ 172995 h 1153297"/>
              <a:gd name="connsiteX66" fmla="*/ 436606 w 1416908"/>
              <a:gd name="connsiteY66" fmla="*/ 115330 h 1153297"/>
              <a:gd name="connsiteX67" fmla="*/ 601363 w 1416908"/>
              <a:gd name="connsiteY67" fmla="*/ 57665 h 1153297"/>
              <a:gd name="connsiteX68" fmla="*/ 634314 w 1416908"/>
              <a:gd name="connsiteY68" fmla="*/ 49427 h 1153297"/>
              <a:gd name="connsiteX69" fmla="*/ 659027 w 1416908"/>
              <a:gd name="connsiteY69" fmla="*/ 32951 h 1153297"/>
              <a:gd name="connsiteX70" fmla="*/ 650790 w 1416908"/>
              <a:gd name="connsiteY70" fmla="*/ 24714 h 1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16908" h="1153297">
                <a:moveTo>
                  <a:pt x="650790" y="24714"/>
                </a:moveTo>
                <a:cubicBezTo>
                  <a:pt x="672758" y="20595"/>
                  <a:pt x="773043" y="11473"/>
                  <a:pt x="790833" y="8238"/>
                </a:cubicBezTo>
                <a:cubicBezTo>
                  <a:pt x="799376" y="6685"/>
                  <a:pt x="807308" y="2746"/>
                  <a:pt x="815546" y="0"/>
                </a:cubicBezTo>
                <a:cubicBezTo>
                  <a:pt x="864973" y="2746"/>
                  <a:pt x="914547" y="3545"/>
                  <a:pt x="963827" y="8238"/>
                </a:cubicBezTo>
                <a:cubicBezTo>
                  <a:pt x="980605" y="9836"/>
                  <a:pt x="1001072" y="22799"/>
                  <a:pt x="1013254" y="32951"/>
                </a:cubicBezTo>
                <a:cubicBezTo>
                  <a:pt x="1022204" y="40409"/>
                  <a:pt x="1028274" y="51202"/>
                  <a:pt x="1037968" y="57665"/>
                </a:cubicBezTo>
                <a:cubicBezTo>
                  <a:pt x="1045193" y="62482"/>
                  <a:pt x="1054914" y="62020"/>
                  <a:pt x="1062681" y="65903"/>
                </a:cubicBezTo>
                <a:cubicBezTo>
                  <a:pt x="1071536" y="70331"/>
                  <a:pt x="1078295" y="78478"/>
                  <a:pt x="1087395" y="82378"/>
                </a:cubicBezTo>
                <a:cubicBezTo>
                  <a:pt x="1097801" y="86838"/>
                  <a:pt x="1109502" y="87363"/>
                  <a:pt x="1120346" y="90616"/>
                </a:cubicBezTo>
                <a:cubicBezTo>
                  <a:pt x="1220620" y="120699"/>
                  <a:pt x="1126779" y="96343"/>
                  <a:pt x="1202725" y="115330"/>
                </a:cubicBezTo>
                <a:cubicBezTo>
                  <a:pt x="1210963" y="120822"/>
                  <a:pt x="1219832" y="125467"/>
                  <a:pt x="1227438" y="131805"/>
                </a:cubicBezTo>
                <a:cubicBezTo>
                  <a:pt x="1247121" y="148208"/>
                  <a:pt x="1278037" y="184749"/>
                  <a:pt x="1285103" y="205946"/>
                </a:cubicBezTo>
                <a:lnTo>
                  <a:pt x="1293341" y="230660"/>
                </a:lnTo>
                <a:cubicBezTo>
                  <a:pt x="1296087" y="266357"/>
                  <a:pt x="1288282" y="304509"/>
                  <a:pt x="1301579" y="337751"/>
                </a:cubicBezTo>
                <a:cubicBezTo>
                  <a:pt x="1311675" y="362990"/>
                  <a:pt x="1359244" y="395416"/>
                  <a:pt x="1359244" y="395416"/>
                </a:cubicBezTo>
                <a:cubicBezTo>
                  <a:pt x="1402072" y="523916"/>
                  <a:pt x="1358576" y="386073"/>
                  <a:pt x="1383957" y="741405"/>
                </a:cubicBezTo>
                <a:cubicBezTo>
                  <a:pt x="1384576" y="750067"/>
                  <a:pt x="1387378" y="758894"/>
                  <a:pt x="1392195" y="766119"/>
                </a:cubicBezTo>
                <a:cubicBezTo>
                  <a:pt x="1398657" y="775812"/>
                  <a:pt x="1408670" y="782594"/>
                  <a:pt x="1416908" y="790832"/>
                </a:cubicBezTo>
                <a:cubicBezTo>
                  <a:pt x="1414162" y="818292"/>
                  <a:pt x="1416252" y="846676"/>
                  <a:pt x="1408671" y="873211"/>
                </a:cubicBezTo>
                <a:cubicBezTo>
                  <a:pt x="1404899" y="886412"/>
                  <a:pt x="1392892" y="895738"/>
                  <a:pt x="1383957" y="906162"/>
                </a:cubicBezTo>
                <a:cubicBezTo>
                  <a:pt x="1376375" y="915007"/>
                  <a:pt x="1366702" y="921926"/>
                  <a:pt x="1359244" y="930876"/>
                </a:cubicBezTo>
                <a:cubicBezTo>
                  <a:pt x="1352906" y="938482"/>
                  <a:pt x="1349769" y="948588"/>
                  <a:pt x="1342768" y="955589"/>
                </a:cubicBezTo>
                <a:cubicBezTo>
                  <a:pt x="1315339" y="983017"/>
                  <a:pt x="1323492" y="963553"/>
                  <a:pt x="1293341" y="980303"/>
                </a:cubicBezTo>
                <a:cubicBezTo>
                  <a:pt x="1293336" y="980306"/>
                  <a:pt x="1231559" y="1021491"/>
                  <a:pt x="1219200" y="1029730"/>
                </a:cubicBezTo>
                <a:cubicBezTo>
                  <a:pt x="1210962" y="1035222"/>
                  <a:pt x="1203879" y="1043074"/>
                  <a:pt x="1194487" y="1046205"/>
                </a:cubicBezTo>
                <a:lnTo>
                  <a:pt x="1145060" y="1062681"/>
                </a:lnTo>
                <a:cubicBezTo>
                  <a:pt x="1128584" y="1068173"/>
                  <a:pt x="1112663" y="1075751"/>
                  <a:pt x="1095633" y="1079157"/>
                </a:cubicBezTo>
                <a:cubicBezTo>
                  <a:pt x="1045929" y="1089098"/>
                  <a:pt x="1067727" y="1082968"/>
                  <a:pt x="1029730" y="1095632"/>
                </a:cubicBezTo>
                <a:cubicBezTo>
                  <a:pt x="1007762" y="1092886"/>
                  <a:pt x="985305" y="1092764"/>
                  <a:pt x="963827" y="1087395"/>
                </a:cubicBezTo>
                <a:cubicBezTo>
                  <a:pt x="951913" y="1084417"/>
                  <a:pt x="943141" y="1071532"/>
                  <a:pt x="930876" y="1070919"/>
                </a:cubicBezTo>
                <a:cubicBezTo>
                  <a:pt x="886910" y="1068721"/>
                  <a:pt x="843006" y="1076411"/>
                  <a:pt x="799071" y="1079157"/>
                </a:cubicBezTo>
                <a:cubicBezTo>
                  <a:pt x="723211" y="1104444"/>
                  <a:pt x="859824" y="1060701"/>
                  <a:pt x="708454" y="1095632"/>
                </a:cubicBezTo>
                <a:cubicBezTo>
                  <a:pt x="694045" y="1098957"/>
                  <a:pt x="681293" y="1107432"/>
                  <a:pt x="667265" y="1112108"/>
                </a:cubicBezTo>
                <a:cubicBezTo>
                  <a:pt x="656524" y="1115688"/>
                  <a:pt x="645298" y="1117600"/>
                  <a:pt x="634314" y="1120346"/>
                </a:cubicBezTo>
                <a:cubicBezTo>
                  <a:pt x="626076" y="1125838"/>
                  <a:pt x="618648" y="1132801"/>
                  <a:pt x="609600" y="1136822"/>
                </a:cubicBezTo>
                <a:cubicBezTo>
                  <a:pt x="593730" y="1143875"/>
                  <a:pt x="560173" y="1153297"/>
                  <a:pt x="560173" y="1153297"/>
                </a:cubicBezTo>
                <a:cubicBezTo>
                  <a:pt x="551935" y="1150551"/>
                  <a:pt x="542240" y="1150484"/>
                  <a:pt x="535460" y="1145060"/>
                </a:cubicBezTo>
                <a:cubicBezTo>
                  <a:pt x="524898" y="1136610"/>
                  <a:pt x="507628" y="1096356"/>
                  <a:pt x="502508" y="1087395"/>
                </a:cubicBezTo>
                <a:cubicBezTo>
                  <a:pt x="497596" y="1078799"/>
                  <a:pt x="490945" y="1071277"/>
                  <a:pt x="486033" y="1062681"/>
                </a:cubicBezTo>
                <a:cubicBezTo>
                  <a:pt x="479940" y="1052019"/>
                  <a:pt x="475650" y="1040392"/>
                  <a:pt x="469557" y="1029730"/>
                </a:cubicBezTo>
                <a:cubicBezTo>
                  <a:pt x="457653" y="1008898"/>
                  <a:pt x="442121" y="991712"/>
                  <a:pt x="428368" y="972065"/>
                </a:cubicBezTo>
                <a:cubicBezTo>
                  <a:pt x="417013" y="955843"/>
                  <a:pt x="401679" y="941423"/>
                  <a:pt x="395417" y="922638"/>
                </a:cubicBezTo>
                <a:lnTo>
                  <a:pt x="378941" y="873211"/>
                </a:lnTo>
                <a:cubicBezTo>
                  <a:pt x="376195" y="864973"/>
                  <a:pt x="377928" y="853314"/>
                  <a:pt x="370703" y="848497"/>
                </a:cubicBezTo>
                <a:cubicBezTo>
                  <a:pt x="362465" y="843005"/>
                  <a:pt x="353596" y="838360"/>
                  <a:pt x="345990" y="832022"/>
                </a:cubicBezTo>
                <a:cubicBezTo>
                  <a:pt x="337040" y="824564"/>
                  <a:pt x="331460" y="812966"/>
                  <a:pt x="321276" y="807308"/>
                </a:cubicBezTo>
                <a:cubicBezTo>
                  <a:pt x="289960" y="789910"/>
                  <a:pt x="248198" y="787454"/>
                  <a:pt x="214184" y="782595"/>
                </a:cubicBezTo>
                <a:cubicBezTo>
                  <a:pt x="135354" y="703762"/>
                  <a:pt x="236284" y="797327"/>
                  <a:pt x="164757" y="749643"/>
                </a:cubicBezTo>
                <a:cubicBezTo>
                  <a:pt x="124270" y="722652"/>
                  <a:pt x="153962" y="730609"/>
                  <a:pt x="123568" y="700216"/>
                </a:cubicBezTo>
                <a:cubicBezTo>
                  <a:pt x="116567" y="693215"/>
                  <a:pt x="107092" y="689233"/>
                  <a:pt x="98854" y="683741"/>
                </a:cubicBezTo>
                <a:cubicBezTo>
                  <a:pt x="90616" y="672757"/>
                  <a:pt x="84688" y="659579"/>
                  <a:pt x="74141" y="650789"/>
                </a:cubicBezTo>
                <a:cubicBezTo>
                  <a:pt x="67470" y="645230"/>
                  <a:pt x="56281" y="647882"/>
                  <a:pt x="49427" y="642551"/>
                </a:cubicBezTo>
                <a:cubicBezTo>
                  <a:pt x="31035" y="628246"/>
                  <a:pt x="0" y="593124"/>
                  <a:pt x="0" y="593124"/>
                </a:cubicBezTo>
                <a:cubicBezTo>
                  <a:pt x="2746" y="582140"/>
                  <a:pt x="3778" y="570579"/>
                  <a:pt x="8238" y="560173"/>
                </a:cubicBezTo>
                <a:cubicBezTo>
                  <a:pt x="12138" y="551073"/>
                  <a:pt x="19973" y="544152"/>
                  <a:pt x="24714" y="535460"/>
                </a:cubicBezTo>
                <a:cubicBezTo>
                  <a:pt x="36475" y="513898"/>
                  <a:pt x="49898" y="492857"/>
                  <a:pt x="57665" y="469557"/>
                </a:cubicBezTo>
                <a:cubicBezTo>
                  <a:pt x="60411" y="461319"/>
                  <a:pt x="59763" y="450983"/>
                  <a:pt x="65903" y="444843"/>
                </a:cubicBezTo>
                <a:cubicBezTo>
                  <a:pt x="72043" y="438703"/>
                  <a:pt x="82379" y="439351"/>
                  <a:pt x="90617" y="436605"/>
                </a:cubicBezTo>
                <a:cubicBezTo>
                  <a:pt x="145461" y="381761"/>
                  <a:pt x="86396" y="433458"/>
                  <a:pt x="140044" y="403654"/>
                </a:cubicBezTo>
                <a:cubicBezTo>
                  <a:pt x="157353" y="394038"/>
                  <a:pt x="170686" y="376965"/>
                  <a:pt x="189471" y="370703"/>
                </a:cubicBezTo>
                <a:cubicBezTo>
                  <a:pt x="197709" y="367957"/>
                  <a:pt x="206203" y="365886"/>
                  <a:pt x="214184" y="362465"/>
                </a:cubicBezTo>
                <a:cubicBezTo>
                  <a:pt x="230768" y="355357"/>
                  <a:pt x="257252" y="341678"/>
                  <a:pt x="271849" y="329514"/>
                </a:cubicBezTo>
                <a:cubicBezTo>
                  <a:pt x="295096" y="310142"/>
                  <a:pt x="316392" y="281616"/>
                  <a:pt x="329514" y="255373"/>
                </a:cubicBezTo>
                <a:cubicBezTo>
                  <a:pt x="335006" y="244389"/>
                  <a:pt x="337998" y="231746"/>
                  <a:pt x="345990" y="222422"/>
                </a:cubicBezTo>
                <a:cubicBezTo>
                  <a:pt x="354925" y="211998"/>
                  <a:pt x="369233" y="207416"/>
                  <a:pt x="378941" y="197708"/>
                </a:cubicBezTo>
                <a:cubicBezTo>
                  <a:pt x="385942" y="190707"/>
                  <a:pt x="389662" y="181051"/>
                  <a:pt x="395417" y="172995"/>
                </a:cubicBezTo>
                <a:cubicBezTo>
                  <a:pt x="446506" y="101469"/>
                  <a:pt x="397777" y="173571"/>
                  <a:pt x="436606" y="115330"/>
                </a:cubicBezTo>
                <a:cubicBezTo>
                  <a:pt x="468735" y="18940"/>
                  <a:pt x="435741" y="66866"/>
                  <a:pt x="601363" y="57665"/>
                </a:cubicBezTo>
                <a:cubicBezTo>
                  <a:pt x="612347" y="54919"/>
                  <a:pt x="623908" y="53887"/>
                  <a:pt x="634314" y="49427"/>
                </a:cubicBezTo>
                <a:cubicBezTo>
                  <a:pt x="643414" y="45527"/>
                  <a:pt x="649507" y="35671"/>
                  <a:pt x="659027" y="32951"/>
                </a:cubicBezTo>
                <a:cubicBezTo>
                  <a:pt x="669588" y="29933"/>
                  <a:pt x="628822" y="28833"/>
                  <a:pt x="650790" y="2471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6400" y="990600"/>
            <a:ext cx="4925964" cy="510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Finite Source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Standards of loose pack DU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Holdup often other material forms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Chosen for chemical stability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Increasing mass/thickness up to infinite thickness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Material packed inside to limit powder motion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Gasket to seal box for use outside HCA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Strong magnets included for mounting sources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Two sizes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4.4” x 2.4” x 2”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2.25” x 2” x 2.1”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DU not ideal for coded aperture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Small 186keV contribution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Sufficient 766/1001keV lines for Compton imaging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8644" r="13489" b="6525"/>
          <a:stretch/>
        </p:blipFill>
        <p:spPr>
          <a:xfrm>
            <a:off x="5332364" y="881390"/>
            <a:ext cx="6459414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7118" y="530099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YPH-20-904013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1849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00200"/>
            <a:ext cx="2999208" cy="41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72890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YPH-20-904016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23705" r="19512" b="17078"/>
          <a:stretch/>
        </p:blipFill>
        <p:spPr>
          <a:xfrm>
            <a:off x="8763000" y="1413020"/>
            <a:ext cx="3200401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23101" r="26298" b="18094"/>
          <a:stretch/>
        </p:blipFill>
        <p:spPr>
          <a:xfrm>
            <a:off x="9372600" y="4343402"/>
            <a:ext cx="2209800" cy="1981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2405" y="354662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YPH-20-904018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9354065" y="6324603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YPH-20-904019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14" y="1196549"/>
            <a:ext cx="3403600" cy="51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1949" y="6324603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YPH-20-904017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024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Non-point sources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1m distance from detector front to source surface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3D projection onto 2D image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Area spread ~4” beyond source dimensions in all directions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&lt;10% of indicated area is real source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Spurious artifacts outside of source area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U-tube Measurement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1m distance from detector front to source </a:t>
            </a:r>
            <a:r>
              <a:rPr lang="en-US" dirty="0" smtClean="0"/>
              <a:t>surface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Enriched uranium source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Material settled at bottom of tube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Similar spread around source</a:t>
            </a:r>
          </a:p>
          <a:p>
            <a:pPr marL="17145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17145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17145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Caveat: results may be vendor algorithm specific to an extent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18061" b="3806"/>
          <a:stretch/>
        </p:blipFill>
        <p:spPr>
          <a:xfrm>
            <a:off x="7086600" y="3643184"/>
            <a:ext cx="4495800" cy="2863981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5328" r="19906" b="5244"/>
          <a:stretch/>
        </p:blipFill>
        <p:spPr bwMode="auto">
          <a:xfrm>
            <a:off x="8095650" y="681231"/>
            <a:ext cx="3167957" cy="29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25000" y="2514600"/>
            <a:ext cx="3048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093574" y="5921112"/>
            <a:ext cx="234451" cy="266170"/>
          </a:xfrm>
          <a:custGeom>
            <a:avLst/>
            <a:gdLst>
              <a:gd name="connsiteX0" fmla="*/ 5270 w 234451"/>
              <a:gd name="connsiteY0" fmla="*/ 0 h 266170"/>
              <a:gd name="connsiteX1" fmla="*/ 5270 w 234451"/>
              <a:gd name="connsiteY1" fmla="*/ 185738 h 266170"/>
              <a:gd name="connsiteX2" fmla="*/ 60039 w 234451"/>
              <a:gd name="connsiteY2" fmla="*/ 254794 h 266170"/>
              <a:gd name="connsiteX3" fmla="*/ 145764 w 234451"/>
              <a:gd name="connsiteY3" fmla="*/ 261938 h 266170"/>
              <a:gd name="connsiteX4" fmla="*/ 212439 w 234451"/>
              <a:gd name="connsiteY4" fmla="*/ 211932 h 266170"/>
              <a:gd name="connsiteX5" fmla="*/ 233870 w 234451"/>
              <a:gd name="connsiteY5" fmla="*/ 123825 h 266170"/>
              <a:gd name="connsiteX6" fmla="*/ 231489 w 234451"/>
              <a:gd name="connsiteY6" fmla="*/ 21432 h 2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51" h="266170">
                <a:moveTo>
                  <a:pt x="5270" y="0"/>
                </a:moveTo>
                <a:cubicBezTo>
                  <a:pt x="706" y="71636"/>
                  <a:pt x="-3858" y="143272"/>
                  <a:pt x="5270" y="185738"/>
                </a:cubicBezTo>
                <a:cubicBezTo>
                  <a:pt x="14398" y="228204"/>
                  <a:pt x="36623" y="242094"/>
                  <a:pt x="60039" y="254794"/>
                </a:cubicBezTo>
                <a:cubicBezTo>
                  <a:pt x="83455" y="267494"/>
                  <a:pt x="120364" y="269082"/>
                  <a:pt x="145764" y="261938"/>
                </a:cubicBezTo>
                <a:cubicBezTo>
                  <a:pt x="171164" y="254794"/>
                  <a:pt x="197755" y="234951"/>
                  <a:pt x="212439" y="211932"/>
                </a:cubicBezTo>
                <a:cubicBezTo>
                  <a:pt x="227123" y="188913"/>
                  <a:pt x="230695" y="155575"/>
                  <a:pt x="233870" y="123825"/>
                </a:cubicBezTo>
                <a:cubicBezTo>
                  <a:pt x="237045" y="92075"/>
                  <a:pt x="225933" y="32147"/>
                  <a:pt x="231489" y="21432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Maximum Likelihood Expectation Maximization (MLEM)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“GIBLET” created by Keith Bledsoe and Justin Knowles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Initial effort to use idealized point source data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Separate runs for Cs-137 and Ho-166m sources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1m distance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Python implementation for loops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Initial trials require overnight runs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Modification to </a:t>
            </a:r>
            <a:r>
              <a:rPr lang="en-US" dirty="0" err="1" smtClean="0"/>
              <a:t>vectorized</a:t>
            </a:r>
            <a:r>
              <a:rPr lang="en-US" dirty="0" smtClean="0"/>
              <a:t> math sped up results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Parallelized code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Still required several hours on i9 processor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Images collapsed to point sources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02" y="1634484"/>
            <a:ext cx="6810898" cy="36298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53000" y="5105237"/>
            <a:ext cx="4724400" cy="13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28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8572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0287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Method not continued for speed and </a:t>
            </a:r>
            <a:br>
              <a:rPr lang="en-US" dirty="0" smtClean="0"/>
            </a:br>
            <a:r>
              <a:rPr lang="en-US" dirty="0" smtClean="0"/>
              <a:t>performance using </a:t>
            </a:r>
            <a:r>
              <a:rPr lang="en-US" dirty="0" err="1" smtClean="0"/>
              <a:t>fieldable</a:t>
            </a:r>
            <a:r>
              <a:rPr lang="en-US" dirty="0" smtClean="0"/>
              <a:t> systems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New method will be discussed in later talk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0955" y="6199388"/>
            <a:ext cx="3376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pixels, -20cm to 20cm, 12hr runtime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17563" y="4191000"/>
            <a:ext cx="3449637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0"/>
            <a:ext cx="6604000" cy="510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Bayesian Inference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Multiple energies from uranium can contribute to solution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Similar is approach to effective-Z determination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Multiple energies attenuating independently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Compton scattering angle linked to energy of incident particle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Source emitting multiple energies will overlap similarly at true material locations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Constrain spatial possibilities based from isotope branch emissions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186keV</a:t>
            </a:r>
            <a:r>
              <a:rPr lang="en-US" dirty="0" smtClean="0"/>
              <a:t> angles informed by </a:t>
            </a:r>
            <a:r>
              <a:rPr lang="en-US" b="1" dirty="0" smtClean="0">
                <a:solidFill>
                  <a:srgbClr val="0070C0"/>
                </a:solidFill>
              </a:rPr>
              <a:t>1001keV</a:t>
            </a:r>
            <a:r>
              <a:rPr lang="en-US" dirty="0" smtClean="0"/>
              <a:t> angles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Wide angle scatter and forward scatter bias by energy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Coded aperture data can also inform Compton results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Constrain possible locations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Retrieves a greater depth information than for single 186keV </a:t>
            </a:r>
            <a:r>
              <a:rPr lang="en-US" dirty="0" smtClean="0"/>
              <a:t>line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Requires re-creating reconstruction algorithm for speed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Maintain tracking of error bands from cones as weights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New method will be discussed in greater detail in later talk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Compton images to be improved slightly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Fuse with Coded Aperture to massively improve methods.  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57702" y="1335787"/>
                <a:ext cx="3388813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𝑟𝑒𝑐𝑜𝑖𝑙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702" y="1335787"/>
                <a:ext cx="3388813" cy="628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05800" y="3276600"/>
                <a:ext cx="2292615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276600"/>
                <a:ext cx="2292615" cy="576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9209792" y="2052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80507" y="4099189"/>
            <a:ext cx="2743200" cy="213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752275" y="4495800"/>
            <a:ext cx="804160" cy="8043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278954" y="4365006"/>
            <a:ext cx="804160" cy="80438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042541" y="4955871"/>
            <a:ext cx="538608" cy="49541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316874" y="4981844"/>
            <a:ext cx="538608" cy="49541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287559" y="4587857"/>
            <a:ext cx="538608" cy="49541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43135"/>
      </p:ext>
    </p:extLst>
  </p:cSld>
  <p:clrMapOvr>
    <a:masterClrMapping/>
  </p:clrMapOvr>
</p:sld>
</file>

<file path=ppt/theme/theme1.xml><?xml version="1.0" encoding="utf-8"?>
<a:theme xmlns:a="http://schemas.openxmlformats.org/drawingml/2006/main" name="CNS_PPT_Template_INTERNAL_v01">
  <a:themeElements>
    <a:clrScheme name="C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CC"/>
      </a:accent1>
      <a:accent2>
        <a:srgbClr val="EE3123"/>
      </a:accent2>
      <a:accent3>
        <a:srgbClr val="555759"/>
      </a:accent3>
      <a:accent4>
        <a:srgbClr val="008000"/>
      </a:accent4>
      <a:accent5>
        <a:srgbClr val="9900CC"/>
      </a:accent5>
      <a:accent6>
        <a:srgbClr val="FF9900"/>
      </a:accent6>
      <a:hlink>
        <a:srgbClr val="EE3123"/>
      </a:hlink>
      <a:folHlink>
        <a:srgbClr val="008CCC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CNS_PPT_Template_INTERNAL_v01.potx</Template>
  <TotalTime>2668</TotalTime>
  <Words>1023</Words>
  <Application>Microsoft Office PowerPoint</Application>
  <PresentationFormat>Widescreen</PresentationFormat>
  <Paragraphs>170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CNS_PPT_Template_INTERNAL_v01</vt:lpstr>
      <vt:lpstr>Visio</vt:lpstr>
      <vt:lpstr>PowerPoint Presentation</vt:lpstr>
      <vt:lpstr>Compton Imaging</vt:lpstr>
      <vt:lpstr>Compton Imaging</vt:lpstr>
      <vt:lpstr>Compton Imaging</vt:lpstr>
      <vt:lpstr>Source Construction</vt:lpstr>
      <vt:lpstr>Source Construction</vt:lpstr>
      <vt:lpstr>Compton Imaging</vt:lpstr>
      <vt:lpstr>Imaging Improvement</vt:lpstr>
      <vt:lpstr>Imaging Improvement</vt:lpstr>
      <vt:lpstr>Upcoming Measurements</vt:lpstr>
      <vt:lpstr>PowerPoint Presentation</vt:lpstr>
      <vt:lpstr>PowerPoint Presentation</vt:lpstr>
    </vt:vector>
  </TitlesOfParts>
  <Company>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Flora</dc:creator>
  <cp:lastModifiedBy>Wilkerson, Anne</cp:lastModifiedBy>
  <cp:revision>132</cp:revision>
  <dcterms:created xsi:type="dcterms:W3CDTF">2014-06-03T17:16:06Z</dcterms:created>
  <dcterms:modified xsi:type="dcterms:W3CDTF">2022-08-31T12:41:26Z</dcterms:modified>
</cp:coreProperties>
</file>