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3.xml" ContentType="application/vnd.openxmlformats-officedocument.theme+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4.xml" ContentType="application/vnd.openxmlformats-officedocument.theme+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theme/theme5.xml" ContentType="application/vnd.openxmlformats-officedocument.theme+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theme/theme6.xml" ContentType="application/vnd.openxmlformats-officedocument.theme+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theme/theme7.xml" ContentType="application/vnd.openxmlformats-officedocument.theme+xml"/>
  <Override PartName="/ppt/theme/theme8.xml" ContentType="application/vnd.openxmlformats-officedocument.theme+xml"/>
  <Override PartName="/ppt/theme/theme9.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84" r:id="rId5"/>
    <p:sldMasterId id="2147483694" r:id="rId6"/>
    <p:sldMasterId id="2147483706" r:id="rId7"/>
    <p:sldMasterId id="2147483716" r:id="rId8"/>
    <p:sldMasterId id="2147483729" r:id="rId9"/>
    <p:sldMasterId id="2147483742" r:id="rId10"/>
  </p:sldMasterIdLst>
  <p:notesMasterIdLst>
    <p:notesMasterId r:id="rId58"/>
  </p:notesMasterIdLst>
  <p:handoutMasterIdLst>
    <p:handoutMasterId r:id="rId59"/>
  </p:handoutMasterIdLst>
  <p:sldIdLst>
    <p:sldId id="347" r:id="rId11"/>
    <p:sldId id="430" r:id="rId12"/>
    <p:sldId id="431" r:id="rId13"/>
    <p:sldId id="432" r:id="rId14"/>
    <p:sldId id="481" r:id="rId15"/>
    <p:sldId id="482" r:id="rId16"/>
    <p:sldId id="478" r:id="rId17"/>
    <p:sldId id="509" r:id="rId18"/>
    <p:sldId id="483" r:id="rId19"/>
    <p:sldId id="523" r:id="rId20"/>
    <p:sldId id="524" r:id="rId21"/>
    <p:sldId id="525" r:id="rId22"/>
    <p:sldId id="526" r:id="rId23"/>
    <p:sldId id="527" r:id="rId24"/>
    <p:sldId id="528" r:id="rId25"/>
    <p:sldId id="510" r:id="rId26"/>
    <p:sldId id="458" r:id="rId27"/>
    <p:sldId id="540" r:id="rId28"/>
    <p:sldId id="541" r:id="rId29"/>
    <p:sldId id="542" r:id="rId30"/>
    <p:sldId id="447" r:id="rId31"/>
    <p:sldId id="543" r:id="rId32"/>
    <p:sldId id="544" r:id="rId33"/>
    <p:sldId id="407" r:id="rId34"/>
    <p:sldId id="522" r:id="rId35"/>
    <p:sldId id="489" r:id="rId36"/>
    <p:sldId id="490" r:id="rId37"/>
    <p:sldId id="491" r:id="rId38"/>
    <p:sldId id="492" r:id="rId39"/>
    <p:sldId id="493" r:id="rId40"/>
    <p:sldId id="494" r:id="rId41"/>
    <p:sldId id="495" r:id="rId42"/>
    <p:sldId id="496" r:id="rId43"/>
    <p:sldId id="497" r:id="rId44"/>
    <p:sldId id="498" r:id="rId45"/>
    <p:sldId id="511" r:id="rId46"/>
    <p:sldId id="512" r:id="rId47"/>
    <p:sldId id="513" r:id="rId48"/>
    <p:sldId id="514" r:id="rId49"/>
    <p:sldId id="515" r:id="rId50"/>
    <p:sldId id="516" r:id="rId51"/>
    <p:sldId id="517" r:id="rId52"/>
    <p:sldId id="518" r:id="rId53"/>
    <p:sldId id="519" r:id="rId54"/>
    <p:sldId id="520" r:id="rId55"/>
    <p:sldId id="521" r:id="rId56"/>
    <p:sldId id="538" r:id="rId57"/>
  </p:sldIdLst>
  <p:sldSz cx="9144000" cy="6858000" type="screen4x3"/>
  <p:notesSz cx="6858000" cy="92360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600" userDrawn="1">
          <p15:clr>
            <a:srgbClr val="A4A3A4"/>
          </p15:clr>
        </p15:guide>
        <p15:guide id="2" orient="horz" pos="2160" userDrawn="1">
          <p15:clr>
            <a:srgbClr val="A4A3A4"/>
          </p15:clr>
        </p15:guide>
        <p15:guide id="3" pos="2880">
          <p15:clr>
            <a:srgbClr val="A4A3A4"/>
          </p15:clr>
        </p15:guide>
      </p15:sldGuideLst>
    </p:ext>
    <p:ext uri="{2D200454-40CA-4A62-9FC3-DE9A4176ACB9}">
      <p15:notesGuideLst xmlns:p15="http://schemas.microsoft.com/office/powerpoint/2012/main">
        <p15:guide id="1" orient="horz" pos="2886" userDrawn="1">
          <p15:clr>
            <a:srgbClr val="A4A3A4"/>
          </p15:clr>
        </p15:guide>
        <p15:guide id="2" pos="2160"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Gerdes, Kristin J. " initials="GKJ" lastIdx="15" clrIdx="0">
    <p:extLst>
      <p:ext uri="{19B8F6BF-5375-455C-9EA6-DF929625EA0E}">
        <p15:presenceInfo xmlns:p15="http://schemas.microsoft.com/office/powerpoint/2012/main" userId="S-1-5-21-3380052444-3564162135-2966944344-4693"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FBFBF"/>
    <a:srgbClr val="CA5042"/>
    <a:srgbClr val="007934"/>
    <a:srgbClr val="90A6DD"/>
    <a:srgbClr val="0038A9"/>
    <a:srgbClr val="00A9E0"/>
    <a:srgbClr val="6987D1"/>
    <a:srgbClr val="37ABFF"/>
    <a:srgbClr val="5E6A71"/>
    <a:srgbClr val="B5B6B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391" autoAdjust="0"/>
    <p:restoredTop sz="93373" autoAdjust="0"/>
  </p:normalViewPr>
  <p:slideViewPr>
    <p:cSldViewPr snapToGrid="0" showGuides="1">
      <p:cViewPr varScale="1">
        <p:scale>
          <a:sx n="114" d="100"/>
          <a:sy n="114" d="100"/>
        </p:scale>
        <p:origin x="1368" y="108"/>
      </p:cViewPr>
      <p:guideLst>
        <p:guide orient="horz" pos="3600"/>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notesViewPr>
    <p:cSldViewPr snapToGrid="0" showGuides="1">
      <p:cViewPr varScale="1">
        <p:scale>
          <a:sx n="56" d="100"/>
          <a:sy n="56" d="100"/>
        </p:scale>
        <p:origin x="2442" y="72"/>
      </p:cViewPr>
      <p:guideLst>
        <p:guide orient="horz" pos="2886"/>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3.xml"/><Relationship Id="rId18" Type="http://schemas.openxmlformats.org/officeDocument/2006/relationships/slide" Target="slides/slide8.xml"/><Relationship Id="rId26" Type="http://schemas.openxmlformats.org/officeDocument/2006/relationships/slide" Target="slides/slide16.xml"/><Relationship Id="rId39" Type="http://schemas.openxmlformats.org/officeDocument/2006/relationships/slide" Target="slides/slide29.xml"/><Relationship Id="rId21" Type="http://schemas.openxmlformats.org/officeDocument/2006/relationships/slide" Target="slides/slide11.xml"/><Relationship Id="rId34" Type="http://schemas.openxmlformats.org/officeDocument/2006/relationships/slide" Target="slides/slide24.xml"/><Relationship Id="rId42" Type="http://schemas.openxmlformats.org/officeDocument/2006/relationships/slide" Target="slides/slide32.xml"/><Relationship Id="rId47" Type="http://schemas.openxmlformats.org/officeDocument/2006/relationships/slide" Target="slides/slide37.xml"/><Relationship Id="rId50" Type="http://schemas.openxmlformats.org/officeDocument/2006/relationships/slide" Target="slides/slide40.xml"/><Relationship Id="rId55" Type="http://schemas.openxmlformats.org/officeDocument/2006/relationships/slide" Target="slides/slide45.xml"/><Relationship Id="rId63" Type="http://schemas.openxmlformats.org/officeDocument/2006/relationships/theme" Target="theme/theme1.xml"/><Relationship Id="rId7" Type="http://schemas.openxmlformats.org/officeDocument/2006/relationships/slideMaster" Target="slideMasters/slideMaster4.xml"/><Relationship Id="rId2" Type="http://schemas.openxmlformats.org/officeDocument/2006/relationships/customXml" Target="../customXml/item2.xml"/><Relationship Id="rId16" Type="http://schemas.openxmlformats.org/officeDocument/2006/relationships/slide" Target="slides/slide6.xml"/><Relationship Id="rId20" Type="http://schemas.openxmlformats.org/officeDocument/2006/relationships/slide" Target="slides/slide10.xml"/><Relationship Id="rId29" Type="http://schemas.openxmlformats.org/officeDocument/2006/relationships/slide" Target="slides/slide19.xml"/><Relationship Id="rId41" Type="http://schemas.openxmlformats.org/officeDocument/2006/relationships/slide" Target="slides/slide31.xml"/><Relationship Id="rId54" Type="http://schemas.openxmlformats.org/officeDocument/2006/relationships/slide" Target="slides/slide44.xml"/><Relationship Id="rId62"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1.xml"/><Relationship Id="rId24" Type="http://schemas.openxmlformats.org/officeDocument/2006/relationships/slide" Target="slides/slide14.xml"/><Relationship Id="rId32" Type="http://schemas.openxmlformats.org/officeDocument/2006/relationships/slide" Target="slides/slide22.xml"/><Relationship Id="rId37" Type="http://schemas.openxmlformats.org/officeDocument/2006/relationships/slide" Target="slides/slide27.xml"/><Relationship Id="rId40" Type="http://schemas.openxmlformats.org/officeDocument/2006/relationships/slide" Target="slides/slide30.xml"/><Relationship Id="rId45" Type="http://schemas.openxmlformats.org/officeDocument/2006/relationships/slide" Target="slides/slide35.xml"/><Relationship Id="rId53" Type="http://schemas.openxmlformats.org/officeDocument/2006/relationships/slide" Target="slides/slide43.xml"/><Relationship Id="rId58" Type="http://schemas.openxmlformats.org/officeDocument/2006/relationships/notesMaster" Target="notesMasters/notesMaster1.xml"/><Relationship Id="rId5" Type="http://schemas.openxmlformats.org/officeDocument/2006/relationships/slideMaster" Target="slideMasters/slideMaster2.xml"/><Relationship Id="rId15" Type="http://schemas.openxmlformats.org/officeDocument/2006/relationships/slide" Target="slides/slide5.xml"/><Relationship Id="rId23" Type="http://schemas.openxmlformats.org/officeDocument/2006/relationships/slide" Target="slides/slide13.xml"/><Relationship Id="rId28" Type="http://schemas.openxmlformats.org/officeDocument/2006/relationships/slide" Target="slides/slide18.xml"/><Relationship Id="rId36" Type="http://schemas.openxmlformats.org/officeDocument/2006/relationships/slide" Target="slides/slide26.xml"/><Relationship Id="rId49" Type="http://schemas.openxmlformats.org/officeDocument/2006/relationships/slide" Target="slides/slide39.xml"/><Relationship Id="rId57" Type="http://schemas.openxmlformats.org/officeDocument/2006/relationships/slide" Target="slides/slide47.xml"/><Relationship Id="rId61" Type="http://schemas.openxmlformats.org/officeDocument/2006/relationships/presProps" Target="presProps.xml"/><Relationship Id="rId10" Type="http://schemas.openxmlformats.org/officeDocument/2006/relationships/slideMaster" Target="slideMasters/slideMaster7.xml"/><Relationship Id="rId19" Type="http://schemas.openxmlformats.org/officeDocument/2006/relationships/slide" Target="slides/slide9.xml"/><Relationship Id="rId31" Type="http://schemas.openxmlformats.org/officeDocument/2006/relationships/slide" Target="slides/slide21.xml"/><Relationship Id="rId44" Type="http://schemas.openxmlformats.org/officeDocument/2006/relationships/slide" Target="slides/slide34.xml"/><Relationship Id="rId52" Type="http://schemas.openxmlformats.org/officeDocument/2006/relationships/slide" Target="slides/slide42.xml"/><Relationship Id="rId60" Type="http://schemas.openxmlformats.org/officeDocument/2006/relationships/commentAuthors" Target="commentAuthors.xml"/><Relationship Id="rId65"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 Target="slides/slide4.xml"/><Relationship Id="rId22" Type="http://schemas.openxmlformats.org/officeDocument/2006/relationships/slide" Target="slides/slide12.xml"/><Relationship Id="rId27" Type="http://schemas.openxmlformats.org/officeDocument/2006/relationships/slide" Target="slides/slide17.xml"/><Relationship Id="rId30" Type="http://schemas.openxmlformats.org/officeDocument/2006/relationships/slide" Target="slides/slide20.xml"/><Relationship Id="rId35" Type="http://schemas.openxmlformats.org/officeDocument/2006/relationships/slide" Target="slides/slide25.xml"/><Relationship Id="rId43" Type="http://schemas.openxmlformats.org/officeDocument/2006/relationships/slide" Target="slides/slide33.xml"/><Relationship Id="rId48" Type="http://schemas.openxmlformats.org/officeDocument/2006/relationships/slide" Target="slides/slide38.xml"/><Relationship Id="rId56" Type="http://schemas.openxmlformats.org/officeDocument/2006/relationships/slide" Target="slides/slide46.xml"/><Relationship Id="rId64" Type="http://schemas.openxmlformats.org/officeDocument/2006/relationships/tableStyles" Target="tableStyles.xml"/><Relationship Id="rId8" Type="http://schemas.openxmlformats.org/officeDocument/2006/relationships/slideMaster" Target="slideMasters/slideMaster5.xml"/><Relationship Id="rId51" Type="http://schemas.openxmlformats.org/officeDocument/2006/relationships/slide" Target="slides/slide41.xml"/><Relationship Id="rId3" Type="http://schemas.openxmlformats.org/officeDocument/2006/relationships/customXml" Target="../customXml/item3.xml"/><Relationship Id="rId12" Type="http://schemas.openxmlformats.org/officeDocument/2006/relationships/slide" Target="slides/slide2.xml"/><Relationship Id="rId17" Type="http://schemas.openxmlformats.org/officeDocument/2006/relationships/slide" Target="slides/slide7.xml"/><Relationship Id="rId25" Type="http://schemas.openxmlformats.org/officeDocument/2006/relationships/slide" Target="slides/slide15.xml"/><Relationship Id="rId33" Type="http://schemas.openxmlformats.org/officeDocument/2006/relationships/slide" Target="slides/slide23.xml"/><Relationship Id="rId38" Type="http://schemas.openxmlformats.org/officeDocument/2006/relationships/slide" Target="slides/slide28.xml"/><Relationship Id="rId46" Type="http://schemas.openxmlformats.org/officeDocument/2006/relationships/slide" Target="slides/slide36.xml"/><Relationship Id="rId59"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9.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1804"/>
          </a:xfrm>
          <a:prstGeom prst="rect">
            <a:avLst/>
          </a:prstGeom>
        </p:spPr>
        <p:txBody>
          <a:bodyPr vert="horz" lIns="91944" tIns="45972" rIns="91944" bIns="45972"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61804"/>
          </a:xfrm>
          <a:prstGeom prst="rect">
            <a:avLst/>
          </a:prstGeom>
        </p:spPr>
        <p:txBody>
          <a:bodyPr vert="horz" lIns="91944" tIns="45972" rIns="91944" bIns="45972" rtlCol="0"/>
          <a:lstStyle>
            <a:lvl1pPr algn="r">
              <a:defRPr sz="1200"/>
            </a:lvl1pPr>
          </a:lstStyle>
          <a:p>
            <a:fld id="{D5C529C5-B75E-45E8-BAE2-97A170D3994A}" type="datetimeFigureOut">
              <a:rPr lang="en-US" smtClean="0"/>
              <a:t>10/24/2017</a:t>
            </a:fld>
            <a:endParaRPr lang="en-US" dirty="0"/>
          </a:p>
        </p:txBody>
      </p:sp>
      <p:sp>
        <p:nvSpPr>
          <p:cNvPr id="4" name="Footer Placeholder 3"/>
          <p:cNvSpPr>
            <a:spLocks noGrp="1"/>
          </p:cNvSpPr>
          <p:nvPr>
            <p:ph type="ftr" sz="quarter" idx="2"/>
          </p:nvPr>
        </p:nvSpPr>
        <p:spPr>
          <a:xfrm>
            <a:off x="0" y="8772669"/>
            <a:ext cx="2971800" cy="461804"/>
          </a:xfrm>
          <a:prstGeom prst="rect">
            <a:avLst/>
          </a:prstGeom>
        </p:spPr>
        <p:txBody>
          <a:bodyPr vert="horz" lIns="91944" tIns="45972" rIns="91944" bIns="45972"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772669"/>
            <a:ext cx="2971800" cy="461804"/>
          </a:xfrm>
          <a:prstGeom prst="rect">
            <a:avLst/>
          </a:prstGeom>
        </p:spPr>
        <p:txBody>
          <a:bodyPr vert="horz" lIns="91944" tIns="45972" rIns="91944" bIns="45972" rtlCol="0" anchor="b"/>
          <a:lstStyle>
            <a:lvl1pPr algn="r">
              <a:defRPr sz="1200"/>
            </a:lvl1pPr>
          </a:lstStyle>
          <a:p>
            <a:fld id="{0258F618-4935-472A-91D2-3F31A83DDFBC}" type="slidenum">
              <a:rPr lang="en-US" smtClean="0"/>
              <a:t>‹#›</a:t>
            </a:fld>
            <a:endParaRPr lang="en-US" dirty="0"/>
          </a:p>
        </p:txBody>
      </p:sp>
    </p:spTree>
    <p:extLst>
      <p:ext uri="{BB962C8B-B14F-4D97-AF65-F5344CB8AC3E}">
        <p14:creationId xmlns:p14="http://schemas.microsoft.com/office/powerpoint/2010/main" val="398051202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1804"/>
          </a:xfrm>
          <a:prstGeom prst="rect">
            <a:avLst/>
          </a:prstGeom>
        </p:spPr>
        <p:txBody>
          <a:bodyPr vert="horz" lIns="91944" tIns="45972" rIns="91944" bIns="45972" rtlCol="0"/>
          <a:lstStyle>
            <a:lvl1pPr algn="l">
              <a:defRPr sz="1200"/>
            </a:lvl1pPr>
          </a:lstStyle>
          <a:p>
            <a:endParaRPr lang="en-US" dirty="0"/>
          </a:p>
        </p:txBody>
      </p:sp>
      <p:sp>
        <p:nvSpPr>
          <p:cNvPr id="3" name="Date Placeholder 2"/>
          <p:cNvSpPr>
            <a:spLocks noGrp="1"/>
          </p:cNvSpPr>
          <p:nvPr>
            <p:ph type="dt" idx="1"/>
          </p:nvPr>
        </p:nvSpPr>
        <p:spPr>
          <a:xfrm>
            <a:off x="3884613" y="0"/>
            <a:ext cx="2971800" cy="461804"/>
          </a:xfrm>
          <a:prstGeom prst="rect">
            <a:avLst/>
          </a:prstGeom>
        </p:spPr>
        <p:txBody>
          <a:bodyPr vert="horz" lIns="91944" tIns="45972" rIns="91944" bIns="45972" rtlCol="0"/>
          <a:lstStyle>
            <a:lvl1pPr algn="r">
              <a:defRPr sz="1200"/>
            </a:lvl1pPr>
          </a:lstStyle>
          <a:p>
            <a:fld id="{05BB1F99-7760-49B9-8A74-61C41F141F65}" type="datetimeFigureOut">
              <a:rPr lang="en-US" smtClean="0"/>
              <a:pPr/>
              <a:t>10/24/2017</a:t>
            </a:fld>
            <a:endParaRPr lang="en-US" dirty="0"/>
          </a:p>
        </p:txBody>
      </p:sp>
      <p:sp>
        <p:nvSpPr>
          <p:cNvPr id="4" name="Slide Image Placeholder 3"/>
          <p:cNvSpPr>
            <a:spLocks noGrp="1" noRot="1" noChangeAspect="1"/>
          </p:cNvSpPr>
          <p:nvPr>
            <p:ph type="sldImg" idx="2"/>
          </p:nvPr>
        </p:nvSpPr>
        <p:spPr>
          <a:xfrm>
            <a:off x="1120775" y="692150"/>
            <a:ext cx="4616450" cy="3463925"/>
          </a:xfrm>
          <a:prstGeom prst="rect">
            <a:avLst/>
          </a:prstGeom>
          <a:noFill/>
          <a:ln w="12700">
            <a:solidFill>
              <a:prstClr val="black"/>
            </a:solidFill>
          </a:ln>
        </p:spPr>
        <p:txBody>
          <a:bodyPr vert="horz" lIns="91944" tIns="45972" rIns="91944" bIns="45972" rtlCol="0" anchor="ctr"/>
          <a:lstStyle/>
          <a:p>
            <a:endParaRPr lang="en-US" dirty="0"/>
          </a:p>
        </p:txBody>
      </p:sp>
      <p:sp>
        <p:nvSpPr>
          <p:cNvPr id="5" name="Notes Placeholder 4"/>
          <p:cNvSpPr>
            <a:spLocks noGrp="1"/>
          </p:cNvSpPr>
          <p:nvPr>
            <p:ph type="body" sz="quarter" idx="3"/>
          </p:nvPr>
        </p:nvSpPr>
        <p:spPr>
          <a:xfrm>
            <a:off x="685800" y="4387136"/>
            <a:ext cx="5486400" cy="4156234"/>
          </a:xfrm>
          <a:prstGeom prst="rect">
            <a:avLst/>
          </a:prstGeom>
        </p:spPr>
        <p:txBody>
          <a:bodyPr vert="horz" lIns="91944" tIns="45972" rIns="91944" bIns="45972"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4"/>
          </p:nvPr>
        </p:nvSpPr>
        <p:spPr>
          <a:xfrm>
            <a:off x="0" y="8772669"/>
            <a:ext cx="2971800" cy="461804"/>
          </a:xfrm>
          <a:prstGeom prst="rect">
            <a:avLst/>
          </a:prstGeom>
        </p:spPr>
        <p:txBody>
          <a:bodyPr vert="horz" lIns="91944" tIns="45972" rIns="91944" bIns="45972"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772669"/>
            <a:ext cx="2971800" cy="461804"/>
          </a:xfrm>
          <a:prstGeom prst="rect">
            <a:avLst/>
          </a:prstGeom>
        </p:spPr>
        <p:txBody>
          <a:bodyPr vert="horz" lIns="91944" tIns="45972" rIns="91944" bIns="45972" rtlCol="0" anchor="b"/>
          <a:lstStyle>
            <a:lvl1pPr algn="r">
              <a:defRPr sz="1200"/>
            </a:lvl1pPr>
          </a:lstStyle>
          <a:p>
            <a:fld id="{5A5AD131-B7D6-47B0-BCAC-691D61DBDE58}" type="slidenum">
              <a:rPr lang="en-US" smtClean="0"/>
              <a:pPr/>
              <a:t>‹#›</a:t>
            </a:fld>
            <a:endParaRPr lang="en-US" dirty="0"/>
          </a:p>
        </p:txBody>
      </p:sp>
    </p:spTree>
    <p:extLst>
      <p:ext uri="{BB962C8B-B14F-4D97-AF65-F5344CB8AC3E}">
        <p14:creationId xmlns:p14="http://schemas.microsoft.com/office/powerpoint/2010/main" val="219074252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Good afternoon,</a:t>
            </a:r>
          </a:p>
          <a:p>
            <a:endParaRPr lang="en-US" dirty="0"/>
          </a:p>
          <a:p>
            <a:r>
              <a:rPr lang="en-US" dirty="0"/>
              <a:t>My name is Robert James.  I’m a</a:t>
            </a:r>
            <a:r>
              <a:rPr lang="en-US" baseline="0" dirty="0"/>
              <a:t> General Engineer at the US DOE National Energy Technology Laboratory, and part of the Strategic Energy Analysis &amp; Planning Division</a:t>
            </a:r>
          </a:p>
          <a:p>
            <a:endParaRPr lang="en-US" baseline="0" dirty="0"/>
          </a:p>
          <a:p>
            <a:r>
              <a:rPr lang="en-US" baseline="0" dirty="0"/>
              <a:t>My talk today is about coal hybrid power systems for the future</a:t>
            </a:r>
          </a:p>
          <a:p>
            <a:endParaRPr lang="en-US" baseline="0" dirty="0"/>
          </a:p>
          <a:p>
            <a:endParaRPr lang="en-US" dirty="0"/>
          </a:p>
        </p:txBody>
      </p:sp>
      <p:sp>
        <p:nvSpPr>
          <p:cNvPr id="4" name="Slide Number Placeholder 3"/>
          <p:cNvSpPr>
            <a:spLocks noGrp="1"/>
          </p:cNvSpPr>
          <p:nvPr>
            <p:ph type="sldNum" sz="quarter" idx="10"/>
          </p:nvPr>
        </p:nvSpPr>
        <p:spPr/>
        <p:txBody>
          <a:bodyPr/>
          <a:lstStyle/>
          <a:p>
            <a:fld id="{5A5AD131-B7D6-47B0-BCAC-691D61DBDE58}" type="slidenum">
              <a:rPr lang="en-US" smtClean="0"/>
              <a:pPr/>
              <a:t>1</a:t>
            </a:fld>
            <a:endParaRPr lang="en-US" dirty="0"/>
          </a:p>
        </p:txBody>
      </p:sp>
    </p:spTree>
    <p:extLst>
      <p:ext uri="{BB962C8B-B14F-4D97-AF65-F5344CB8AC3E}">
        <p14:creationId xmlns:p14="http://schemas.microsoft.com/office/powerpoint/2010/main" val="365233987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02421">
              <a:defRPr/>
            </a:pPr>
            <a:r>
              <a:rPr lang="en-US" dirty="0"/>
              <a:t>Let’s first discuss the importance of coal</a:t>
            </a:r>
          </a:p>
          <a:p>
            <a:pPr defTabSz="902421">
              <a:defRPr/>
            </a:pPr>
            <a:endParaRPr lang="en-US" dirty="0"/>
          </a:p>
          <a:p>
            <a:pPr defTabSz="902421">
              <a:defRPr/>
            </a:pPr>
            <a:r>
              <a:rPr lang="en-US" dirty="0"/>
              <a:t>Remember that:</a:t>
            </a:r>
          </a:p>
          <a:p>
            <a:pPr defTabSz="902421">
              <a:defRPr/>
            </a:pPr>
            <a:endParaRPr lang="en-US" dirty="0"/>
          </a:p>
          <a:p>
            <a:pPr defTabSz="902421">
              <a:defRPr/>
            </a:pPr>
            <a:r>
              <a:rPr lang="en-US" dirty="0"/>
              <a:t>It’s still cheap and inexpensive</a:t>
            </a:r>
          </a:p>
          <a:p>
            <a:pPr defTabSz="902421">
              <a:defRPr/>
            </a:pPr>
            <a:endParaRPr lang="en-US" dirty="0"/>
          </a:p>
          <a:p>
            <a:pPr defTabSz="902421">
              <a:defRPr/>
            </a:pPr>
            <a:r>
              <a:rPr lang="en-US" dirty="0"/>
              <a:t>It</a:t>
            </a:r>
            <a:r>
              <a:rPr lang="en-US" baseline="0" dirty="0"/>
              <a:t> has an ease of both transport and storage</a:t>
            </a:r>
          </a:p>
          <a:p>
            <a:pPr defTabSz="902421">
              <a:defRPr/>
            </a:pPr>
            <a:endParaRPr lang="en-US" baseline="0" dirty="0"/>
          </a:p>
          <a:p>
            <a:pPr defTabSz="902421">
              <a:defRPr/>
            </a:pPr>
            <a:r>
              <a:rPr lang="en-US" baseline="0" dirty="0"/>
              <a:t>It is a good backstop fuel for other solid fuels</a:t>
            </a:r>
          </a:p>
          <a:p>
            <a:pPr defTabSz="902421">
              <a:defRPr/>
            </a:pPr>
            <a:endParaRPr lang="en-US" baseline="0" dirty="0"/>
          </a:p>
          <a:p>
            <a:pPr defTabSz="902421">
              <a:defRPr/>
            </a:pPr>
            <a:r>
              <a:rPr lang="en-US" dirty="0"/>
              <a:t>And its showing burgeoning use in developing nations</a:t>
            </a:r>
          </a:p>
          <a:p>
            <a:pPr defTabSz="902421">
              <a:defRPr/>
            </a:pPr>
            <a:endParaRPr lang="en-US" dirty="0"/>
          </a:p>
          <a:p>
            <a:pPr defTabSz="902421">
              <a:defRPr/>
            </a:pPr>
            <a:r>
              <a:rPr lang="en-US" dirty="0"/>
              <a:t>That being the case, what is the path forward for coal?</a:t>
            </a:r>
          </a:p>
          <a:p>
            <a:pPr defTabSz="902421">
              <a:defRPr/>
            </a:pPr>
            <a:endParaRPr lang="en-US" dirty="0"/>
          </a:p>
          <a:p>
            <a:pPr defTabSz="902421">
              <a:defRPr/>
            </a:pPr>
            <a:r>
              <a:rPr lang="en-US" dirty="0"/>
              <a:t>We still need to identify pathways for coal to compete on both a cost and emissions basis</a:t>
            </a:r>
          </a:p>
          <a:p>
            <a:pPr defTabSz="902421">
              <a:defRPr/>
            </a:pPr>
            <a:endParaRPr lang="en-US" dirty="0"/>
          </a:p>
          <a:p>
            <a:pPr defTabSz="902421">
              <a:defRPr/>
            </a:pPr>
            <a:r>
              <a:rPr lang="en-US" dirty="0"/>
              <a:t>And we must enable expanded use of renewable energy</a:t>
            </a:r>
          </a:p>
          <a:p>
            <a:pPr defTabSz="902421">
              <a:defRPr/>
            </a:pPr>
            <a:endParaRPr lang="en-US" dirty="0"/>
          </a:p>
          <a:p>
            <a:pPr marL="61101"/>
            <a:endParaRPr lang="en-US" dirty="0"/>
          </a:p>
          <a:p>
            <a:endParaRPr lang="en-US" dirty="0"/>
          </a:p>
        </p:txBody>
      </p:sp>
      <p:sp>
        <p:nvSpPr>
          <p:cNvPr id="4" name="Slide Number Placeholder 3"/>
          <p:cNvSpPr>
            <a:spLocks noGrp="1"/>
          </p:cNvSpPr>
          <p:nvPr>
            <p:ph type="sldNum" sz="quarter" idx="10"/>
          </p:nvPr>
        </p:nvSpPr>
        <p:spPr/>
        <p:txBody>
          <a:bodyPr/>
          <a:lstStyle/>
          <a:p>
            <a:fld id="{5A5AD131-B7D6-47B0-BCAC-691D61DBDE58}" type="slidenum">
              <a:rPr lang="en-US" smtClean="0"/>
              <a:pPr/>
              <a:t>12</a:t>
            </a:fld>
            <a:endParaRPr lang="en-US" dirty="0"/>
          </a:p>
        </p:txBody>
      </p:sp>
    </p:spTree>
    <p:extLst>
      <p:ext uri="{BB962C8B-B14F-4D97-AF65-F5344CB8AC3E}">
        <p14:creationId xmlns:p14="http://schemas.microsoft.com/office/powerpoint/2010/main" val="340552791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02421">
              <a:defRPr/>
            </a:pPr>
            <a:r>
              <a:rPr lang="en-US" dirty="0"/>
              <a:t>Let’s first discuss the importance of coal</a:t>
            </a:r>
          </a:p>
          <a:p>
            <a:pPr defTabSz="902421">
              <a:defRPr/>
            </a:pPr>
            <a:endParaRPr lang="en-US" dirty="0"/>
          </a:p>
          <a:p>
            <a:pPr defTabSz="902421">
              <a:defRPr/>
            </a:pPr>
            <a:r>
              <a:rPr lang="en-US" dirty="0"/>
              <a:t>Remember that:</a:t>
            </a:r>
          </a:p>
          <a:p>
            <a:pPr defTabSz="902421">
              <a:defRPr/>
            </a:pPr>
            <a:endParaRPr lang="en-US" dirty="0"/>
          </a:p>
          <a:p>
            <a:pPr defTabSz="902421">
              <a:defRPr/>
            </a:pPr>
            <a:r>
              <a:rPr lang="en-US" dirty="0"/>
              <a:t>It’s still cheap and inexpensive</a:t>
            </a:r>
          </a:p>
          <a:p>
            <a:pPr defTabSz="902421">
              <a:defRPr/>
            </a:pPr>
            <a:endParaRPr lang="en-US" dirty="0"/>
          </a:p>
          <a:p>
            <a:pPr defTabSz="902421">
              <a:defRPr/>
            </a:pPr>
            <a:r>
              <a:rPr lang="en-US" dirty="0"/>
              <a:t>It</a:t>
            </a:r>
            <a:r>
              <a:rPr lang="en-US" baseline="0" dirty="0"/>
              <a:t> has an ease of both transport and storage</a:t>
            </a:r>
          </a:p>
          <a:p>
            <a:pPr defTabSz="902421">
              <a:defRPr/>
            </a:pPr>
            <a:endParaRPr lang="en-US" baseline="0" dirty="0"/>
          </a:p>
          <a:p>
            <a:pPr defTabSz="902421">
              <a:defRPr/>
            </a:pPr>
            <a:r>
              <a:rPr lang="en-US" baseline="0" dirty="0"/>
              <a:t>It is a good backstop fuel for other solid fuels</a:t>
            </a:r>
          </a:p>
          <a:p>
            <a:pPr defTabSz="902421">
              <a:defRPr/>
            </a:pPr>
            <a:endParaRPr lang="en-US" baseline="0" dirty="0"/>
          </a:p>
          <a:p>
            <a:pPr defTabSz="902421">
              <a:defRPr/>
            </a:pPr>
            <a:r>
              <a:rPr lang="en-US" dirty="0"/>
              <a:t>And its showing burgeoning use in developing nations</a:t>
            </a:r>
          </a:p>
          <a:p>
            <a:pPr defTabSz="902421">
              <a:defRPr/>
            </a:pPr>
            <a:endParaRPr lang="en-US" dirty="0"/>
          </a:p>
          <a:p>
            <a:pPr defTabSz="902421">
              <a:defRPr/>
            </a:pPr>
            <a:r>
              <a:rPr lang="en-US" dirty="0"/>
              <a:t>That being the case, what is the path forward for coal?</a:t>
            </a:r>
          </a:p>
          <a:p>
            <a:pPr defTabSz="902421">
              <a:defRPr/>
            </a:pPr>
            <a:endParaRPr lang="en-US" dirty="0"/>
          </a:p>
          <a:p>
            <a:pPr defTabSz="902421">
              <a:defRPr/>
            </a:pPr>
            <a:r>
              <a:rPr lang="en-US" dirty="0"/>
              <a:t>We still need to identify pathways for coal to compete on both a cost and emissions basis</a:t>
            </a:r>
          </a:p>
          <a:p>
            <a:pPr defTabSz="902421">
              <a:defRPr/>
            </a:pPr>
            <a:endParaRPr lang="en-US" dirty="0"/>
          </a:p>
          <a:p>
            <a:pPr defTabSz="902421">
              <a:defRPr/>
            </a:pPr>
            <a:r>
              <a:rPr lang="en-US" dirty="0"/>
              <a:t>And we must enable expanded use of renewable energy</a:t>
            </a:r>
          </a:p>
          <a:p>
            <a:pPr defTabSz="902421">
              <a:defRPr/>
            </a:pPr>
            <a:endParaRPr lang="en-US" dirty="0"/>
          </a:p>
          <a:p>
            <a:pPr marL="61101"/>
            <a:endParaRPr lang="en-US" dirty="0"/>
          </a:p>
          <a:p>
            <a:endParaRPr lang="en-US" dirty="0"/>
          </a:p>
        </p:txBody>
      </p:sp>
      <p:sp>
        <p:nvSpPr>
          <p:cNvPr id="4" name="Slide Number Placeholder 3"/>
          <p:cNvSpPr>
            <a:spLocks noGrp="1"/>
          </p:cNvSpPr>
          <p:nvPr>
            <p:ph type="sldNum" sz="quarter" idx="10"/>
          </p:nvPr>
        </p:nvSpPr>
        <p:spPr/>
        <p:txBody>
          <a:bodyPr/>
          <a:lstStyle/>
          <a:p>
            <a:fld id="{5A5AD131-B7D6-47B0-BCAC-691D61DBDE58}" type="slidenum">
              <a:rPr lang="en-US" smtClean="0"/>
              <a:pPr/>
              <a:t>13</a:t>
            </a:fld>
            <a:endParaRPr lang="en-US" dirty="0"/>
          </a:p>
        </p:txBody>
      </p:sp>
    </p:spTree>
    <p:extLst>
      <p:ext uri="{BB962C8B-B14F-4D97-AF65-F5344CB8AC3E}">
        <p14:creationId xmlns:p14="http://schemas.microsoft.com/office/powerpoint/2010/main" val="340552791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02421">
              <a:defRPr/>
            </a:pPr>
            <a:r>
              <a:rPr lang="en-US" dirty="0"/>
              <a:t>Let’s first discuss the importance of coal</a:t>
            </a:r>
          </a:p>
          <a:p>
            <a:pPr defTabSz="902421">
              <a:defRPr/>
            </a:pPr>
            <a:endParaRPr lang="en-US" dirty="0"/>
          </a:p>
          <a:p>
            <a:pPr defTabSz="902421">
              <a:defRPr/>
            </a:pPr>
            <a:r>
              <a:rPr lang="en-US" dirty="0"/>
              <a:t>Remember that:</a:t>
            </a:r>
          </a:p>
          <a:p>
            <a:pPr defTabSz="902421">
              <a:defRPr/>
            </a:pPr>
            <a:endParaRPr lang="en-US" dirty="0"/>
          </a:p>
          <a:p>
            <a:pPr defTabSz="902421">
              <a:defRPr/>
            </a:pPr>
            <a:r>
              <a:rPr lang="en-US" dirty="0"/>
              <a:t>It’s still cheap and inexpensive</a:t>
            </a:r>
          </a:p>
          <a:p>
            <a:pPr defTabSz="902421">
              <a:defRPr/>
            </a:pPr>
            <a:endParaRPr lang="en-US" dirty="0"/>
          </a:p>
          <a:p>
            <a:pPr defTabSz="902421">
              <a:defRPr/>
            </a:pPr>
            <a:r>
              <a:rPr lang="en-US" dirty="0"/>
              <a:t>It</a:t>
            </a:r>
            <a:r>
              <a:rPr lang="en-US" baseline="0" dirty="0"/>
              <a:t> has an ease of both transport and storage</a:t>
            </a:r>
          </a:p>
          <a:p>
            <a:pPr defTabSz="902421">
              <a:defRPr/>
            </a:pPr>
            <a:endParaRPr lang="en-US" baseline="0" dirty="0"/>
          </a:p>
          <a:p>
            <a:pPr defTabSz="902421">
              <a:defRPr/>
            </a:pPr>
            <a:r>
              <a:rPr lang="en-US" baseline="0" dirty="0"/>
              <a:t>It is a good backstop fuel for other solid fuels</a:t>
            </a:r>
          </a:p>
          <a:p>
            <a:pPr defTabSz="902421">
              <a:defRPr/>
            </a:pPr>
            <a:endParaRPr lang="en-US" baseline="0" dirty="0"/>
          </a:p>
          <a:p>
            <a:pPr defTabSz="902421">
              <a:defRPr/>
            </a:pPr>
            <a:r>
              <a:rPr lang="en-US" dirty="0"/>
              <a:t>And its showing burgeoning use in developing nations</a:t>
            </a:r>
          </a:p>
          <a:p>
            <a:pPr defTabSz="902421">
              <a:defRPr/>
            </a:pPr>
            <a:endParaRPr lang="en-US" dirty="0"/>
          </a:p>
          <a:p>
            <a:pPr defTabSz="902421">
              <a:defRPr/>
            </a:pPr>
            <a:r>
              <a:rPr lang="en-US" dirty="0"/>
              <a:t>That being the case, what is the path forward for coal?</a:t>
            </a:r>
          </a:p>
          <a:p>
            <a:pPr defTabSz="902421">
              <a:defRPr/>
            </a:pPr>
            <a:endParaRPr lang="en-US" dirty="0"/>
          </a:p>
          <a:p>
            <a:pPr defTabSz="902421">
              <a:defRPr/>
            </a:pPr>
            <a:r>
              <a:rPr lang="en-US" dirty="0"/>
              <a:t>We still need to identify pathways for coal to compete on both a cost and emissions basis</a:t>
            </a:r>
          </a:p>
          <a:p>
            <a:pPr defTabSz="902421">
              <a:defRPr/>
            </a:pPr>
            <a:endParaRPr lang="en-US" dirty="0"/>
          </a:p>
          <a:p>
            <a:pPr defTabSz="902421">
              <a:defRPr/>
            </a:pPr>
            <a:r>
              <a:rPr lang="en-US" dirty="0"/>
              <a:t>And we must enable expanded use of renewable energy</a:t>
            </a:r>
          </a:p>
          <a:p>
            <a:pPr defTabSz="902421">
              <a:defRPr/>
            </a:pPr>
            <a:endParaRPr lang="en-US" dirty="0"/>
          </a:p>
          <a:p>
            <a:pPr marL="61101"/>
            <a:endParaRPr lang="en-US" dirty="0"/>
          </a:p>
          <a:p>
            <a:endParaRPr lang="en-US" dirty="0"/>
          </a:p>
        </p:txBody>
      </p:sp>
      <p:sp>
        <p:nvSpPr>
          <p:cNvPr id="4" name="Slide Number Placeholder 3"/>
          <p:cNvSpPr>
            <a:spLocks noGrp="1"/>
          </p:cNvSpPr>
          <p:nvPr>
            <p:ph type="sldNum" sz="quarter" idx="10"/>
          </p:nvPr>
        </p:nvSpPr>
        <p:spPr/>
        <p:txBody>
          <a:bodyPr/>
          <a:lstStyle/>
          <a:p>
            <a:fld id="{5A5AD131-B7D6-47B0-BCAC-691D61DBDE58}" type="slidenum">
              <a:rPr lang="en-US" smtClean="0"/>
              <a:pPr/>
              <a:t>14</a:t>
            </a:fld>
            <a:endParaRPr lang="en-US" dirty="0"/>
          </a:p>
        </p:txBody>
      </p:sp>
    </p:spTree>
    <p:extLst>
      <p:ext uri="{BB962C8B-B14F-4D97-AF65-F5344CB8AC3E}">
        <p14:creationId xmlns:p14="http://schemas.microsoft.com/office/powerpoint/2010/main" val="340552791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02421">
              <a:defRPr/>
            </a:pPr>
            <a:r>
              <a:rPr lang="en-US" dirty="0"/>
              <a:t>Let’s first discuss the importance of coal</a:t>
            </a:r>
          </a:p>
          <a:p>
            <a:pPr defTabSz="902421">
              <a:defRPr/>
            </a:pPr>
            <a:endParaRPr lang="en-US" dirty="0"/>
          </a:p>
          <a:p>
            <a:pPr defTabSz="902421">
              <a:defRPr/>
            </a:pPr>
            <a:r>
              <a:rPr lang="en-US" dirty="0"/>
              <a:t>Remember that:</a:t>
            </a:r>
          </a:p>
          <a:p>
            <a:pPr defTabSz="902421">
              <a:defRPr/>
            </a:pPr>
            <a:endParaRPr lang="en-US" dirty="0"/>
          </a:p>
          <a:p>
            <a:pPr defTabSz="902421">
              <a:defRPr/>
            </a:pPr>
            <a:r>
              <a:rPr lang="en-US" dirty="0"/>
              <a:t>It’s still cheap and inexpensive</a:t>
            </a:r>
          </a:p>
          <a:p>
            <a:pPr defTabSz="902421">
              <a:defRPr/>
            </a:pPr>
            <a:endParaRPr lang="en-US" dirty="0"/>
          </a:p>
          <a:p>
            <a:pPr defTabSz="902421">
              <a:defRPr/>
            </a:pPr>
            <a:r>
              <a:rPr lang="en-US" dirty="0"/>
              <a:t>It</a:t>
            </a:r>
            <a:r>
              <a:rPr lang="en-US" baseline="0" dirty="0"/>
              <a:t> has an ease of both transport and storage</a:t>
            </a:r>
          </a:p>
          <a:p>
            <a:pPr defTabSz="902421">
              <a:defRPr/>
            </a:pPr>
            <a:endParaRPr lang="en-US" baseline="0" dirty="0"/>
          </a:p>
          <a:p>
            <a:pPr defTabSz="902421">
              <a:defRPr/>
            </a:pPr>
            <a:r>
              <a:rPr lang="en-US" baseline="0" dirty="0"/>
              <a:t>It is a good backstop fuel for other solid fuels</a:t>
            </a:r>
          </a:p>
          <a:p>
            <a:pPr defTabSz="902421">
              <a:defRPr/>
            </a:pPr>
            <a:endParaRPr lang="en-US" baseline="0" dirty="0"/>
          </a:p>
          <a:p>
            <a:pPr defTabSz="902421">
              <a:defRPr/>
            </a:pPr>
            <a:r>
              <a:rPr lang="en-US" dirty="0"/>
              <a:t>And its showing burgeoning use in developing nations</a:t>
            </a:r>
          </a:p>
          <a:p>
            <a:pPr defTabSz="902421">
              <a:defRPr/>
            </a:pPr>
            <a:endParaRPr lang="en-US" dirty="0"/>
          </a:p>
          <a:p>
            <a:pPr defTabSz="902421">
              <a:defRPr/>
            </a:pPr>
            <a:r>
              <a:rPr lang="en-US" dirty="0"/>
              <a:t>That being the case, what is the path forward for coal?</a:t>
            </a:r>
          </a:p>
          <a:p>
            <a:pPr defTabSz="902421">
              <a:defRPr/>
            </a:pPr>
            <a:endParaRPr lang="en-US" dirty="0"/>
          </a:p>
          <a:p>
            <a:pPr defTabSz="902421">
              <a:defRPr/>
            </a:pPr>
            <a:r>
              <a:rPr lang="en-US" dirty="0"/>
              <a:t>We still need to identify pathways for coal to compete on both a cost and emissions basis</a:t>
            </a:r>
          </a:p>
          <a:p>
            <a:pPr defTabSz="902421">
              <a:defRPr/>
            </a:pPr>
            <a:endParaRPr lang="en-US" dirty="0"/>
          </a:p>
          <a:p>
            <a:pPr defTabSz="902421">
              <a:defRPr/>
            </a:pPr>
            <a:r>
              <a:rPr lang="en-US" dirty="0"/>
              <a:t>And we must enable expanded use of renewable energy</a:t>
            </a:r>
          </a:p>
          <a:p>
            <a:pPr defTabSz="902421">
              <a:defRPr/>
            </a:pPr>
            <a:endParaRPr lang="en-US" dirty="0"/>
          </a:p>
          <a:p>
            <a:pPr marL="61101"/>
            <a:endParaRPr lang="en-US" dirty="0"/>
          </a:p>
          <a:p>
            <a:endParaRPr lang="en-US" dirty="0"/>
          </a:p>
        </p:txBody>
      </p:sp>
      <p:sp>
        <p:nvSpPr>
          <p:cNvPr id="4" name="Slide Number Placeholder 3"/>
          <p:cNvSpPr>
            <a:spLocks noGrp="1"/>
          </p:cNvSpPr>
          <p:nvPr>
            <p:ph type="sldNum" sz="quarter" idx="10"/>
          </p:nvPr>
        </p:nvSpPr>
        <p:spPr/>
        <p:txBody>
          <a:bodyPr/>
          <a:lstStyle/>
          <a:p>
            <a:fld id="{5A5AD131-B7D6-47B0-BCAC-691D61DBDE58}" type="slidenum">
              <a:rPr lang="en-US" smtClean="0"/>
              <a:pPr/>
              <a:t>15</a:t>
            </a:fld>
            <a:endParaRPr lang="en-US" dirty="0"/>
          </a:p>
        </p:txBody>
      </p:sp>
    </p:spTree>
    <p:extLst>
      <p:ext uri="{BB962C8B-B14F-4D97-AF65-F5344CB8AC3E}">
        <p14:creationId xmlns:p14="http://schemas.microsoft.com/office/powerpoint/2010/main" val="340552791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02421">
              <a:defRPr/>
            </a:pPr>
            <a:r>
              <a:rPr lang="en-US" dirty="0"/>
              <a:t>Let’s first discuss the importance of coal</a:t>
            </a:r>
          </a:p>
          <a:p>
            <a:pPr defTabSz="902421">
              <a:defRPr/>
            </a:pPr>
            <a:endParaRPr lang="en-US" dirty="0"/>
          </a:p>
          <a:p>
            <a:pPr defTabSz="902421">
              <a:defRPr/>
            </a:pPr>
            <a:r>
              <a:rPr lang="en-US" dirty="0"/>
              <a:t>Remember that:</a:t>
            </a:r>
          </a:p>
          <a:p>
            <a:pPr defTabSz="902421">
              <a:defRPr/>
            </a:pPr>
            <a:endParaRPr lang="en-US" dirty="0"/>
          </a:p>
          <a:p>
            <a:pPr defTabSz="902421">
              <a:defRPr/>
            </a:pPr>
            <a:r>
              <a:rPr lang="en-US" dirty="0"/>
              <a:t>It’s still cheap and inexpensive</a:t>
            </a:r>
          </a:p>
          <a:p>
            <a:pPr defTabSz="902421">
              <a:defRPr/>
            </a:pPr>
            <a:endParaRPr lang="en-US" dirty="0"/>
          </a:p>
          <a:p>
            <a:pPr defTabSz="902421">
              <a:defRPr/>
            </a:pPr>
            <a:r>
              <a:rPr lang="en-US" dirty="0"/>
              <a:t>It</a:t>
            </a:r>
            <a:r>
              <a:rPr lang="en-US" baseline="0" dirty="0"/>
              <a:t> has an ease of both transport and storage</a:t>
            </a:r>
          </a:p>
          <a:p>
            <a:pPr defTabSz="902421">
              <a:defRPr/>
            </a:pPr>
            <a:endParaRPr lang="en-US" baseline="0" dirty="0"/>
          </a:p>
          <a:p>
            <a:pPr defTabSz="902421">
              <a:defRPr/>
            </a:pPr>
            <a:r>
              <a:rPr lang="en-US" baseline="0" dirty="0"/>
              <a:t>It is a good backstop fuel for other solid fuels</a:t>
            </a:r>
          </a:p>
          <a:p>
            <a:pPr defTabSz="902421">
              <a:defRPr/>
            </a:pPr>
            <a:endParaRPr lang="en-US" baseline="0" dirty="0"/>
          </a:p>
          <a:p>
            <a:pPr defTabSz="902421">
              <a:defRPr/>
            </a:pPr>
            <a:r>
              <a:rPr lang="en-US" dirty="0"/>
              <a:t>And its showing burgeoning use in developing nations</a:t>
            </a:r>
          </a:p>
          <a:p>
            <a:pPr defTabSz="902421">
              <a:defRPr/>
            </a:pPr>
            <a:endParaRPr lang="en-US" dirty="0"/>
          </a:p>
          <a:p>
            <a:pPr defTabSz="902421">
              <a:defRPr/>
            </a:pPr>
            <a:r>
              <a:rPr lang="en-US" dirty="0"/>
              <a:t>That being the case, what is the path forward for coal?</a:t>
            </a:r>
          </a:p>
          <a:p>
            <a:pPr defTabSz="902421">
              <a:defRPr/>
            </a:pPr>
            <a:endParaRPr lang="en-US" dirty="0"/>
          </a:p>
          <a:p>
            <a:pPr defTabSz="902421">
              <a:defRPr/>
            </a:pPr>
            <a:r>
              <a:rPr lang="en-US" dirty="0"/>
              <a:t>We still need to identify pathways for coal to compete on both a cost and emissions basis</a:t>
            </a:r>
          </a:p>
          <a:p>
            <a:pPr defTabSz="902421">
              <a:defRPr/>
            </a:pPr>
            <a:endParaRPr lang="en-US" dirty="0"/>
          </a:p>
          <a:p>
            <a:pPr defTabSz="902421">
              <a:defRPr/>
            </a:pPr>
            <a:r>
              <a:rPr lang="en-US" dirty="0"/>
              <a:t>And we must enable expanded use of renewable energy</a:t>
            </a:r>
          </a:p>
          <a:p>
            <a:pPr defTabSz="902421">
              <a:defRPr/>
            </a:pPr>
            <a:endParaRPr lang="en-US" dirty="0"/>
          </a:p>
          <a:p>
            <a:pPr marL="61101"/>
            <a:endParaRPr lang="en-US" dirty="0"/>
          </a:p>
          <a:p>
            <a:endParaRPr lang="en-US" dirty="0"/>
          </a:p>
        </p:txBody>
      </p:sp>
      <p:sp>
        <p:nvSpPr>
          <p:cNvPr id="4" name="Slide Number Placeholder 3"/>
          <p:cNvSpPr>
            <a:spLocks noGrp="1"/>
          </p:cNvSpPr>
          <p:nvPr>
            <p:ph type="sldNum" sz="quarter" idx="10"/>
          </p:nvPr>
        </p:nvSpPr>
        <p:spPr/>
        <p:txBody>
          <a:bodyPr/>
          <a:lstStyle/>
          <a:p>
            <a:fld id="{5A5AD131-B7D6-47B0-BCAC-691D61DBDE58}" type="slidenum">
              <a:rPr lang="en-US" smtClean="0">
                <a:solidFill>
                  <a:prstClr val="black"/>
                </a:solidFill>
                <a:latin typeface="Calibri"/>
              </a:rPr>
              <a:pPr/>
              <a:t>16</a:t>
            </a:fld>
            <a:endParaRPr lang="en-US" dirty="0">
              <a:solidFill>
                <a:prstClr val="black"/>
              </a:solidFill>
              <a:latin typeface="Calibri"/>
            </a:endParaRPr>
          </a:p>
        </p:txBody>
      </p:sp>
    </p:spTree>
    <p:extLst>
      <p:ext uri="{BB962C8B-B14F-4D97-AF65-F5344CB8AC3E}">
        <p14:creationId xmlns:p14="http://schemas.microsoft.com/office/powerpoint/2010/main" val="340552791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Wit</a:t>
            </a:r>
            <a:r>
              <a:rPr lang="en-US" baseline="0" dirty="0"/>
              <a:t>h coal power hybrids, we’re talking about the integration of the remaining renewable technologies into the coal plant</a:t>
            </a:r>
          </a:p>
          <a:p>
            <a:endParaRPr lang="en-US" baseline="0" dirty="0"/>
          </a:p>
          <a:p>
            <a:r>
              <a:rPr lang="en-US" baseline="0" dirty="0"/>
              <a:t>Operation could either boost the baseload output, or offset BOP loads to help with plant efficiency and output</a:t>
            </a:r>
          </a:p>
          <a:p>
            <a:endParaRPr lang="en-US" baseline="0" dirty="0"/>
          </a:p>
          <a:p>
            <a:r>
              <a:rPr lang="en-US" baseline="0" dirty="0"/>
              <a:t>Here is where you’ll see the wide range of renewables, including geothermal, which could be used for either power or </a:t>
            </a:r>
            <a:r>
              <a:rPr lang="en-US" baseline="0" dirty="0" err="1"/>
              <a:t>feedwater</a:t>
            </a:r>
            <a:r>
              <a:rPr lang="en-US" baseline="0" dirty="0"/>
              <a:t> heating.</a:t>
            </a:r>
          </a:p>
          <a:p>
            <a:endParaRPr lang="en-US" dirty="0"/>
          </a:p>
        </p:txBody>
      </p:sp>
      <p:sp>
        <p:nvSpPr>
          <p:cNvPr id="4" name="Slide Number Placeholder 3"/>
          <p:cNvSpPr>
            <a:spLocks noGrp="1"/>
          </p:cNvSpPr>
          <p:nvPr>
            <p:ph type="sldNum" sz="quarter" idx="10"/>
          </p:nvPr>
        </p:nvSpPr>
        <p:spPr/>
        <p:txBody>
          <a:bodyPr/>
          <a:lstStyle/>
          <a:p>
            <a:fld id="{5A5AD131-B7D6-47B0-BCAC-691D61DBDE58}" type="slidenum">
              <a:rPr lang="en-US" smtClean="0"/>
              <a:pPr/>
              <a:t>17</a:t>
            </a:fld>
            <a:endParaRPr lang="en-US" dirty="0"/>
          </a:p>
        </p:txBody>
      </p:sp>
    </p:spTree>
    <p:extLst>
      <p:ext uri="{BB962C8B-B14F-4D97-AF65-F5344CB8AC3E}">
        <p14:creationId xmlns:p14="http://schemas.microsoft.com/office/powerpoint/2010/main" val="37940662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Wit</a:t>
            </a:r>
            <a:r>
              <a:rPr lang="en-US" baseline="0" dirty="0"/>
              <a:t>h coal power hybrids, we’re talking about the integration of the remaining renewable technologies into the coal plant</a:t>
            </a:r>
          </a:p>
          <a:p>
            <a:endParaRPr lang="en-US" baseline="0" dirty="0"/>
          </a:p>
          <a:p>
            <a:r>
              <a:rPr lang="en-US" baseline="0" dirty="0"/>
              <a:t>Operation could either boost the baseload output, or offset BOP loads to help with plant efficiency and output</a:t>
            </a:r>
          </a:p>
          <a:p>
            <a:endParaRPr lang="en-US" baseline="0" dirty="0"/>
          </a:p>
          <a:p>
            <a:r>
              <a:rPr lang="en-US" baseline="0" dirty="0"/>
              <a:t>Here is where you’ll see the wide range of renewables, including geothermal, which could be used for either power or </a:t>
            </a:r>
            <a:r>
              <a:rPr lang="en-US" baseline="0" dirty="0" err="1"/>
              <a:t>feedwater</a:t>
            </a:r>
            <a:r>
              <a:rPr lang="en-US" baseline="0" dirty="0"/>
              <a:t> heating.</a:t>
            </a:r>
          </a:p>
          <a:p>
            <a:endParaRPr lang="en-US" dirty="0"/>
          </a:p>
        </p:txBody>
      </p:sp>
      <p:sp>
        <p:nvSpPr>
          <p:cNvPr id="4" name="Slide Number Placeholder 3"/>
          <p:cNvSpPr>
            <a:spLocks noGrp="1"/>
          </p:cNvSpPr>
          <p:nvPr>
            <p:ph type="sldNum" sz="quarter" idx="10"/>
          </p:nvPr>
        </p:nvSpPr>
        <p:spPr/>
        <p:txBody>
          <a:bodyPr/>
          <a:lstStyle/>
          <a:p>
            <a:fld id="{5A5AD131-B7D6-47B0-BCAC-691D61DBDE58}" type="slidenum">
              <a:rPr lang="en-US" smtClean="0"/>
              <a:pPr/>
              <a:t>18</a:t>
            </a:fld>
            <a:endParaRPr lang="en-US" dirty="0"/>
          </a:p>
        </p:txBody>
      </p:sp>
    </p:spTree>
    <p:extLst>
      <p:ext uri="{BB962C8B-B14F-4D97-AF65-F5344CB8AC3E}">
        <p14:creationId xmlns:p14="http://schemas.microsoft.com/office/powerpoint/2010/main" val="37940662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Wit</a:t>
            </a:r>
            <a:r>
              <a:rPr lang="en-US" baseline="0" dirty="0"/>
              <a:t>h coal power hybrids, we’re talking about the integration of the remaining renewable technologies into the coal plant</a:t>
            </a:r>
          </a:p>
          <a:p>
            <a:endParaRPr lang="en-US" baseline="0" dirty="0"/>
          </a:p>
          <a:p>
            <a:r>
              <a:rPr lang="en-US" baseline="0" dirty="0"/>
              <a:t>Operation could either boost the baseload output, or offset BOP loads to help with plant efficiency and output</a:t>
            </a:r>
          </a:p>
          <a:p>
            <a:endParaRPr lang="en-US" baseline="0" dirty="0"/>
          </a:p>
          <a:p>
            <a:r>
              <a:rPr lang="en-US" baseline="0" dirty="0"/>
              <a:t>Here is where you’ll see the wide range of renewables, including geothermal, which could be used for either power or </a:t>
            </a:r>
            <a:r>
              <a:rPr lang="en-US" baseline="0" dirty="0" err="1"/>
              <a:t>feedwater</a:t>
            </a:r>
            <a:r>
              <a:rPr lang="en-US" baseline="0" dirty="0"/>
              <a:t> heating.</a:t>
            </a:r>
          </a:p>
          <a:p>
            <a:endParaRPr lang="en-US" dirty="0"/>
          </a:p>
        </p:txBody>
      </p:sp>
      <p:sp>
        <p:nvSpPr>
          <p:cNvPr id="4" name="Slide Number Placeholder 3"/>
          <p:cNvSpPr>
            <a:spLocks noGrp="1"/>
          </p:cNvSpPr>
          <p:nvPr>
            <p:ph type="sldNum" sz="quarter" idx="10"/>
          </p:nvPr>
        </p:nvSpPr>
        <p:spPr/>
        <p:txBody>
          <a:bodyPr/>
          <a:lstStyle/>
          <a:p>
            <a:fld id="{5A5AD131-B7D6-47B0-BCAC-691D61DBDE58}" type="slidenum">
              <a:rPr lang="en-US" smtClean="0"/>
              <a:pPr/>
              <a:t>19</a:t>
            </a:fld>
            <a:endParaRPr lang="en-US" dirty="0"/>
          </a:p>
        </p:txBody>
      </p:sp>
    </p:spTree>
    <p:extLst>
      <p:ext uri="{BB962C8B-B14F-4D97-AF65-F5344CB8AC3E}">
        <p14:creationId xmlns:p14="http://schemas.microsoft.com/office/powerpoint/2010/main" val="37940662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Wit</a:t>
            </a:r>
            <a:r>
              <a:rPr lang="en-US" baseline="0" dirty="0"/>
              <a:t>h coal power hybrids, we’re talking about the integration of the remaining renewable technologies into the coal plant</a:t>
            </a:r>
          </a:p>
          <a:p>
            <a:endParaRPr lang="en-US" baseline="0" dirty="0"/>
          </a:p>
          <a:p>
            <a:r>
              <a:rPr lang="en-US" baseline="0" dirty="0"/>
              <a:t>Operation could either boost the baseload output, or offset BOP loads to help with plant efficiency and output</a:t>
            </a:r>
          </a:p>
          <a:p>
            <a:endParaRPr lang="en-US" baseline="0" dirty="0"/>
          </a:p>
          <a:p>
            <a:r>
              <a:rPr lang="en-US" baseline="0" dirty="0"/>
              <a:t>Here is where you’ll see the wide range of renewables, including geothermal, which could be used for either power or </a:t>
            </a:r>
            <a:r>
              <a:rPr lang="en-US" baseline="0" dirty="0" err="1"/>
              <a:t>feedwater</a:t>
            </a:r>
            <a:r>
              <a:rPr lang="en-US" baseline="0" dirty="0"/>
              <a:t> heating.</a:t>
            </a:r>
          </a:p>
          <a:p>
            <a:endParaRPr lang="en-US" dirty="0"/>
          </a:p>
        </p:txBody>
      </p:sp>
      <p:sp>
        <p:nvSpPr>
          <p:cNvPr id="4" name="Slide Number Placeholder 3"/>
          <p:cNvSpPr>
            <a:spLocks noGrp="1"/>
          </p:cNvSpPr>
          <p:nvPr>
            <p:ph type="sldNum" sz="quarter" idx="10"/>
          </p:nvPr>
        </p:nvSpPr>
        <p:spPr/>
        <p:txBody>
          <a:bodyPr/>
          <a:lstStyle/>
          <a:p>
            <a:fld id="{5A5AD131-B7D6-47B0-BCAC-691D61DBDE58}" type="slidenum">
              <a:rPr lang="en-US" smtClean="0"/>
              <a:pPr/>
              <a:t>20</a:t>
            </a:fld>
            <a:endParaRPr lang="en-US" dirty="0"/>
          </a:p>
        </p:txBody>
      </p:sp>
    </p:spTree>
    <p:extLst>
      <p:ext uri="{BB962C8B-B14F-4D97-AF65-F5344CB8AC3E}">
        <p14:creationId xmlns:p14="http://schemas.microsoft.com/office/powerpoint/2010/main" val="37940662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Wit</a:t>
            </a:r>
            <a:r>
              <a:rPr lang="en-US" baseline="0" dirty="0"/>
              <a:t>h coal power hybrids, we’re talking about the integration of the remaining renewable technologies into the coal plant</a:t>
            </a:r>
          </a:p>
          <a:p>
            <a:endParaRPr lang="en-US" baseline="0" dirty="0"/>
          </a:p>
          <a:p>
            <a:r>
              <a:rPr lang="en-US" baseline="0" dirty="0"/>
              <a:t>Operation could either boost the baseload output, or offset BOP loads to help with plant efficiency and output</a:t>
            </a:r>
          </a:p>
          <a:p>
            <a:endParaRPr lang="en-US" baseline="0" dirty="0"/>
          </a:p>
          <a:p>
            <a:r>
              <a:rPr lang="en-US" baseline="0" dirty="0"/>
              <a:t>Here is where you’ll see the wide range of renewables, including geothermal, which could be used for either power or </a:t>
            </a:r>
            <a:r>
              <a:rPr lang="en-US" baseline="0" dirty="0" err="1"/>
              <a:t>feedwater</a:t>
            </a:r>
            <a:r>
              <a:rPr lang="en-US" baseline="0" dirty="0"/>
              <a:t> heating.</a:t>
            </a:r>
          </a:p>
          <a:p>
            <a:endParaRPr lang="en-US" dirty="0"/>
          </a:p>
        </p:txBody>
      </p:sp>
      <p:sp>
        <p:nvSpPr>
          <p:cNvPr id="4" name="Slide Number Placeholder 3"/>
          <p:cNvSpPr>
            <a:spLocks noGrp="1"/>
          </p:cNvSpPr>
          <p:nvPr>
            <p:ph type="sldNum" sz="quarter" idx="10"/>
          </p:nvPr>
        </p:nvSpPr>
        <p:spPr/>
        <p:txBody>
          <a:bodyPr/>
          <a:lstStyle/>
          <a:p>
            <a:fld id="{5A5AD131-B7D6-47B0-BCAC-691D61DBDE58}" type="slidenum">
              <a:rPr lang="en-US" smtClean="0"/>
              <a:pPr/>
              <a:t>21</a:t>
            </a:fld>
            <a:endParaRPr lang="en-US" dirty="0"/>
          </a:p>
        </p:txBody>
      </p:sp>
    </p:spTree>
    <p:extLst>
      <p:ext uri="{BB962C8B-B14F-4D97-AF65-F5344CB8AC3E}">
        <p14:creationId xmlns:p14="http://schemas.microsoft.com/office/powerpoint/2010/main" val="241299611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09688" y="1135063"/>
            <a:ext cx="4089400" cy="3067050"/>
          </a:xfrm>
        </p:spPr>
      </p:sp>
      <p:sp>
        <p:nvSpPr>
          <p:cNvPr id="3" name="Notes Placeholder 2"/>
          <p:cNvSpPr>
            <a:spLocks noGrp="1"/>
          </p:cNvSpPr>
          <p:nvPr>
            <p:ph type="body" idx="1"/>
          </p:nvPr>
        </p:nvSpPr>
        <p:spPr/>
        <p:txBody>
          <a:bodyPr>
            <a:normAutofit fontScale="92500" lnSpcReduction="20000"/>
          </a:bodyPr>
          <a:lstStyle/>
          <a:p>
            <a:r>
              <a:rPr lang="en-US" dirty="0">
                <a:effectLst/>
              </a:rPr>
              <a:t>The U.S. Department of Energy’s National Energy Technology Laboratory develops advanced technologies and accelerates their commercialization to provide clean, reliable, affordable solutions to America’s energy challenges. NETL conducts energy and environmental research, development, and demonstration projects in the U.S. and around the world. </a:t>
            </a:r>
          </a:p>
          <a:p>
            <a:br>
              <a:rPr lang="en-US" b="1" dirty="0">
                <a:effectLst/>
              </a:rPr>
            </a:br>
            <a:r>
              <a:rPr lang="en-US" dirty="0">
                <a:effectLst/>
              </a:rPr>
              <a:t>For more than 100 years, the U.S. Department of Energy’s National Energy Technology Laboratory has helped provide clean, safe, affordable, and reliable energy to the American people. Today, NETL research sites in Pittsburgh, Pennsylvania, Morgantown, West Virginia, and Albany, Oregon, develop advanced energy technologies and accelerate their commercialization in the United States and around the world. NETL also collaborates with industry, academia, and other government organizations to supplement the laboratory’s research and energy analysis portfolios. </a:t>
            </a:r>
          </a:p>
          <a:p>
            <a:r>
              <a:rPr lang="en-US" dirty="0">
                <a:effectLst/>
              </a:rPr>
              <a:t>The innovations that NETL and its partners discover address a range of fossil energy challenges, including carbon dioxide capture, utilization, and storage; advanced coal processing; enhanced natural gas exploration and production; next-generation emissions controls; production of materials for extreme environments; and high-efficiency boilers, turbines, fuel cells, and other power systems. NETL also manages DOE projects that tackle emerging issues in renewable energy, </a:t>
            </a:r>
            <a:r>
              <a:rPr lang="en-US" dirty="0" err="1">
                <a:effectLst/>
              </a:rPr>
              <a:t>SmartGrid</a:t>
            </a:r>
            <a:r>
              <a:rPr lang="en-US" dirty="0">
                <a:effectLst/>
              </a:rPr>
              <a:t> implementation, and improving the reliability and efficiency of existing and future power plants and other electricity delivery systems.</a:t>
            </a:r>
          </a:p>
          <a:p>
            <a:r>
              <a:rPr lang="en-US" dirty="0">
                <a:effectLst/>
              </a:rPr>
              <a:t>Our nation realizes return on research investment when NETL transfers its energy solutions into the commercial and educational arenas. Licensing agreements with large and small companies bring viable solutions to market, while internships and other educational programs bring renowned researchers together with students and faculty. Further, NETL-sponsored papers, presentations, publications, websites, and conferences ensure that laboratory breakthroughs are shared openly with decision makers, stakeholders, and researchers around the globe. Most importantly, all of NETL’s activities support the DOE mission to promote the national, economic, and energy security of the United States. </a:t>
            </a:r>
            <a:endParaRPr lang="en-US" dirty="0"/>
          </a:p>
        </p:txBody>
      </p:sp>
      <p:sp>
        <p:nvSpPr>
          <p:cNvPr id="4" name="Slide Number Placeholder 3"/>
          <p:cNvSpPr>
            <a:spLocks noGrp="1"/>
          </p:cNvSpPr>
          <p:nvPr>
            <p:ph type="sldNum" sz="quarter" idx="10"/>
          </p:nvPr>
        </p:nvSpPr>
        <p:spPr/>
        <p:txBody>
          <a:bodyPr/>
          <a:lstStyle/>
          <a:p>
            <a:fld id="{B617A202-2C17-42B5-B756-0D52CC551CC8}" type="slidenum">
              <a:rPr lang="en-US" smtClean="0"/>
              <a:t>3</a:t>
            </a:fld>
            <a:endParaRPr lang="en-US"/>
          </a:p>
        </p:txBody>
      </p:sp>
    </p:spTree>
    <p:extLst>
      <p:ext uri="{BB962C8B-B14F-4D97-AF65-F5344CB8AC3E}">
        <p14:creationId xmlns:p14="http://schemas.microsoft.com/office/powerpoint/2010/main" val="343725833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Wit</a:t>
            </a:r>
            <a:r>
              <a:rPr lang="en-US" baseline="0" dirty="0"/>
              <a:t>h coal power hybrids, we’re talking about the integration of the remaining renewable technologies into the coal plant</a:t>
            </a:r>
          </a:p>
          <a:p>
            <a:endParaRPr lang="en-US" baseline="0" dirty="0"/>
          </a:p>
          <a:p>
            <a:r>
              <a:rPr lang="en-US" baseline="0" dirty="0"/>
              <a:t>Operation could either boost the baseload output, or offset BOP loads to help with plant efficiency and output</a:t>
            </a:r>
          </a:p>
          <a:p>
            <a:endParaRPr lang="en-US" baseline="0" dirty="0"/>
          </a:p>
          <a:p>
            <a:r>
              <a:rPr lang="en-US" baseline="0" dirty="0"/>
              <a:t>Here is where you’ll see the wide range of renewables, including geothermal, which could be used for either power or </a:t>
            </a:r>
            <a:r>
              <a:rPr lang="en-US" baseline="0" dirty="0" err="1"/>
              <a:t>feedwater</a:t>
            </a:r>
            <a:r>
              <a:rPr lang="en-US" baseline="0" dirty="0"/>
              <a:t> heating.</a:t>
            </a:r>
          </a:p>
          <a:p>
            <a:endParaRPr lang="en-US" dirty="0"/>
          </a:p>
        </p:txBody>
      </p:sp>
      <p:sp>
        <p:nvSpPr>
          <p:cNvPr id="4" name="Slide Number Placeholder 3"/>
          <p:cNvSpPr>
            <a:spLocks noGrp="1"/>
          </p:cNvSpPr>
          <p:nvPr>
            <p:ph type="sldNum" sz="quarter" idx="10"/>
          </p:nvPr>
        </p:nvSpPr>
        <p:spPr/>
        <p:txBody>
          <a:bodyPr/>
          <a:lstStyle/>
          <a:p>
            <a:fld id="{5A5AD131-B7D6-47B0-BCAC-691D61DBDE58}" type="slidenum">
              <a:rPr lang="en-US" smtClean="0"/>
              <a:pPr/>
              <a:t>22</a:t>
            </a:fld>
            <a:endParaRPr lang="en-US" dirty="0"/>
          </a:p>
        </p:txBody>
      </p:sp>
    </p:spTree>
    <p:extLst>
      <p:ext uri="{BB962C8B-B14F-4D97-AF65-F5344CB8AC3E}">
        <p14:creationId xmlns:p14="http://schemas.microsoft.com/office/powerpoint/2010/main" val="241299611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A5AD131-B7D6-47B0-BCAC-691D61DBDE58}" type="slidenum">
              <a:rPr lang="en-US" smtClean="0">
                <a:solidFill>
                  <a:prstClr val="black"/>
                </a:solidFill>
              </a:rPr>
              <a:pPr/>
              <a:t>23</a:t>
            </a:fld>
            <a:endParaRPr lang="en-US" dirty="0">
              <a:solidFill>
                <a:prstClr val="black"/>
              </a:solidFill>
            </a:endParaRPr>
          </a:p>
        </p:txBody>
      </p:sp>
    </p:spTree>
    <p:extLst>
      <p:ext uri="{BB962C8B-B14F-4D97-AF65-F5344CB8AC3E}">
        <p14:creationId xmlns:p14="http://schemas.microsoft.com/office/powerpoint/2010/main" val="136329614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A5AD131-B7D6-47B0-BCAC-691D61DBDE58}" type="slidenum">
              <a:rPr lang="en-US" smtClean="0"/>
              <a:pPr/>
              <a:t>24</a:t>
            </a:fld>
            <a:endParaRPr lang="en-US" dirty="0"/>
          </a:p>
        </p:txBody>
      </p:sp>
    </p:spTree>
    <p:extLst>
      <p:ext uri="{BB962C8B-B14F-4D97-AF65-F5344CB8AC3E}">
        <p14:creationId xmlns:p14="http://schemas.microsoft.com/office/powerpoint/2010/main" val="76128021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02421">
              <a:defRPr/>
            </a:pPr>
            <a:r>
              <a:rPr lang="en-US" dirty="0"/>
              <a:t>Let’s first discuss the importance of coal</a:t>
            </a:r>
          </a:p>
          <a:p>
            <a:pPr defTabSz="902421">
              <a:defRPr/>
            </a:pPr>
            <a:endParaRPr lang="en-US" dirty="0"/>
          </a:p>
          <a:p>
            <a:pPr defTabSz="902421">
              <a:defRPr/>
            </a:pPr>
            <a:r>
              <a:rPr lang="en-US" dirty="0"/>
              <a:t>Remember that:</a:t>
            </a:r>
          </a:p>
          <a:p>
            <a:pPr defTabSz="902421">
              <a:defRPr/>
            </a:pPr>
            <a:endParaRPr lang="en-US" dirty="0"/>
          </a:p>
          <a:p>
            <a:pPr defTabSz="902421">
              <a:defRPr/>
            </a:pPr>
            <a:r>
              <a:rPr lang="en-US" dirty="0"/>
              <a:t>It’s still cheap and inexpensive</a:t>
            </a:r>
          </a:p>
          <a:p>
            <a:pPr defTabSz="902421">
              <a:defRPr/>
            </a:pPr>
            <a:endParaRPr lang="en-US" dirty="0"/>
          </a:p>
          <a:p>
            <a:pPr defTabSz="902421">
              <a:defRPr/>
            </a:pPr>
            <a:r>
              <a:rPr lang="en-US" dirty="0"/>
              <a:t>It</a:t>
            </a:r>
            <a:r>
              <a:rPr lang="en-US" baseline="0" dirty="0"/>
              <a:t> has an ease of both transport and storage</a:t>
            </a:r>
          </a:p>
          <a:p>
            <a:pPr defTabSz="902421">
              <a:defRPr/>
            </a:pPr>
            <a:endParaRPr lang="en-US" baseline="0" dirty="0"/>
          </a:p>
          <a:p>
            <a:pPr defTabSz="902421">
              <a:defRPr/>
            </a:pPr>
            <a:r>
              <a:rPr lang="en-US" baseline="0" dirty="0"/>
              <a:t>It is a good backstop fuel for other solid fuels</a:t>
            </a:r>
          </a:p>
          <a:p>
            <a:pPr defTabSz="902421">
              <a:defRPr/>
            </a:pPr>
            <a:endParaRPr lang="en-US" baseline="0" dirty="0"/>
          </a:p>
          <a:p>
            <a:pPr defTabSz="902421">
              <a:defRPr/>
            </a:pPr>
            <a:r>
              <a:rPr lang="en-US" dirty="0"/>
              <a:t>And its showing burgeoning use in developing nations</a:t>
            </a:r>
          </a:p>
          <a:p>
            <a:pPr defTabSz="902421">
              <a:defRPr/>
            </a:pPr>
            <a:endParaRPr lang="en-US" dirty="0"/>
          </a:p>
          <a:p>
            <a:pPr defTabSz="902421">
              <a:defRPr/>
            </a:pPr>
            <a:r>
              <a:rPr lang="en-US" dirty="0"/>
              <a:t>That being the case, what is the path forward for coal?</a:t>
            </a:r>
          </a:p>
          <a:p>
            <a:pPr defTabSz="902421">
              <a:defRPr/>
            </a:pPr>
            <a:endParaRPr lang="en-US" dirty="0"/>
          </a:p>
          <a:p>
            <a:pPr defTabSz="902421">
              <a:defRPr/>
            </a:pPr>
            <a:r>
              <a:rPr lang="en-US" dirty="0"/>
              <a:t>We still need to identify pathways for coal to compete on both a cost and emissions basis</a:t>
            </a:r>
          </a:p>
          <a:p>
            <a:pPr defTabSz="902421">
              <a:defRPr/>
            </a:pPr>
            <a:endParaRPr lang="en-US" dirty="0"/>
          </a:p>
          <a:p>
            <a:pPr defTabSz="902421">
              <a:defRPr/>
            </a:pPr>
            <a:r>
              <a:rPr lang="en-US" dirty="0"/>
              <a:t>And we must enable expanded use of renewable energy</a:t>
            </a:r>
          </a:p>
          <a:p>
            <a:pPr defTabSz="902421">
              <a:defRPr/>
            </a:pPr>
            <a:endParaRPr lang="en-US" dirty="0"/>
          </a:p>
          <a:p>
            <a:pPr marL="61101"/>
            <a:endParaRPr lang="en-US" dirty="0"/>
          </a:p>
          <a:p>
            <a:endParaRPr lang="en-US" dirty="0"/>
          </a:p>
        </p:txBody>
      </p:sp>
      <p:sp>
        <p:nvSpPr>
          <p:cNvPr id="4" name="Slide Number Placeholder 3"/>
          <p:cNvSpPr>
            <a:spLocks noGrp="1"/>
          </p:cNvSpPr>
          <p:nvPr>
            <p:ph type="sldNum" sz="quarter" idx="10"/>
          </p:nvPr>
        </p:nvSpPr>
        <p:spPr/>
        <p:txBody>
          <a:bodyPr/>
          <a:lstStyle/>
          <a:p>
            <a:fld id="{5A5AD131-B7D6-47B0-BCAC-691D61DBDE58}" type="slidenum">
              <a:rPr lang="en-US" smtClean="0"/>
              <a:pPr/>
              <a:t>25</a:t>
            </a:fld>
            <a:endParaRPr lang="en-US" dirty="0"/>
          </a:p>
        </p:txBody>
      </p:sp>
    </p:spTree>
    <p:extLst>
      <p:ext uri="{BB962C8B-B14F-4D97-AF65-F5344CB8AC3E}">
        <p14:creationId xmlns:p14="http://schemas.microsoft.com/office/powerpoint/2010/main" val="340552791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8178" name="Rectangle 2"/>
          <p:cNvSpPr>
            <a:spLocks noGrp="1" noRot="1" noChangeAspect="1" noChangeArrowheads="1" noTextEdit="1"/>
          </p:cNvSpPr>
          <p:nvPr>
            <p:ph type="sldImg"/>
          </p:nvPr>
        </p:nvSpPr>
        <p:spPr>
          <a:ln/>
        </p:spPr>
      </p:sp>
      <p:sp>
        <p:nvSpPr>
          <p:cNvPr id="818179"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14277068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8178" name="Rectangle 2"/>
          <p:cNvSpPr>
            <a:spLocks noGrp="1" noRot="1" noChangeAspect="1" noChangeArrowheads="1" noTextEdit="1"/>
          </p:cNvSpPr>
          <p:nvPr>
            <p:ph type="sldImg"/>
          </p:nvPr>
        </p:nvSpPr>
        <p:spPr>
          <a:ln/>
        </p:spPr>
      </p:sp>
      <p:sp>
        <p:nvSpPr>
          <p:cNvPr id="818179" name="Rectangle 3"/>
          <p:cNvSpPr>
            <a:spLocks noGrp="1" noChangeArrowheads="1"/>
          </p:cNvSpPr>
          <p:nvPr>
            <p:ph type="body" idx="1"/>
          </p:nvPr>
        </p:nvSpPr>
        <p:spPr/>
        <p:txBody>
          <a:bodyPr/>
          <a:lstStyle/>
          <a:p>
            <a:r>
              <a:rPr lang="en-US" dirty="0"/>
              <a:t>Coal enters the drying unit to produce a dry coal (5 </a:t>
            </a:r>
            <a:r>
              <a:rPr lang="en-US" dirty="0" err="1"/>
              <a:t>wt</a:t>
            </a:r>
            <a:r>
              <a:rPr lang="en-US" dirty="0"/>
              <a:t>% water) and a water</a:t>
            </a:r>
            <a:r>
              <a:rPr lang="en-US" baseline="0" dirty="0"/>
              <a:t> vapor vent stream.  The dry coal is mixed with oxygen (95 </a:t>
            </a:r>
            <a:r>
              <a:rPr lang="en-US" baseline="0" dirty="0" err="1"/>
              <a:t>mol</a:t>
            </a:r>
            <a:r>
              <a:rPr lang="en-US" baseline="0" dirty="0"/>
              <a:t>% O</a:t>
            </a:r>
            <a:r>
              <a:rPr lang="en-US" baseline="-25000" dirty="0"/>
              <a:t>2</a:t>
            </a:r>
            <a:r>
              <a:rPr lang="en-US" baseline="0" dirty="0"/>
              <a:t>), produced in an air separation unit, along with a small amount of steam to produce syngas with slag as a waste product.  The syngas is cooled, scrubbed of particulates, part of the scrubbed syngas is shifted, mercury is removed, CO</a:t>
            </a:r>
            <a:r>
              <a:rPr lang="en-US" baseline="-25000" dirty="0"/>
              <a:t>2</a:t>
            </a:r>
            <a:r>
              <a:rPr lang="en-US" baseline="0" dirty="0"/>
              <a:t> and Sulfur is separated out and the cleaned syngas is sent to the FT reactor.  The water from the scrubber and cooling is treated in the sour water stripper for ammonia and H</a:t>
            </a:r>
            <a:r>
              <a:rPr lang="en-US" baseline="-25000" dirty="0"/>
              <a:t>2</a:t>
            </a:r>
            <a:r>
              <a:rPr lang="en-US" baseline="0" dirty="0"/>
              <a:t>S control.  The vapor is sent the </a:t>
            </a:r>
            <a:r>
              <a:rPr lang="en-US" baseline="0" dirty="0" err="1"/>
              <a:t>claus</a:t>
            </a:r>
            <a:r>
              <a:rPr lang="en-US" baseline="0" dirty="0"/>
              <a:t> along with oxygen to produce elemental sulfur and incinerate the ammonia.  The tail gas is recycled to the AGR and the CO</a:t>
            </a:r>
            <a:r>
              <a:rPr lang="en-US" baseline="-25000" dirty="0"/>
              <a:t>2</a:t>
            </a:r>
            <a:r>
              <a:rPr lang="en-US" baseline="0" dirty="0"/>
              <a:t> is compressed and piped to a sequestration site.</a:t>
            </a:r>
            <a:endParaRPr lang="en-US" dirty="0"/>
          </a:p>
        </p:txBody>
      </p:sp>
    </p:spTree>
    <p:extLst>
      <p:ext uri="{BB962C8B-B14F-4D97-AF65-F5344CB8AC3E}">
        <p14:creationId xmlns:p14="http://schemas.microsoft.com/office/powerpoint/2010/main" val="178753537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8178" name="Rectangle 2"/>
          <p:cNvSpPr>
            <a:spLocks noGrp="1" noRot="1" noChangeAspect="1" noChangeArrowheads="1" noTextEdit="1"/>
          </p:cNvSpPr>
          <p:nvPr>
            <p:ph type="sldImg"/>
          </p:nvPr>
        </p:nvSpPr>
        <p:spPr>
          <a:ln/>
        </p:spPr>
      </p:sp>
      <p:sp>
        <p:nvSpPr>
          <p:cNvPr id="818179" name="Rectangle 3"/>
          <p:cNvSpPr>
            <a:spLocks noGrp="1" noChangeArrowheads="1"/>
          </p:cNvSpPr>
          <p:nvPr>
            <p:ph type="body" idx="1"/>
          </p:nvPr>
        </p:nvSpPr>
        <p:spPr/>
        <p:txBody>
          <a:bodyPr/>
          <a:lstStyle/>
          <a:p>
            <a:endParaRPr lang="en-US" dirty="0"/>
          </a:p>
        </p:txBody>
      </p:sp>
    </p:spTree>
    <p:extLst>
      <p:ext uri="{BB962C8B-B14F-4D97-AF65-F5344CB8AC3E}">
        <p14:creationId xmlns:p14="http://schemas.microsoft.com/office/powerpoint/2010/main" val="420475536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8178" name="Rectangle 2"/>
          <p:cNvSpPr>
            <a:spLocks noGrp="1" noRot="1" noChangeAspect="1" noChangeArrowheads="1" noTextEdit="1"/>
          </p:cNvSpPr>
          <p:nvPr>
            <p:ph type="sldImg"/>
          </p:nvPr>
        </p:nvSpPr>
        <p:spPr>
          <a:ln/>
        </p:spPr>
      </p:sp>
      <p:sp>
        <p:nvSpPr>
          <p:cNvPr id="818179" name="Rectangle 3"/>
          <p:cNvSpPr>
            <a:spLocks noGrp="1" noChangeArrowheads="1"/>
          </p:cNvSpPr>
          <p:nvPr>
            <p:ph type="body" idx="1"/>
          </p:nvPr>
        </p:nvSpPr>
        <p:spPr/>
        <p:txBody>
          <a:bodyPr/>
          <a:lstStyle/>
          <a:p>
            <a:pPr defTabSz="902421" fontAlgn="base">
              <a:spcBef>
                <a:spcPct val="30000"/>
              </a:spcBef>
              <a:spcAft>
                <a:spcPct val="0"/>
              </a:spcAft>
              <a:defRPr/>
            </a:pPr>
            <a:r>
              <a:rPr lang="en-US" dirty="0"/>
              <a:t>The Syngas, with an H</a:t>
            </a:r>
            <a:r>
              <a:rPr lang="en-US" baseline="-25000" dirty="0"/>
              <a:t>2</a:t>
            </a:r>
            <a:r>
              <a:rPr lang="en-US" dirty="0"/>
              <a:t>:CO ratio of 0.73 is preheated and mixed with steam and recycled tail gas (now has an H</a:t>
            </a:r>
            <a:r>
              <a:rPr lang="en-US" baseline="-25000" dirty="0"/>
              <a:t>2</a:t>
            </a:r>
            <a:r>
              <a:rPr lang="en-US" dirty="0"/>
              <a:t>:CO of 1.02) prior to being fed to one of the two first stages of the FT reactor. The iron based catalyst promotes WGS activity, which allows a portion of the WGS reaction to occur in the reactor. </a:t>
            </a:r>
          </a:p>
          <a:p>
            <a:pPr defTabSz="902421" fontAlgn="base">
              <a:spcBef>
                <a:spcPct val="30000"/>
              </a:spcBef>
              <a:spcAft>
                <a:spcPct val="0"/>
              </a:spcAft>
              <a:defRPr/>
            </a:pPr>
            <a:endParaRPr lang="en-US" dirty="0">
              <a:latin typeface="Times New Roman" pitchFamily="18" charset="0"/>
            </a:endParaRPr>
          </a:p>
          <a:p>
            <a:pPr defTabSz="902421" fontAlgn="base">
              <a:spcBef>
                <a:spcPct val="30000"/>
              </a:spcBef>
              <a:spcAft>
                <a:spcPct val="0"/>
              </a:spcAft>
              <a:defRPr/>
            </a:pPr>
            <a:r>
              <a:rPr lang="en-US" dirty="0">
                <a:latin typeface="Times New Roman" pitchFamily="18" charset="0"/>
              </a:rPr>
              <a:t>Synthesis gas is introduced into the reactors through a cylindrical gas distributor and bubbles up through the slurry phase.  Fischer-Tropsch wax and catalyst make up the slurry phase, into which the synthesis gas dissolves, contacts the catalyst, and is </a:t>
            </a:r>
            <a:r>
              <a:rPr lang="en-US" dirty="0" err="1">
                <a:latin typeface="Times New Roman" pitchFamily="18" charset="0"/>
              </a:rPr>
              <a:t>oligomerized</a:t>
            </a:r>
            <a:r>
              <a:rPr lang="en-US" dirty="0">
                <a:latin typeface="Times New Roman" pitchFamily="18" charset="0"/>
              </a:rPr>
              <a:t>, producing more Fischer-Tropsch liquids.  Streams of liquid wax are withdrawn from the reactors with a slurry valve, which accomplishes the majority of the catalyst-wax separation.</a:t>
            </a:r>
          </a:p>
          <a:p>
            <a:pPr defTabSz="902421" fontAlgn="base">
              <a:spcBef>
                <a:spcPct val="30000"/>
              </a:spcBef>
              <a:spcAft>
                <a:spcPct val="0"/>
              </a:spcAft>
              <a:defRPr/>
            </a:pPr>
            <a:endParaRPr lang="en-US" dirty="0"/>
          </a:p>
          <a:p>
            <a:pPr defTabSz="902421" fontAlgn="base">
              <a:spcBef>
                <a:spcPct val="30000"/>
              </a:spcBef>
              <a:spcAft>
                <a:spcPct val="0"/>
              </a:spcAft>
              <a:defRPr/>
            </a:pPr>
            <a:r>
              <a:rPr lang="en-US" dirty="0"/>
              <a:t>The outlet of the FT reactors are cooled and the water and hot hydrocarbon condensate is removed with the hydrocarbons being sent to the product recovery process.  The remaining gas from the first stages of the FT reactor is reheated before entering the second stage of the FT reactor.  Each stage converts ~61% with a per-pass conversion of ~85% of carbon monoxide.</a:t>
            </a:r>
          </a:p>
          <a:p>
            <a:pPr defTabSz="902421" fontAlgn="base">
              <a:spcBef>
                <a:spcPct val="30000"/>
              </a:spcBef>
              <a:spcAft>
                <a:spcPct val="0"/>
              </a:spcAft>
              <a:defRPr/>
            </a:pPr>
            <a:endParaRPr lang="en-US" dirty="0"/>
          </a:p>
          <a:p>
            <a:pPr defTabSz="902421" fontAlgn="base">
              <a:spcBef>
                <a:spcPct val="30000"/>
              </a:spcBef>
              <a:spcAft>
                <a:spcPct val="0"/>
              </a:spcAft>
              <a:defRPr/>
            </a:pPr>
            <a:r>
              <a:rPr lang="en-US" dirty="0"/>
              <a:t>Syngas is converted to straight chain </a:t>
            </a:r>
            <a:r>
              <a:rPr lang="en-US" dirty="0" err="1"/>
              <a:t>olefinic</a:t>
            </a:r>
            <a:r>
              <a:rPr lang="en-US" dirty="0"/>
              <a:t> and aliphatic hydrocarbons with an H:C ratio of approximately 2.1</a:t>
            </a:r>
          </a:p>
          <a:p>
            <a:pPr defTabSz="902421" fontAlgn="base">
              <a:spcBef>
                <a:spcPct val="30000"/>
              </a:spcBef>
              <a:spcAft>
                <a:spcPct val="0"/>
              </a:spcAft>
              <a:defRPr/>
            </a:pPr>
            <a:endParaRPr lang="en-US" dirty="0"/>
          </a:p>
          <a:p>
            <a:endParaRPr lang="en-US" dirty="0"/>
          </a:p>
        </p:txBody>
      </p:sp>
    </p:spTree>
    <p:extLst>
      <p:ext uri="{BB962C8B-B14F-4D97-AF65-F5344CB8AC3E}">
        <p14:creationId xmlns:p14="http://schemas.microsoft.com/office/powerpoint/2010/main" val="244790988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8178" name="Rectangle 2"/>
          <p:cNvSpPr>
            <a:spLocks noGrp="1" noRot="1" noChangeAspect="1" noChangeArrowheads="1" noTextEdit="1"/>
          </p:cNvSpPr>
          <p:nvPr>
            <p:ph type="sldImg"/>
          </p:nvPr>
        </p:nvSpPr>
        <p:spPr>
          <a:ln/>
        </p:spPr>
      </p:sp>
      <p:sp>
        <p:nvSpPr>
          <p:cNvPr id="818179" name="Rectangle 3"/>
          <p:cNvSpPr>
            <a:spLocks noGrp="1" noChangeArrowheads="1"/>
          </p:cNvSpPr>
          <p:nvPr>
            <p:ph type="body" idx="1"/>
          </p:nvPr>
        </p:nvSpPr>
        <p:spPr/>
        <p:txBody>
          <a:bodyPr/>
          <a:lstStyle/>
          <a:p>
            <a:r>
              <a:rPr lang="en-US" dirty="0"/>
              <a:t>The remaining</a:t>
            </a:r>
            <a:r>
              <a:rPr lang="en-US" baseline="0" dirty="0"/>
              <a:t> vapor stream is processed in an amine for CO</a:t>
            </a:r>
            <a:r>
              <a:rPr lang="en-US" baseline="-25000" dirty="0"/>
              <a:t>2</a:t>
            </a:r>
            <a:r>
              <a:rPr lang="en-US" baseline="0" dirty="0"/>
              <a:t> removal to prevent buildup in the recycle loop and reduce equipment size.  The vapor stream is then dehydrated and compressed prior to being sent to the product recovery process.</a:t>
            </a:r>
            <a:endParaRPr lang="en-US" dirty="0"/>
          </a:p>
        </p:txBody>
      </p:sp>
    </p:spTree>
    <p:extLst>
      <p:ext uri="{BB962C8B-B14F-4D97-AF65-F5344CB8AC3E}">
        <p14:creationId xmlns:p14="http://schemas.microsoft.com/office/powerpoint/2010/main" val="119012321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8178" name="Rectangle 2"/>
          <p:cNvSpPr>
            <a:spLocks noGrp="1" noRot="1" noChangeAspect="1" noChangeArrowheads="1" noTextEdit="1"/>
          </p:cNvSpPr>
          <p:nvPr>
            <p:ph type="sldImg"/>
          </p:nvPr>
        </p:nvSpPr>
        <p:spPr>
          <a:ln/>
        </p:spPr>
      </p:sp>
      <p:sp>
        <p:nvSpPr>
          <p:cNvPr id="818179"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47316021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02421">
              <a:defRPr/>
            </a:pPr>
            <a:r>
              <a:rPr lang="en-US" dirty="0"/>
              <a:t>Let’s first discuss the importance of coal</a:t>
            </a:r>
          </a:p>
          <a:p>
            <a:pPr defTabSz="902421">
              <a:defRPr/>
            </a:pPr>
            <a:endParaRPr lang="en-US" dirty="0"/>
          </a:p>
          <a:p>
            <a:pPr defTabSz="902421">
              <a:defRPr/>
            </a:pPr>
            <a:r>
              <a:rPr lang="en-US" dirty="0"/>
              <a:t>Remember that:</a:t>
            </a:r>
          </a:p>
          <a:p>
            <a:pPr defTabSz="902421">
              <a:defRPr/>
            </a:pPr>
            <a:endParaRPr lang="en-US" dirty="0"/>
          </a:p>
          <a:p>
            <a:pPr defTabSz="902421">
              <a:defRPr/>
            </a:pPr>
            <a:r>
              <a:rPr lang="en-US" dirty="0"/>
              <a:t>It’s still cheap and inexpensive</a:t>
            </a:r>
          </a:p>
          <a:p>
            <a:pPr defTabSz="902421">
              <a:defRPr/>
            </a:pPr>
            <a:endParaRPr lang="en-US" dirty="0"/>
          </a:p>
          <a:p>
            <a:pPr defTabSz="902421">
              <a:defRPr/>
            </a:pPr>
            <a:r>
              <a:rPr lang="en-US" dirty="0"/>
              <a:t>It</a:t>
            </a:r>
            <a:r>
              <a:rPr lang="en-US" baseline="0" dirty="0"/>
              <a:t> has an ease of both transport and storage</a:t>
            </a:r>
          </a:p>
          <a:p>
            <a:pPr defTabSz="902421">
              <a:defRPr/>
            </a:pPr>
            <a:endParaRPr lang="en-US" baseline="0" dirty="0"/>
          </a:p>
          <a:p>
            <a:pPr defTabSz="902421">
              <a:defRPr/>
            </a:pPr>
            <a:r>
              <a:rPr lang="en-US" baseline="0" dirty="0"/>
              <a:t>It is a good backstop fuel for other solid fuels</a:t>
            </a:r>
          </a:p>
          <a:p>
            <a:pPr defTabSz="902421">
              <a:defRPr/>
            </a:pPr>
            <a:endParaRPr lang="en-US" baseline="0" dirty="0"/>
          </a:p>
          <a:p>
            <a:pPr defTabSz="902421">
              <a:defRPr/>
            </a:pPr>
            <a:r>
              <a:rPr lang="en-US" dirty="0"/>
              <a:t>And its showing burgeoning use in developing nations</a:t>
            </a:r>
          </a:p>
          <a:p>
            <a:pPr defTabSz="902421">
              <a:defRPr/>
            </a:pPr>
            <a:endParaRPr lang="en-US" dirty="0"/>
          </a:p>
          <a:p>
            <a:pPr defTabSz="902421">
              <a:defRPr/>
            </a:pPr>
            <a:r>
              <a:rPr lang="en-US" dirty="0"/>
              <a:t>That being the case, what is the path forward for coal?</a:t>
            </a:r>
          </a:p>
          <a:p>
            <a:pPr defTabSz="902421">
              <a:defRPr/>
            </a:pPr>
            <a:endParaRPr lang="en-US" dirty="0"/>
          </a:p>
          <a:p>
            <a:pPr defTabSz="902421">
              <a:defRPr/>
            </a:pPr>
            <a:r>
              <a:rPr lang="en-US" dirty="0"/>
              <a:t>We still need to identify pathways for coal to compete on both a cost and emissions basis</a:t>
            </a:r>
          </a:p>
          <a:p>
            <a:pPr defTabSz="902421">
              <a:defRPr/>
            </a:pPr>
            <a:endParaRPr lang="en-US" dirty="0"/>
          </a:p>
          <a:p>
            <a:pPr defTabSz="902421">
              <a:defRPr/>
            </a:pPr>
            <a:r>
              <a:rPr lang="en-US" dirty="0"/>
              <a:t>And we must enable expanded use of renewable energy</a:t>
            </a:r>
          </a:p>
          <a:p>
            <a:pPr defTabSz="902421">
              <a:defRPr/>
            </a:pPr>
            <a:endParaRPr lang="en-US" dirty="0"/>
          </a:p>
          <a:p>
            <a:pPr marL="61101"/>
            <a:endParaRPr lang="en-US" dirty="0"/>
          </a:p>
          <a:p>
            <a:endParaRPr lang="en-US" dirty="0"/>
          </a:p>
        </p:txBody>
      </p:sp>
      <p:sp>
        <p:nvSpPr>
          <p:cNvPr id="4" name="Slide Number Placeholder 3"/>
          <p:cNvSpPr>
            <a:spLocks noGrp="1"/>
          </p:cNvSpPr>
          <p:nvPr>
            <p:ph type="sldNum" sz="quarter" idx="10"/>
          </p:nvPr>
        </p:nvSpPr>
        <p:spPr/>
        <p:txBody>
          <a:bodyPr/>
          <a:lstStyle/>
          <a:p>
            <a:fld id="{5A5AD131-B7D6-47B0-BCAC-691D61DBDE58}" type="slidenum">
              <a:rPr lang="en-US" smtClean="0"/>
              <a:pPr/>
              <a:t>5</a:t>
            </a:fld>
            <a:endParaRPr lang="en-US" dirty="0"/>
          </a:p>
        </p:txBody>
      </p:sp>
    </p:spTree>
    <p:extLst>
      <p:ext uri="{BB962C8B-B14F-4D97-AF65-F5344CB8AC3E}">
        <p14:creationId xmlns:p14="http://schemas.microsoft.com/office/powerpoint/2010/main" val="340552791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8178" name="Rectangle 2"/>
          <p:cNvSpPr>
            <a:spLocks noGrp="1" noRot="1" noChangeAspect="1" noChangeArrowheads="1" noTextEdit="1"/>
          </p:cNvSpPr>
          <p:nvPr>
            <p:ph type="sldImg"/>
          </p:nvPr>
        </p:nvSpPr>
        <p:spPr>
          <a:ln/>
        </p:spPr>
      </p:sp>
      <p:sp>
        <p:nvSpPr>
          <p:cNvPr id="818179" name="Rectangle 3"/>
          <p:cNvSpPr>
            <a:spLocks noGrp="1" noChangeArrowheads="1"/>
          </p:cNvSpPr>
          <p:nvPr>
            <p:ph type="body" idx="1"/>
          </p:nvPr>
        </p:nvSpPr>
        <p:spPr/>
        <p:txBody>
          <a:bodyPr/>
          <a:lstStyle/>
          <a:p>
            <a:r>
              <a:rPr lang="en-US" dirty="0"/>
              <a:t>The wax and condensate are combined in the</a:t>
            </a:r>
            <a:r>
              <a:rPr lang="en-US" baseline="0" dirty="0"/>
              <a:t> hydrocarbon recovery unit where they are separated out into a light hydrocarbon vapor stream and three liquid streams: naphtha, middle distillate, and wax.  The compressed vapor is used for pressure control and serves as stripping media.</a:t>
            </a:r>
          </a:p>
          <a:p>
            <a:endParaRPr lang="en-US" baseline="0" dirty="0"/>
          </a:p>
          <a:p>
            <a:r>
              <a:rPr lang="en-US" baseline="0" dirty="0"/>
              <a:t>A portion of the vapor product is recycled to the FT reactor with the remainder being processed for hydrogen recovery.  The recovered hydrogen is used in the </a:t>
            </a:r>
            <a:r>
              <a:rPr lang="en-US" baseline="0" dirty="0" err="1"/>
              <a:t>hydrotreaters</a:t>
            </a:r>
            <a:r>
              <a:rPr lang="en-US" baseline="0" dirty="0"/>
              <a:t> and hydrocracker.  A pressure swing adsorption unit is used to produce the hydrogen with the rejected stream being blended with FT tail gas for use as fuel gas.</a:t>
            </a:r>
          </a:p>
          <a:p>
            <a:endParaRPr lang="en-US" baseline="0" dirty="0"/>
          </a:p>
          <a:p>
            <a:r>
              <a:rPr lang="en-US" baseline="0" dirty="0"/>
              <a:t>Fuel gas recovered from the plant is mixed with oxygen and stream and processed in a WGS reactor to increase the H</a:t>
            </a:r>
            <a:r>
              <a:rPr lang="en-US" baseline="-25000" dirty="0"/>
              <a:t>2</a:t>
            </a:r>
            <a:r>
              <a:rPr lang="en-US" baseline="0" dirty="0"/>
              <a:t> and CO</a:t>
            </a:r>
            <a:r>
              <a:rPr lang="en-US" baseline="-25000" dirty="0"/>
              <a:t>2</a:t>
            </a:r>
            <a:r>
              <a:rPr lang="en-US" baseline="0" dirty="0"/>
              <a:t> fraction.  After, the fuel gas is treated in an AGR for CO</a:t>
            </a:r>
            <a:r>
              <a:rPr lang="en-US" baseline="-25000" dirty="0"/>
              <a:t>2</a:t>
            </a:r>
            <a:r>
              <a:rPr lang="en-US" baseline="0" dirty="0"/>
              <a:t> removal.  A portion of the fuel gas is used in various FT process furnaces.  The remaining fuel gas is sent to the power generation area for use in the combustion turbine, and synthesis gas production area for use in coal drying.</a:t>
            </a:r>
            <a:endParaRPr lang="en-US" dirty="0"/>
          </a:p>
        </p:txBody>
      </p:sp>
    </p:spTree>
    <p:extLst>
      <p:ext uri="{BB962C8B-B14F-4D97-AF65-F5344CB8AC3E}">
        <p14:creationId xmlns:p14="http://schemas.microsoft.com/office/powerpoint/2010/main" val="16756568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8178" name="Rectangle 2"/>
          <p:cNvSpPr>
            <a:spLocks noGrp="1" noRot="1" noChangeAspect="1" noChangeArrowheads="1" noTextEdit="1"/>
          </p:cNvSpPr>
          <p:nvPr>
            <p:ph type="sldImg"/>
          </p:nvPr>
        </p:nvSpPr>
        <p:spPr>
          <a:ln/>
        </p:spPr>
      </p:sp>
      <p:sp>
        <p:nvSpPr>
          <p:cNvPr id="818179"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353333184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8178" name="Rectangle 2"/>
          <p:cNvSpPr>
            <a:spLocks noGrp="1" noRot="1" noChangeAspect="1" noChangeArrowheads="1" noTextEdit="1"/>
          </p:cNvSpPr>
          <p:nvPr>
            <p:ph type="sldImg"/>
          </p:nvPr>
        </p:nvSpPr>
        <p:spPr>
          <a:ln/>
        </p:spPr>
      </p:sp>
      <p:sp>
        <p:nvSpPr>
          <p:cNvPr id="818179"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93487842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8178" name="Rectangle 2"/>
          <p:cNvSpPr>
            <a:spLocks noGrp="1" noRot="1" noChangeAspect="1" noChangeArrowheads="1" noTextEdit="1"/>
          </p:cNvSpPr>
          <p:nvPr>
            <p:ph type="sldImg"/>
          </p:nvPr>
        </p:nvSpPr>
        <p:spPr>
          <a:ln/>
        </p:spPr>
      </p:sp>
      <p:sp>
        <p:nvSpPr>
          <p:cNvPr id="818179"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295042126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8178" name="Rectangle 2"/>
          <p:cNvSpPr>
            <a:spLocks noGrp="1" noRot="1" noChangeAspect="1" noChangeArrowheads="1" noTextEdit="1"/>
          </p:cNvSpPr>
          <p:nvPr>
            <p:ph type="sldImg"/>
          </p:nvPr>
        </p:nvSpPr>
        <p:spPr>
          <a:ln/>
        </p:spPr>
      </p:sp>
      <p:sp>
        <p:nvSpPr>
          <p:cNvPr id="818179"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328077009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8178" name="Rectangle 2"/>
          <p:cNvSpPr>
            <a:spLocks noGrp="1" noRot="1" noChangeAspect="1" noChangeArrowheads="1" noTextEdit="1"/>
          </p:cNvSpPr>
          <p:nvPr>
            <p:ph type="sldImg"/>
          </p:nvPr>
        </p:nvSpPr>
        <p:spPr>
          <a:ln/>
        </p:spPr>
      </p:sp>
      <p:sp>
        <p:nvSpPr>
          <p:cNvPr id="818179"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4008471348"/>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8178" name="Rectangle 2"/>
          <p:cNvSpPr>
            <a:spLocks noGrp="1" noRot="1" noChangeAspect="1" noChangeArrowheads="1" noTextEdit="1"/>
          </p:cNvSpPr>
          <p:nvPr>
            <p:ph type="sldImg"/>
          </p:nvPr>
        </p:nvSpPr>
        <p:spPr>
          <a:ln/>
        </p:spPr>
      </p:sp>
      <p:sp>
        <p:nvSpPr>
          <p:cNvPr id="818179"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662047172"/>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8178" name="Rectangle 2"/>
          <p:cNvSpPr>
            <a:spLocks noGrp="1" noRot="1" noChangeAspect="1" noChangeArrowheads="1" noTextEdit="1"/>
          </p:cNvSpPr>
          <p:nvPr>
            <p:ph type="sldImg"/>
          </p:nvPr>
        </p:nvSpPr>
        <p:spPr>
          <a:ln/>
        </p:spPr>
      </p:sp>
      <p:sp>
        <p:nvSpPr>
          <p:cNvPr id="818179"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3163220161"/>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8178" name="Rectangle 2"/>
          <p:cNvSpPr>
            <a:spLocks noGrp="1" noRot="1" noChangeAspect="1" noChangeArrowheads="1" noTextEdit="1"/>
          </p:cNvSpPr>
          <p:nvPr>
            <p:ph type="sldImg"/>
          </p:nvPr>
        </p:nvSpPr>
        <p:spPr>
          <a:ln/>
        </p:spPr>
      </p:sp>
      <p:sp>
        <p:nvSpPr>
          <p:cNvPr id="818179"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2641335954"/>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8178" name="Rectangle 2"/>
          <p:cNvSpPr>
            <a:spLocks noGrp="1" noRot="1" noChangeAspect="1" noChangeArrowheads="1" noTextEdit="1"/>
          </p:cNvSpPr>
          <p:nvPr>
            <p:ph type="sldImg"/>
          </p:nvPr>
        </p:nvSpPr>
        <p:spPr>
          <a:ln/>
        </p:spPr>
      </p:sp>
      <p:sp>
        <p:nvSpPr>
          <p:cNvPr id="818179"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156398021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02421">
              <a:defRPr/>
            </a:pPr>
            <a:r>
              <a:rPr lang="en-US" dirty="0"/>
              <a:t>Let’s first discuss the importance of coal</a:t>
            </a:r>
          </a:p>
          <a:p>
            <a:pPr defTabSz="902421">
              <a:defRPr/>
            </a:pPr>
            <a:endParaRPr lang="en-US" dirty="0"/>
          </a:p>
          <a:p>
            <a:pPr defTabSz="902421">
              <a:defRPr/>
            </a:pPr>
            <a:r>
              <a:rPr lang="en-US" dirty="0"/>
              <a:t>Remember that:</a:t>
            </a:r>
          </a:p>
          <a:p>
            <a:pPr defTabSz="902421">
              <a:defRPr/>
            </a:pPr>
            <a:endParaRPr lang="en-US" dirty="0"/>
          </a:p>
          <a:p>
            <a:pPr defTabSz="902421">
              <a:defRPr/>
            </a:pPr>
            <a:r>
              <a:rPr lang="en-US" dirty="0"/>
              <a:t>It’s still cheap and inexpensive</a:t>
            </a:r>
          </a:p>
          <a:p>
            <a:pPr defTabSz="902421">
              <a:defRPr/>
            </a:pPr>
            <a:endParaRPr lang="en-US" dirty="0"/>
          </a:p>
          <a:p>
            <a:pPr defTabSz="902421">
              <a:defRPr/>
            </a:pPr>
            <a:r>
              <a:rPr lang="en-US" dirty="0"/>
              <a:t>It</a:t>
            </a:r>
            <a:r>
              <a:rPr lang="en-US" baseline="0" dirty="0"/>
              <a:t> has an ease of both transport and storage</a:t>
            </a:r>
          </a:p>
          <a:p>
            <a:pPr defTabSz="902421">
              <a:defRPr/>
            </a:pPr>
            <a:endParaRPr lang="en-US" baseline="0" dirty="0"/>
          </a:p>
          <a:p>
            <a:pPr defTabSz="902421">
              <a:defRPr/>
            </a:pPr>
            <a:r>
              <a:rPr lang="en-US" baseline="0" dirty="0"/>
              <a:t>It is a good backstop fuel for other solid fuels</a:t>
            </a:r>
          </a:p>
          <a:p>
            <a:pPr defTabSz="902421">
              <a:defRPr/>
            </a:pPr>
            <a:endParaRPr lang="en-US" baseline="0" dirty="0"/>
          </a:p>
          <a:p>
            <a:pPr defTabSz="902421">
              <a:defRPr/>
            </a:pPr>
            <a:r>
              <a:rPr lang="en-US" dirty="0"/>
              <a:t>And its showing burgeoning use in developing nations</a:t>
            </a:r>
          </a:p>
          <a:p>
            <a:pPr defTabSz="902421">
              <a:defRPr/>
            </a:pPr>
            <a:endParaRPr lang="en-US" dirty="0"/>
          </a:p>
          <a:p>
            <a:pPr defTabSz="902421">
              <a:defRPr/>
            </a:pPr>
            <a:r>
              <a:rPr lang="en-US" dirty="0"/>
              <a:t>That being the case, what is the path forward for coal?</a:t>
            </a:r>
          </a:p>
          <a:p>
            <a:pPr defTabSz="902421">
              <a:defRPr/>
            </a:pPr>
            <a:endParaRPr lang="en-US" dirty="0"/>
          </a:p>
          <a:p>
            <a:pPr defTabSz="902421">
              <a:defRPr/>
            </a:pPr>
            <a:r>
              <a:rPr lang="en-US" dirty="0"/>
              <a:t>We still need to identify pathways for coal to compete on both a cost and emissions basis</a:t>
            </a:r>
          </a:p>
          <a:p>
            <a:pPr defTabSz="902421">
              <a:defRPr/>
            </a:pPr>
            <a:endParaRPr lang="en-US" dirty="0"/>
          </a:p>
          <a:p>
            <a:pPr defTabSz="902421">
              <a:defRPr/>
            </a:pPr>
            <a:r>
              <a:rPr lang="en-US" dirty="0"/>
              <a:t>And we must enable expanded use of renewable energy</a:t>
            </a:r>
          </a:p>
          <a:p>
            <a:pPr defTabSz="902421">
              <a:defRPr/>
            </a:pPr>
            <a:endParaRPr lang="en-US" dirty="0"/>
          </a:p>
          <a:p>
            <a:pPr marL="61101"/>
            <a:endParaRPr lang="en-US" dirty="0"/>
          </a:p>
          <a:p>
            <a:endParaRPr lang="en-US" dirty="0"/>
          </a:p>
        </p:txBody>
      </p:sp>
      <p:sp>
        <p:nvSpPr>
          <p:cNvPr id="4" name="Slide Number Placeholder 3"/>
          <p:cNvSpPr>
            <a:spLocks noGrp="1"/>
          </p:cNvSpPr>
          <p:nvPr>
            <p:ph type="sldNum" sz="quarter" idx="10"/>
          </p:nvPr>
        </p:nvSpPr>
        <p:spPr/>
        <p:txBody>
          <a:bodyPr/>
          <a:lstStyle/>
          <a:p>
            <a:fld id="{5A5AD131-B7D6-47B0-BCAC-691D61DBDE58}" type="slidenum">
              <a:rPr lang="en-US" smtClean="0"/>
              <a:pPr/>
              <a:t>6</a:t>
            </a:fld>
            <a:endParaRPr lang="en-US" dirty="0"/>
          </a:p>
        </p:txBody>
      </p:sp>
    </p:spTree>
    <p:extLst>
      <p:ext uri="{BB962C8B-B14F-4D97-AF65-F5344CB8AC3E}">
        <p14:creationId xmlns:p14="http://schemas.microsoft.com/office/powerpoint/2010/main" val="3405527918"/>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8178" name="Rectangle 2"/>
          <p:cNvSpPr>
            <a:spLocks noGrp="1" noRot="1" noChangeAspect="1" noChangeArrowheads="1" noTextEdit="1"/>
          </p:cNvSpPr>
          <p:nvPr>
            <p:ph type="sldImg"/>
          </p:nvPr>
        </p:nvSpPr>
        <p:spPr>
          <a:ln/>
        </p:spPr>
      </p:sp>
      <p:sp>
        <p:nvSpPr>
          <p:cNvPr id="818179"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3450716595"/>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8178" name="Rectangle 2"/>
          <p:cNvSpPr>
            <a:spLocks noGrp="1" noRot="1" noChangeAspect="1" noChangeArrowheads="1" noTextEdit="1"/>
          </p:cNvSpPr>
          <p:nvPr>
            <p:ph type="sldImg"/>
          </p:nvPr>
        </p:nvSpPr>
        <p:spPr>
          <a:ln/>
        </p:spPr>
      </p:sp>
      <p:sp>
        <p:nvSpPr>
          <p:cNvPr id="818179"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2747532189"/>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8178" name="Rectangle 2"/>
          <p:cNvSpPr>
            <a:spLocks noGrp="1" noRot="1" noChangeAspect="1" noChangeArrowheads="1" noTextEdit="1"/>
          </p:cNvSpPr>
          <p:nvPr>
            <p:ph type="sldImg"/>
          </p:nvPr>
        </p:nvSpPr>
        <p:spPr>
          <a:ln/>
        </p:spPr>
      </p:sp>
      <p:sp>
        <p:nvSpPr>
          <p:cNvPr id="818179"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3371531932"/>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8178" name="Rectangle 2"/>
          <p:cNvSpPr>
            <a:spLocks noGrp="1" noRot="1" noChangeAspect="1" noChangeArrowheads="1" noTextEdit="1"/>
          </p:cNvSpPr>
          <p:nvPr>
            <p:ph type="sldImg"/>
          </p:nvPr>
        </p:nvSpPr>
        <p:spPr>
          <a:ln/>
        </p:spPr>
      </p:sp>
      <p:sp>
        <p:nvSpPr>
          <p:cNvPr id="818179"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2760731312"/>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8178" name="Rectangle 2"/>
          <p:cNvSpPr>
            <a:spLocks noGrp="1" noRot="1" noChangeAspect="1" noChangeArrowheads="1" noTextEdit="1"/>
          </p:cNvSpPr>
          <p:nvPr>
            <p:ph type="sldImg"/>
          </p:nvPr>
        </p:nvSpPr>
        <p:spPr>
          <a:ln/>
        </p:spPr>
      </p:sp>
      <p:sp>
        <p:nvSpPr>
          <p:cNvPr id="818179"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517510367"/>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40</a:t>
            </a:r>
            <a:r>
              <a:rPr lang="en-US" baseline="0" dirty="0"/>
              <a:t> quads of energy input to electricity production in 2009.  </a:t>
            </a:r>
          </a:p>
          <a:p>
            <a:r>
              <a:rPr lang="en-US" baseline="0" dirty="0"/>
              <a:t>Average heating value of biomass, 8,000 </a:t>
            </a:r>
            <a:r>
              <a:rPr lang="en-US" baseline="0" dirty="0" err="1"/>
              <a:t>btu</a:t>
            </a:r>
            <a:r>
              <a:rPr lang="en-US" baseline="0" dirty="0"/>
              <a:t>/lb dry (HHV).</a:t>
            </a:r>
          </a:p>
          <a:p>
            <a:r>
              <a:rPr lang="en-US" baseline="0" dirty="0"/>
              <a:t>25% = about 10 quads.</a:t>
            </a:r>
            <a:endParaRPr lang="en-US" dirty="0"/>
          </a:p>
        </p:txBody>
      </p:sp>
    </p:spTree>
    <p:extLst>
      <p:ext uri="{BB962C8B-B14F-4D97-AF65-F5344CB8AC3E}">
        <p14:creationId xmlns:p14="http://schemas.microsoft.com/office/powerpoint/2010/main" val="196856951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02421">
              <a:defRPr/>
            </a:pPr>
            <a:r>
              <a:rPr lang="en-US" dirty="0"/>
              <a:t>Let’s first discuss the importance of coal</a:t>
            </a:r>
          </a:p>
          <a:p>
            <a:pPr defTabSz="902421">
              <a:defRPr/>
            </a:pPr>
            <a:endParaRPr lang="en-US" dirty="0"/>
          </a:p>
          <a:p>
            <a:pPr defTabSz="902421">
              <a:defRPr/>
            </a:pPr>
            <a:r>
              <a:rPr lang="en-US" dirty="0"/>
              <a:t>Remember that:</a:t>
            </a:r>
          </a:p>
          <a:p>
            <a:pPr defTabSz="902421">
              <a:defRPr/>
            </a:pPr>
            <a:endParaRPr lang="en-US" dirty="0"/>
          </a:p>
          <a:p>
            <a:pPr defTabSz="902421">
              <a:defRPr/>
            </a:pPr>
            <a:r>
              <a:rPr lang="en-US" dirty="0"/>
              <a:t>It’s still cheap and inexpensive</a:t>
            </a:r>
          </a:p>
          <a:p>
            <a:pPr defTabSz="902421">
              <a:defRPr/>
            </a:pPr>
            <a:endParaRPr lang="en-US" dirty="0"/>
          </a:p>
          <a:p>
            <a:pPr defTabSz="902421">
              <a:defRPr/>
            </a:pPr>
            <a:r>
              <a:rPr lang="en-US" dirty="0"/>
              <a:t>It</a:t>
            </a:r>
            <a:r>
              <a:rPr lang="en-US" baseline="0" dirty="0"/>
              <a:t> has an ease of both transport and storage</a:t>
            </a:r>
          </a:p>
          <a:p>
            <a:pPr defTabSz="902421">
              <a:defRPr/>
            </a:pPr>
            <a:endParaRPr lang="en-US" baseline="0" dirty="0"/>
          </a:p>
          <a:p>
            <a:pPr defTabSz="902421">
              <a:defRPr/>
            </a:pPr>
            <a:r>
              <a:rPr lang="en-US" baseline="0" dirty="0"/>
              <a:t>It is a good backstop fuel for other solid fuels</a:t>
            </a:r>
          </a:p>
          <a:p>
            <a:pPr defTabSz="902421">
              <a:defRPr/>
            </a:pPr>
            <a:endParaRPr lang="en-US" baseline="0" dirty="0"/>
          </a:p>
          <a:p>
            <a:pPr defTabSz="902421">
              <a:defRPr/>
            </a:pPr>
            <a:r>
              <a:rPr lang="en-US" dirty="0"/>
              <a:t>And its showing burgeoning use in developing nations</a:t>
            </a:r>
          </a:p>
          <a:p>
            <a:pPr defTabSz="902421">
              <a:defRPr/>
            </a:pPr>
            <a:endParaRPr lang="en-US" dirty="0"/>
          </a:p>
          <a:p>
            <a:pPr defTabSz="902421">
              <a:defRPr/>
            </a:pPr>
            <a:r>
              <a:rPr lang="en-US" dirty="0"/>
              <a:t>That being the case, what is the path forward for coal?</a:t>
            </a:r>
          </a:p>
          <a:p>
            <a:pPr defTabSz="902421">
              <a:defRPr/>
            </a:pPr>
            <a:endParaRPr lang="en-US" dirty="0"/>
          </a:p>
          <a:p>
            <a:pPr defTabSz="902421">
              <a:defRPr/>
            </a:pPr>
            <a:r>
              <a:rPr lang="en-US" dirty="0"/>
              <a:t>We still need to identify pathways for coal to compete on both a cost and emissions basis</a:t>
            </a:r>
          </a:p>
          <a:p>
            <a:pPr defTabSz="902421">
              <a:defRPr/>
            </a:pPr>
            <a:endParaRPr lang="en-US" dirty="0"/>
          </a:p>
          <a:p>
            <a:pPr defTabSz="902421">
              <a:defRPr/>
            </a:pPr>
            <a:r>
              <a:rPr lang="en-US" dirty="0"/>
              <a:t>And we must enable expanded use of renewable energy</a:t>
            </a:r>
          </a:p>
          <a:p>
            <a:pPr defTabSz="902421">
              <a:defRPr/>
            </a:pPr>
            <a:endParaRPr lang="en-US" dirty="0"/>
          </a:p>
          <a:p>
            <a:pPr marL="61101"/>
            <a:endParaRPr lang="en-US" dirty="0"/>
          </a:p>
          <a:p>
            <a:endParaRPr lang="en-US" dirty="0"/>
          </a:p>
        </p:txBody>
      </p:sp>
      <p:sp>
        <p:nvSpPr>
          <p:cNvPr id="4" name="Slide Number Placeholder 3"/>
          <p:cNvSpPr>
            <a:spLocks noGrp="1"/>
          </p:cNvSpPr>
          <p:nvPr>
            <p:ph type="sldNum" sz="quarter" idx="10"/>
          </p:nvPr>
        </p:nvSpPr>
        <p:spPr/>
        <p:txBody>
          <a:bodyPr/>
          <a:lstStyle/>
          <a:p>
            <a:fld id="{5A5AD131-B7D6-47B0-BCAC-691D61DBDE58}" type="slidenum">
              <a:rPr lang="en-US" smtClean="0"/>
              <a:pPr/>
              <a:t>7</a:t>
            </a:fld>
            <a:endParaRPr lang="en-US" dirty="0"/>
          </a:p>
        </p:txBody>
      </p:sp>
    </p:spTree>
    <p:extLst>
      <p:ext uri="{BB962C8B-B14F-4D97-AF65-F5344CB8AC3E}">
        <p14:creationId xmlns:p14="http://schemas.microsoft.com/office/powerpoint/2010/main" val="340552791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02421">
              <a:defRPr/>
            </a:pPr>
            <a:r>
              <a:rPr lang="en-US" dirty="0"/>
              <a:t>Let’s first discuss the importance of coal</a:t>
            </a:r>
          </a:p>
          <a:p>
            <a:pPr defTabSz="902421">
              <a:defRPr/>
            </a:pPr>
            <a:endParaRPr lang="en-US" dirty="0"/>
          </a:p>
          <a:p>
            <a:pPr defTabSz="902421">
              <a:defRPr/>
            </a:pPr>
            <a:r>
              <a:rPr lang="en-US" dirty="0"/>
              <a:t>Remember that:</a:t>
            </a:r>
          </a:p>
          <a:p>
            <a:pPr defTabSz="902421">
              <a:defRPr/>
            </a:pPr>
            <a:endParaRPr lang="en-US" dirty="0"/>
          </a:p>
          <a:p>
            <a:pPr defTabSz="902421">
              <a:defRPr/>
            </a:pPr>
            <a:r>
              <a:rPr lang="en-US" dirty="0"/>
              <a:t>It’s still cheap and inexpensive</a:t>
            </a:r>
          </a:p>
          <a:p>
            <a:pPr defTabSz="902421">
              <a:defRPr/>
            </a:pPr>
            <a:endParaRPr lang="en-US" dirty="0"/>
          </a:p>
          <a:p>
            <a:pPr defTabSz="902421">
              <a:defRPr/>
            </a:pPr>
            <a:r>
              <a:rPr lang="en-US" dirty="0"/>
              <a:t>It</a:t>
            </a:r>
            <a:r>
              <a:rPr lang="en-US" baseline="0" dirty="0"/>
              <a:t> has an ease of both transport and storage</a:t>
            </a:r>
          </a:p>
          <a:p>
            <a:pPr defTabSz="902421">
              <a:defRPr/>
            </a:pPr>
            <a:endParaRPr lang="en-US" baseline="0" dirty="0"/>
          </a:p>
          <a:p>
            <a:pPr defTabSz="902421">
              <a:defRPr/>
            </a:pPr>
            <a:r>
              <a:rPr lang="en-US" baseline="0" dirty="0"/>
              <a:t>It is a good backstop fuel for other solid fuels</a:t>
            </a:r>
          </a:p>
          <a:p>
            <a:pPr defTabSz="902421">
              <a:defRPr/>
            </a:pPr>
            <a:endParaRPr lang="en-US" baseline="0" dirty="0"/>
          </a:p>
          <a:p>
            <a:pPr defTabSz="902421">
              <a:defRPr/>
            </a:pPr>
            <a:r>
              <a:rPr lang="en-US" dirty="0"/>
              <a:t>And its showing burgeoning use in developing nations</a:t>
            </a:r>
          </a:p>
          <a:p>
            <a:pPr defTabSz="902421">
              <a:defRPr/>
            </a:pPr>
            <a:endParaRPr lang="en-US" dirty="0"/>
          </a:p>
          <a:p>
            <a:pPr defTabSz="902421">
              <a:defRPr/>
            </a:pPr>
            <a:r>
              <a:rPr lang="en-US" dirty="0"/>
              <a:t>That being the case, what is the path forward for coal?</a:t>
            </a:r>
          </a:p>
          <a:p>
            <a:pPr defTabSz="902421">
              <a:defRPr/>
            </a:pPr>
            <a:endParaRPr lang="en-US" dirty="0"/>
          </a:p>
          <a:p>
            <a:pPr defTabSz="902421">
              <a:defRPr/>
            </a:pPr>
            <a:r>
              <a:rPr lang="en-US" dirty="0"/>
              <a:t>We still need to identify pathways for coal to compete on both a cost and emissions basis</a:t>
            </a:r>
          </a:p>
          <a:p>
            <a:pPr defTabSz="902421">
              <a:defRPr/>
            </a:pPr>
            <a:endParaRPr lang="en-US" dirty="0"/>
          </a:p>
          <a:p>
            <a:pPr defTabSz="902421">
              <a:defRPr/>
            </a:pPr>
            <a:r>
              <a:rPr lang="en-US" dirty="0"/>
              <a:t>And we must enable expanded use of renewable energy</a:t>
            </a:r>
          </a:p>
          <a:p>
            <a:pPr defTabSz="902421">
              <a:defRPr/>
            </a:pPr>
            <a:endParaRPr lang="en-US" dirty="0"/>
          </a:p>
          <a:p>
            <a:pPr marL="61101"/>
            <a:endParaRPr lang="en-US" dirty="0"/>
          </a:p>
          <a:p>
            <a:endParaRPr lang="en-US" dirty="0"/>
          </a:p>
        </p:txBody>
      </p:sp>
      <p:sp>
        <p:nvSpPr>
          <p:cNvPr id="4" name="Slide Number Placeholder 3"/>
          <p:cNvSpPr>
            <a:spLocks noGrp="1"/>
          </p:cNvSpPr>
          <p:nvPr>
            <p:ph type="sldNum" sz="quarter" idx="10"/>
          </p:nvPr>
        </p:nvSpPr>
        <p:spPr/>
        <p:txBody>
          <a:bodyPr/>
          <a:lstStyle/>
          <a:p>
            <a:fld id="{5A5AD131-B7D6-47B0-BCAC-691D61DBDE58}" type="slidenum">
              <a:rPr lang="en-US" smtClean="0"/>
              <a:pPr/>
              <a:t>8</a:t>
            </a:fld>
            <a:endParaRPr lang="en-US" dirty="0"/>
          </a:p>
        </p:txBody>
      </p:sp>
    </p:spTree>
    <p:extLst>
      <p:ext uri="{BB962C8B-B14F-4D97-AF65-F5344CB8AC3E}">
        <p14:creationId xmlns:p14="http://schemas.microsoft.com/office/powerpoint/2010/main" val="340552791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02421">
              <a:defRPr/>
            </a:pPr>
            <a:r>
              <a:rPr lang="en-US" dirty="0"/>
              <a:t>Let’s first discuss the importance of coal</a:t>
            </a:r>
          </a:p>
          <a:p>
            <a:pPr defTabSz="902421">
              <a:defRPr/>
            </a:pPr>
            <a:endParaRPr lang="en-US" dirty="0"/>
          </a:p>
          <a:p>
            <a:pPr defTabSz="902421">
              <a:defRPr/>
            </a:pPr>
            <a:r>
              <a:rPr lang="en-US" dirty="0"/>
              <a:t>Remember that:</a:t>
            </a:r>
          </a:p>
          <a:p>
            <a:pPr defTabSz="902421">
              <a:defRPr/>
            </a:pPr>
            <a:endParaRPr lang="en-US" dirty="0"/>
          </a:p>
          <a:p>
            <a:pPr defTabSz="902421">
              <a:defRPr/>
            </a:pPr>
            <a:r>
              <a:rPr lang="en-US" dirty="0"/>
              <a:t>It’s still cheap and inexpensive</a:t>
            </a:r>
          </a:p>
          <a:p>
            <a:pPr defTabSz="902421">
              <a:defRPr/>
            </a:pPr>
            <a:endParaRPr lang="en-US" dirty="0"/>
          </a:p>
          <a:p>
            <a:pPr defTabSz="902421">
              <a:defRPr/>
            </a:pPr>
            <a:r>
              <a:rPr lang="en-US" dirty="0"/>
              <a:t>It</a:t>
            </a:r>
            <a:r>
              <a:rPr lang="en-US" baseline="0" dirty="0"/>
              <a:t> has an ease of both transport and storage</a:t>
            </a:r>
          </a:p>
          <a:p>
            <a:pPr defTabSz="902421">
              <a:defRPr/>
            </a:pPr>
            <a:endParaRPr lang="en-US" baseline="0" dirty="0"/>
          </a:p>
          <a:p>
            <a:pPr defTabSz="902421">
              <a:defRPr/>
            </a:pPr>
            <a:r>
              <a:rPr lang="en-US" baseline="0" dirty="0"/>
              <a:t>It is a good backstop fuel for other solid fuels</a:t>
            </a:r>
          </a:p>
          <a:p>
            <a:pPr defTabSz="902421">
              <a:defRPr/>
            </a:pPr>
            <a:endParaRPr lang="en-US" baseline="0" dirty="0"/>
          </a:p>
          <a:p>
            <a:pPr defTabSz="902421">
              <a:defRPr/>
            </a:pPr>
            <a:r>
              <a:rPr lang="en-US" dirty="0"/>
              <a:t>And its showing burgeoning use in developing nations</a:t>
            </a:r>
          </a:p>
          <a:p>
            <a:pPr defTabSz="902421">
              <a:defRPr/>
            </a:pPr>
            <a:endParaRPr lang="en-US" dirty="0"/>
          </a:p>
          <a:p>
            <a:pPr defTabSz="902421">
              <a:defRPr/>
            </a:pPr>
            <a:r>
              <a:rPr lang="en-US" dirty="0"/>
              <a:t>That being the case, what is the path forward for coal?</a:t>
            </a:r>
          </a:p>
          <a:p>
            <a:pPr defTabSz="902421">
              <a:defRPr/>
            </a:pPr>
            <a:endParaRPr lang="en-US" dirty="0"/>
          </a:p>
          <a:p>
            <a:pPr defTabSz="902421">
              <a:defRPr/>
            </a:pPr>
            <a:r>
              <a:rPr lang="en-US" dirty="0"/>
              <a:t>We still need to identify pathways for coal to compete on both a cost and emissions basis</a:t>
            </a:r>
          </a:p>
          <a:p>
            <a:pPr defTabSz="902421">
              <a:defRPr/>
            </a:pPr>
            <a:endParaRPr lang="en-US" dirty="0"/>
          </a:p>
          <a:p>
            <a:pPr defTabSz="902421">
              <a:defRPr/>
            </a:pPr>
            <a:r>
              <a:rPr lang="en-US" dirty="0"/>
              <a:t>And we must enable expanded use of renewable energy</a:t>
            </a:r>
          </a:p>
          <a:p>
            <a:pPr defTabSz="902421">
              <a:defRPr/>
            </a:pPr>
            <a:endParaRPr lang="en-US" dirty="0"/>
          </a:p>
          <a:p>
            <a:pPr marL="61101"/>
            <a:endParaRPr lang="en-US" dirty="0"/>
          </a:p>
          <a:p>
            <a:endParaRPr lang="en-US" dirty="0"/>
          </a:p>
        </p:txBody>
      </p:sp>
      <p:sp>
        <p:nvSpPr>
          <p:cNvPr id="4" name="Slide Number Placeholder 3"/>
          <p:cNvSpPr>
            <a:spLocks noGrp="1"/>
          </p:cNvSpPr>
          <p:nvPr>
            <p:ph type="sldNum" sz="quarter" idx="10"/>
          </p:nvPr>
        </p:nvSpPr>
        <p:spPr/>
        <p:txBody>
          <a:bodyPr/>
          <a:lstStyle/>
          <a:p>
            <a:fld id="{5A5AD131-B7D6-47B0-BCAC-691D61DBDE58}" type="slidenum">
              <a:rPr lang="en-US" smtClean="0"/>
              <a:pPr/>
              <a:t>9</a:t>
            </a:fld>
            <a:endParaRPr lang="en-US" dirty="0"/>
          </a:p>
        </p:txBody>
      </p:sp>
    </p:spTree>
    <p:extLst>
      <p:ext uri="{BB962C8B-B14F-4D97-AF65-F5344CB8AC3E}">
        <p14:creationId xmlns:p14="http://schemas.microsoft.com/office/powerpoint/2010/main" val="340552791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02421">
              <a:defRPr/>
            </a:pPr>
            <a:r>
              <a:rPr lang="en-US" dirty="0"/>
              <a:t>Let’s first discuss the importance of coal</a:t>
            </a:r>
          </a:p>
          <a:p>
            <a:pPr defTabSz="902421">
              <a:defRPr/>
            </a:pPr>
            <a:endParaRPr lang="en-US" dirty="0"/>
          </a:p>
          <a:p>
            <a:pPr defTabSz="902421">
              <a:defRPr/>
            </a:pPr>
            <a:r>
              <a:rPr lang="en-US" dirty="0"/>
              <a:t>Remember that:</a:t>
            </a:r>
          </a:p>
          <a:p>
            <a:pPr defTabSz="902421">
              <a:defRPr/>
            </a:pPr>
            <a:endParaRPr lang="en-US" dirty="0"/>
          </a:p>
          <a:p>
            <a:pPr defTabSz="902421">
              <a:defRPr/>
            </a:pPr>
            <a:r>
              <a:rPr lang="en-US" dirty="0"/>
              <a:t>It’s still cheap and inexpensive</a:t>
            </a:r>
          </a:p>
          <a:p>
            <a:pPr defTabSz="902421">
              <a:defRPr/>
            </a:pPr>
            <a:endParaRPr lang="en-US" dirty="0"/>
          </a:p>
          <a:p>
            <a:pPr defTabSz="902421">
              <a:defRPr/>
            </a:pPr>
            <a:r>
              <a:rPr lang="en-US" dirty="0"/>
              <a:t>It</a:t>
            </a:r>
            <a:r>
              <a:rPr lang="en-US" baseline="0" dirty="0"/>
              <a:t> has an ease of both transport and storage</a:t>
            </a:r>
          </a:p>
          <a:p>
            <a:pPr defTabSz="902421">
              <a:defRPr/>
            </a:pPr>
            <a:endParaRPr lang="en-US" baseline="0" dirty="0"/>
          </a:p>
          <a:p>
            <a:pPr defTabSz="902421">
              <a:defRPr/>
            </a:pPr>
            <a:r>
              <a:rPr lang="en-US" baseline="0" dirty="0"/>
              <a:t>It is a good backstop fuel for other solid fuels</a:t>
            </a:r>
          </a:p>
          <a:p>
            <a:pPr defTabSz="902421">
              <a:defRPr/>
            </a:pPr>
            <a:endParaRPr lang="en-US" baseline="0" dirty="0"/>
          </a:p>
          <a:p>
            <a:pPr defTabSz="902421">
              <a:defRPr/>
            </a:pPr>
            <a:r>
              <a:rPr lang="en-US" dirty="0"/>
              <a:t>And its showing burgeoning use in developing nations</a:t>
            </a:r>
          </a:p>
          <a:p>
            <a:pPr defTabSz="902421">
              <a:defRPr/>
            </a:pPr>
            <a:endParaRPr lang="en-US" dirty="0"/>
          </a:p>
          <a:p>
            <a:pPr defTabSz="902421">
              <a:defRPr/>
            </a:pPr>
            <a:r>
              <a:rPr lang="en-US" dirty="0"/>
              <a:t>That being the case, what is the path forward for coal?</a:t>
            </a:r>
          </a:p>
          <a:p>
            <a:pPr defTabSz="902421">
              <a:defRPr/>
            </a:pPr>
            <a:endParaRPr lang="en-US" dirty="0"/>
          </a:p>
          <a:p>
            <a:pPr defTabSz="902421">
              <a:defRPr/>
            </a:pPr>
            <a:r>
              <a:rPr lang="en-US" dirty="0"/>
              <a:t>We still need to identify pathways for coal to compete on both a cost and emissions basis</a:t>
            </a:r>
          </a:p>
          <a:p>
            <a:pPr defTabSz="902421">
              <a:defRPr/>
            </a:pPr>
            <a:endParaRPr lang="en-US" dirty="0"/>
          </a:p>
          <a:p>
            <a:pPr defTabSz="902421">
              <a:defRPr/>
            </a:pPr>
            <a:r>
              <a:rPr lang="en-US" dirty="0"/>
              <a:t>And we must enable expanded use of renewable energy</a:t>
            </a:r>
          </a:p>
          <a:p>
            <a:pPr defTabSz="902421">
              <a:defRPr/>
            </a:pPr>
            <a:endParaRPr lang="en-US" dirty="0"/>
          </a:p>
          <a:p>
            <a:pPr marL="61101"/>
            <a:endParaRPr lang="en-US" dirty="0"/>
          </a:p>
          <a:p>
            <a:endParaRPr lang="en-US" dirty="0"/>
          </a:p>
        </p:txBody>
      </p:sp>
      <p:sp>
        <p:nvSpPr>
          <p:cNvPr id="4" name="Slide Number Placeholder 3"/>
          <p:cNvSpPr>
            <a:spLocks noGrp="1"/>
          </p:cNvSpPr>
          <p:nvPr>
            <p:ph type="sldNum" sz="quarter" idx="10"/>
          </p:nvPr>
        </p:nvSpPr>
        <p:spPr/>
        <p:txBody>
          <a:bodyPr/>
          <a:lstStyle/>
          <a:p>
            <a:fld id="{5A5AD131-B7D6-47B0-BCAC-691D61DBDE58}" type="slidenum">
              <a:rPr lang="en-US" smtClean="0"/>
              <a:pPr/>
              <a:t>10</a:t>
            </a:fld>
            <a:endParaRPr lang="en-US" dirty="0"/>
          </a:p>
        </p:txBody>
      </p:sp>
    </p:spTree>
    <p:extLst>
      <p:ext uri="{BB962C8B-B14F-4D97-AF65-F5344CB8AC3E}">
        <p14:creationId xmlns:p14="http://schemas.microsoft.com/office/powerpoint/2010/main" val="340552791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02421">
              <a:defRPr/>
            </a:pPr>
            <a:r>
              <a:rPr lang="en-US" dirty="0"/>
              <a:t>Let’s first discuss the importance of coal</a:t>
            </a:r>
          </a:p>
          <a:p>
            <a:pPr defTabSz="902421">
              <a:defRPr/>
            </a:pPr>
            <a:endParaRPr lang="en-US" dirty="0"/>
          </a:p>
          <a:p>
            <a:pPr defTabSz="902421">
              <a:defRPr/>
            </a:pPr>
            <a:r>
              <a:rPr lang="en-US" dirty="0"/>
              <a:t>Remember that:</a:t>
            </a:r>
          </a:p>
          <a:p>
            <a:pPr defTabSz="902421">
              <a:defRPr/>
            </a:pPr>
            <a:endParaRPr lang="en-US" dirty="0"/>
          </a:p>
          <a:p>
            <a:pPr defTabSz="902421">
              <a:defRPr/>
            </a:pPr>
            <a:r>
              <a:rPr lang="en-US" dirty="0"/>
              <a:t>It’s still cheap and inexpensive</a:t>
            </a:r>
          </a:p>
          <a:p>
            <a:pPr defTabSz="902421">
              <a:defRPr/>
            </a:pPr>
            <a:endParaRPr lang="en-US" dirty="0"/>
          </a:p>
          <a:p>
            <a:pPr defTabSz="902421">
              <a:defRPr/>
            </a:pPr>
            <a:r>
              <a:rPr lang="en-US" dirty="0"/>
              <a:t>It</a:t>
            </a:r>
            <a:r>
              <a:rPr lang="en-US" baseline="0" dirty="0"/>
              <a:t> has an ease of both transport and storage</a:t>
            </a:r>
          </a:p>
          <a:p>
            <a:pPr defTabSz="902421">
              <a:defRPr/>
            </a:pPr>
            <a:endParaRPr lang="en-US" baseline="0" dirty="0"/>
          </a:p>
          <a:p>
            <a:pPr defTabSz="902421">
              <a:defRPr/>
            </a:pPr>
            <a:r>
              <a:rPr lang="en-US" baseline="0" dirty="0"/>
              <a:t>It is a good backstop fuel for other solid fuels</a:t>
            </a:r>
          </a:p>
          <a:p>
            <a:pPr defTabSz="902421">
              <a:defRPr/>
            </a:pPr>
            <a:endParaRPr lang="en-US" baseline="0" dirty="0"/>
          </a:p>
          <a:p>
            <a:pPr defTabSz="902421">
              <a:defRPr/>
            </a:pPr>
            <a:r>
              <a:rPr lang="en-US" dirty="0"/>
              <a:t>And its showing burgeoning use in developing nations</a:t>
            </a:r>
          </a:p>
          <a:p>
            <a:pPr defTabSz="902421">
              <a:defRPr/>
            </a:pPr>
            <a:endParaRPr lang="en-US" dirty="0"/>
          </a:p>
          <a:p>
            <a:pPr defTabSz="902421">
              <a:defRPr/>
            </a:pPr>
            <a:r>
              <a:rPr lang="en-US" dirty="0"/>
              <a:t>That being the case, what is the path forward for coal?</a:t>
            </a:r>
          </a:p>
          <a:p>
            <a:pPr defTabSz="902421">
              <a:defRPr/>
            </a:pPr>
            <a:endParaRPr lang="en-US" dirty="0"/>
          </a:p>
          <a:p>
            <a:pPr defTabSz="902421">
              <a:defRPr/>
            </a:pPr>
            <a:r>
              <a:rPr lang="en-US" dirty="0"/>
              <a:t>We still need to identify pathways for coal to compete on both a cost and emissions basis</a:t>
            </a:r>
          </a:p>
          <a:p>
            <a:pPr defTabSz="902421">
              <a:defRPr/>
            </a:pPr>
            <a:endParaRPr lang="en-US" dirty="0"/>
          </a:p>
          <a:p>
            <a:pPr defTabSz="902421">
              <a:defRPr/>
            </a:pPr>
            <a:r>
              <a:rPr lang="en-US" dirty="0"/>
              <a:t>And we must enable expanded use of renewable energy</a:t>
            </a:r>
          </a:p>
          <a:p>
            <a:pPr defTabSz="902421">
              <a:defRPr/>
            </a:pPr>
            <a:endParaRPr lang="en-US" dirty="0"/>
          </a:p>
          <a:p>
            <a:pPr marL="61101"/>
            <a:endParaRPr lang="en-US" dirty="0"/>
          </a:p>
          <a:p>
            <a:endParaRPr lang="en-US" dirty="0"/>
          </a:p>
        </p:txBody>
      </p:sp>
      <p:sp>
        <p:nvSpPr>
          <p:cNvPr id="4" name="Slide Number Placeholder 3"/>
          <p:cNvSpPr>
            <a:spLocks noGrp="1"/>
          </p:cNvSpPr>
          <p:nvPr>
            <p:ph type="sldNum" sz="quarter" idx="10"/>
          </p:nvPr>
        </p:nvSpPr>
        <p:spPr/>
        <p:txBody>
          <a:bodyPr/>
          <a:lstStyle/>
          <a:p>
            <a:fld id="{5A5AD131-B7D6-47B0-BCAC-691D61DBDE58}" type="slidenum">
              <a:rPr lang="en-US" smtClean="0"/>
              <a:pPr/>
              <a:t>11</a:t>
            </a:fld>
            <a:endParaRPr lang="en-US" dirty="0"/>
          </a:p>
        </p:txBody>
      </p:sp>
    </p:spTree>
    <p:extLst>
      <p:ext uri="{BB962C8B-B14F-4D97-AF65-F5344CB8AC3E}">
        <p14:creationId xmlns:p14="http://schemas.microsoft.com/office/powerpoint/2010/main" val="340552791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3.xml"/><Relationship Id="rId4" Type="http://schemas.openxmlformats.org/officeDocument/2006/relationships/image" Target="../media/image6.jpe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5.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6.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0" name="Rectangle 19"/>
          <p:cNvSpPr/>
          <p:nvPr userDrawn="1"/>
        </p:nvSpPr>
        <p:spPr>
          <a:xfrm>
            <a:off x="0" y="1284859"/>
            <a:ext cx="9144000" cy="36576"/>
          </a:xfrm>
          <a:prstGeom prst="rect">
            <a:avLst/>
          </a:prstGeom>
          <a:solidFill>
            <a:schemeClr val="accent4"/>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sp>
        <p:nvSpPr>
          <p:cNvPr id="23" name="Rectangle 22"/>
          <p:cNvSpPr/>
          <p:nvPr userDrawn="1"/>
        </p:nvSpPr>
        <p:spPr>
          <a:xfrm>
            <a:off x="0" y="1213729"/>
            <a:ext cx="9144000" cy="73152"/>
          </a:xfrm>
          <a:prstGeom prst="rect">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sp>
        <p:nvSpPr>
          <p:cNvPr id="33" name="Rectangle 32"/>
          <p:cNvSpPr/>
          <p:nvPr userDrawn="1"/>
        </p:nvSpPr>
        <p:spPr>
          <a:xfrm>
            <a:off x="143" y="5206777"/>
            <a:ext cx="6421638" cy="1252728"/>
          </a:xfrm>
          <a:prstGeom prst="rect">
            <a:avLst/>
          </a:prstGeom>
          <a:solidFill>
            <a:schemeClr val="bg2">
              <a:lumMod val="75000"/>
            </a:scheme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sp>
        <p:nvSpPr>
          <p:cNvPr id="56" name="Rectangle 55"/>
          <p:cNvSpPr/>
          <p:nvPr userDrawn="1"/>
        </p:nvSpPr>
        <p:spPr>
          <a:xfrm>
            <a:off x="6397067" y="5206777"/>
            <a:ext cx="2746934" cy="1252728"/>
          </a:xfrm>
          <a:prstGeom prst="rect">
            <a:avLst/>
          </a:prstGeom>
          <a:solidFill>
            <a:schemeClr val="bg1">
              <a:lumMod val="50000"/>
            </a:scheme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sp>
        <p:nvSpPr>
          <p:cNvPr id="7" name="Rectangle 6"/>
          <p:cNvSpPr/>
          <p:nvPr userDrawn="1"/>
        </p:nvSpPr>
        <p:spPr>
          <a:xfrm>
            <a:off x="0" y="0"/>
            <a:ext cx="9144000" cy="1248032"/>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spcBef>
                <a:spcPts val="1200"/>
              </a:spcBef>
            </a:pPr>
            <a:endParaRPr lang="en-US" sz="2400" b="1" i="1" dirty="0">
              <a:solidFill>
                <a:prstClr val="white"/>
              </a:solidFill>
            </a:endParaRPr>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74320" y="162065"/>
            <a:ext cx="1300911" cy="999251"/>
          </a:xfrm>
          <a:prstGeom prst="rect">
            <a:avLst/>
          </a:prstGeom>
        </p:spPr>
      </p:pic>
      <p:sp>
        <p:nvSpPr>
          <p:cNvPr id="57" name="Rectangle 56"/>
          <p:cNvSpPr/>
          <p:nvPr userDrawn="1"/>
        </p:nvSpPr>
        <p:spPr>
          <a:xfrm>
            <a:off x="-761" y="6450352"/>
            <a:ext cx="9145195" cy="409149"/>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 name="Group 2"/>
          <p:cNvGrpSpPr/>
          <p:nvPr userDrawn="1"/>
        </p:nvGrpSpPr>
        <p:grpSpPr>
          <a:xfrm>
            <a:off x="6360161" y="6496947"/>
            <a:ext cx="2877642" cy="345882"/>
            <a:chOff x="6360161" y="6496947"/>
            <a:chExt cx="2877642" cy="345882"/>
          </a:xfrm>
        </p:grpSpPr>
        <p:pic>
          <p:nvPicPr>
            <p:cNvPr id="36" name="Picture 35"/>
            <p:cNvPicPr>
              <a:picLocks noChangeAspect="1"/>
            </p:cNvPicPr>
            <p:nvPr userDrawn="1"/>
          </p:nvPicPr>
          <p:blipFill rotWithShape="1">
            <a:blip r:embed="rId3" cstate="print">
              <a:extLst>
                <a:ext uri="{28A0092B-C50C-407E-A947-70E740481C1C}">
                  <a14:useLocalDpi xmlns:a14="http://schemas.microsoft.com/office/drawing/2010/main" val="0"/>
                </a:ext>
              </a:extLst>
            </a:blip>
            <a:srcRect r="26553"/>
            <a:stretch/>
          </p:blipFill>
          <p:spPr>
            <a:xfrm>
              <a:off x="6360161" y="6496947"/>
              <a:ext cx="1343216" cy="345882"/>
            </a:xfrm>
            <a:prstGeom prst="rect">
              <a:avLst/>
            </a:prstGeom>
          </p:spPr>
        </p:pic>
        <p:sp>
          <p:nvSpPr>
            <p:cNvPr id="37" name="TextBox 36"/>
            <p:cNvSpPr txBox="1"/>
            <p:nvPr userDrawn="1"/>
          </p:nvSpPr>
          <p:spPr>
            <a:xfrm>
              <a:off x="7611488" y="6499567"/>
              <a:ext cx="1626315" cy="341632"/>
            </a:xfrm>
            <a:prstGeom prst="rect">
              <a:avLst/>
            </a:prstGeom>
            <a:noFill/>
          </p:spPr>
          <p:txBody>
            <a:bodyPr wrap="square" rtlCol="0" anchor="ctr" anchorCtr="0">
              <a:spAutoFit/>
            </a:bodyPr>
            <a:lstStyle/>
            <a:p>
              <a:pPr>
                <a:lnSpc>
                  <a:spcPct val="90000"/>
                </a:lnSpc>
              </a:pPr>
              <a:r>
                <a:rPr lang="en-US" sz="900" b="1" dirty="0">
                  <a:solidFill>
                    <a:prstClr val="white"/>
                  </a:solidFill>
                  <a:latin typeface="Arial" panose="020B0604020202020204" pitchFamily="34" charset="0"/>
                  <a:cs typeface="Arial" panose="020B0604020202020204" pitchFamily="34" charset="0"/>
                </a:rPr>
                <a:t>National Energy Technology Laboratory</a:t>
              </a:r>
            </a:p>
          </p:txBody>
        </p:sp>
      </p:grpSp>
      <p:sp>
        <p:nvSpPr>
          <p:cNvPr id="2" name="Isosceles Triangle 1"/>
          <p:cNvSpPr/>
          <p:nvPr userDrawn="1"/>
        </p:nvSpPr>
        <p:spPr>
          <a:xfrm>
            <a:off x="4872673" y="5206167"/>
            <a:ext cx="1524393" cy="1241804"/>
          </a:xfrm>
          <a:prstGeom prst="triangle">
            <a:avLst>
              <a:gd name="adj" fmla="val 100000"/>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Text Placeholder 8"/>
          <p:cNvSpPr>
            <a:spLocks noGrp="1"/>
          </p:cNvSpPr>
          <p:nvPr userDrawn="1">
            <p:ph type="body" sz="quarter" idx="13" hasCustomPrompt="1"/>
          </p:nvPr>
        </p:nvSpPr>
        <p:spPr>
          <a:xfrm>
            <a:off x="6269092" y="5318971"/>
            <a:ext cx="2743200" cy="246221"/>
          </a:xfrm>
        </p:spPr>
        <p:txBody>
          <a:bodyPr wrap="square" lIns="0" tIns="0" rIns="0" bIns="0">
            <a:spAutoFit/>
          </a:bodyPr>
          <a:lstStyle>
            <a:lvl1pPr marL="0" indent="0" algn="r">
              <a:buNone/>
              <a:defRPr sz="1600">
                <a:solidFill>
                  <a:schemeClr val="bg1"/>
                </a:solidFill>
              </a:defRPr>
            </a:lvl1pPr>
          </a:lstStyle>
          <a:p>
            <a:r>
              <a:rPr lang="en-US" dirty="0"/>
              <a:t>Presenter’s name</a:t>
            </a:r>
          </a:p>
        </p:txBody>
      </p:sp>
      <p:sp>
        <p:nvSpPr>
          <p:cNvPr id="22" name="Text Placeholder 9"/>
          <p:cNvSpPr>
            <a:spLocks noGrp="1"/>
          </p:cNvSpPr>
          <p:nvPr userDrawn="1">
            <p:ph type="body" sz="quarter" idx="14" hasCustomPrompt="1"/>
          </p:nvPr>
        </p:nvSpPr>
        <p:spPr>
          <a:xfrm>
            <a:off x="5903332" y="5655448"/>
            <a:ext cx="3108960" cy="246221"/>
          </a:xfrm>
        </p:spPr>
        <p:txBody>
          <a:bodyPr wrap="square" lIns="0" tIns="0" rIns="0" bIns="0">
            <a:spAutoFit/>
          </a:bodyPr>
          <a:lstStyle>
            <a:lvl1pPr marL="0" indent="0" algn="r">
              <a:spcBef>
                <a:spcPts val="600"/>
              </a:spcBef>
              <a:buNone/>
              <a:defRPr sz="1600" b="0">
                <a:solidFill>
                  <a:schemeClr val="bg1"/>
                </a:solidFill>
              </a:defRPr>
            </a:lvl1pPr>
          </a:lstStyle>
          <a:p>
            <a:r>
              <a:rPr lang="en-US" dirty="0"/>
              <a:t>Presenter’s title and date</a:t>
            </a:r>
          </a:p>
        </p:txBody>
      </p:sp>
      <p:sp>
        <p:nvSpPr>
          <p:cNvPr id="24" name="TextBox 23"/>
          <p:cNvSpPr txBox="1"/>
          <p:nvPr userDrawn="1"/>
        </p:nvSpPr>
        <p:spPr>
          <a:xfrm>
            <a:off x="3507287" y="430858"/>
            <a:ext cx="5598099" cy="400110"/>
          </a:xfrm>
          <a:prstGeom prst="rect">
            <a:avLst/>
          </a:prstGeom>
          <a:noFill/>
        </p:spPr>
        <p:txBody>
          <a:bodyPr wrap="square" rtlCol="0">
            <a:spAutoFit/>
          </a:bodyPr>
          <a:lstStyle/>
          <a:p>
            <a:pPr algn="r"/>
            <a:r>
              <a:rPr lang="en-US" sz="2000" b="1" i="1" cap="none" spc="50" baseline="0" dirty="0">
                <a:solidFill>
                  <a:schemeClr val="bg1"/>
                </a:solidFill>
              </a:rPr>
              <a:t>Driving Innovation </a:t>
            </a:r>
            <a:r>
              <a:rPr lang="en-US" sz="1600" b="1" i="1" cap="none" spc="50" baseline="0" dirty="0">
                <a:solidFill>
                  <a:schemeClr val="bg1"/>
                </a:solidFill>
              </a:rPr>
              <a:t>♦</a:t>
            </a:r>
            <a:r>
              <a:rPr lang="en-US" sz="2000" b="1" i="1" cap="none" spc="50" baseline="0" dirty="0">
                <a:solidFill>
                  <a:schemeClr val="bg1"/>
                </a:solidFill>
              </a:rPr>
              <a:t> Delivering Results</a:t>
            </a:r>
          </a:p>
        </p:txBody>
      </p:sp>
      <p:sp>
        <p:nvSpPr>
          <p:cNvPr id="17" name="Text Placeholder 7"/>
          <p:cNvSpPr>
            <a:spLocks noGrp="1"/>
          </p:cNvSpPr>
          <p:nvPr userDrawn="1">
            <p:ph type="body" sz="quarter" idx="10" hasCustomPrompt="1"/>
          </p:nvPr>
        </p:nvSpPr>
        <p:spPr>
          <a:xfrm>
            <a:off x="274319" y="5317223"/>
            <a:ext cx="5394960" cy="498598"/>
          </a:xfrm>
        </p:spPr>
        <p:txBody>
          <a:bodyPr lIns="0" rIns="0" anchor="t" anchorCtr="0">
            <a:spAutoFit/>
          </a:bodyPr>
          <a:lstStyle>
            <a:lvl1pPr marL="0" indent="0">
              <a:lnSpc>
                <a:spcPct val="110000"/>
              </a:lnSpc>
              <a:spcBef>
                <a:spcPts val="0"/>
              </a:spcBef>
              <a:buNone/>
              <a:defRPr sz="2400">
                <a:solidFill>
                  <a:schemeClr val="bg1"/>
                </a:solidFill>
              </a:defRPr>
            </a:lvl1pPr>
          </a:lstStyle>
          <a:p>
            <a:r>
              <a:rPr lang="en-US" dirty="0"/>
              <a:t>Click to add presentation title</a:t>
            </a:r>
          </a:p>
        </p:txBody>
      </p:sp>
    </p:spTree>
    <p:extLst>
      <p:ext uri="{BB962C8B-B14F-4D97-AF65-F5344CB8AC3E}">
        <p14:creationId xmlns:p14="http://schemas.microsoft.com/office/powerpoint/2010/main" val="3932871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6" name="Text Placeholder 35"/>
          <p:cNvSpPr>
            <a:spLocks noGrp="1"/>
          </p:cNvSpPr>
          <p:nvPr>
            <p:ph type="body" sz="quarter" idx="13" hasCustomPrompt="1"/>
          </p:nvPr>
        </p:nvSpPr>
        <p:spPr>
          <a:xfrm>
            <a:off x="3748889" y="4902914"/>
            <a:ext cx="5212080" cy="400110"/>
          </a:xfrm>
        </p:spPr>
        <p:txBody>
          <a:bodyPr>
            <a:spAutoFit/>
          </a:bodyPr>
          <a:lstStyle>
            <a:lvl1pPr marL="0" indent="1588">
              <a:spcBef>
                <a:spcPts val="300"/>
              </a:spcBef>
              <a:buNone/>
              <a:defRPr sz="2000" b="1" baseline="0">
                <a:solidFill>
                  <a:schemeClr val="tx1"/>
                </a:solidFill>
                <a:latin typeface="+mj-lt"/>
              </a:defRPr>
            </a:lvl1pPr>
            <a:lvl2pPr marL="1588" indent="-1588">
              <a:spcBef>
                <a:spcPts val="300"/>
              </a:spcBef>
              <a:buNone/>
              <a:defRPr sz="2000"/>
            </a:lvl2pPr>
            <a:lvl3pPr marL="3175" indent="-3175">
              <a:spcBef>
                <a:spcPts val="300"/>
              </a:spcBef>
              <a:buNone/>
              <a:defRPr sz="2000"/>
            </a:lvl3pPr>
            <a:lvl4pPr>
              <a:defRPr sz="2000"/>
            </a:lvl4pPr>
            <a:lvl5pPr>
              <a:defRPr sz="2000"/>
            </a:lvl5pPr>
          </a:lstStyle>
          <a:p>
            <a:pPr lvl="0"/>
            <a:r>
              <a:rPr lang="en-US" dirty="0"/>
              <a:t>Presenter’s Name</a:t>
            </a:r>
          </a:p>
        </p:txBody>
      </p:sp>
      <p:sp>
        <p:nvSpPr>
          <p:cNvPr id="7" name="Text Placeholder 35"/>
          <p:cNvSpPr>
            <a:spLocks noGrp="1"/>
          </p:cNvSpPr>
          <p:nvPr>
            <p:ph type="body" sz="quarter" idx="14" hasCustomPrompt="1"/>
          </p:nvPr>
        </p:nvSpPr>
        <p:spPr>
          <a:xfrm>
            <a:off x="3748889" y="5301310"/>
            <a:ext cx="5212080" cy="400110"/>
          </a:xfrm>
        </p:spPr>
        <p:txBody>
          <a:bodyPr>
            <a:spAutoFit/>
          </a:bodyPr>
          <a:lstStyle>
            <a:lvl1pPr marL="0" indent="1588">
              <a:spcBef>
                <a:spcPts val="300"/>
              </a:spcBef>
              <a:buNone/>
              <a:defRPr sz="2000" b="0" baseline="0">
                <a:solidFill>
                  <a:schemeClr val="tx1"/>
                </a:solidFill>
                <a:latin typeface="+mj-lt"/>
              </a:defRPr>
            </a:lvl1pPr>
            <a:lvl2pPr marL="1588" indent="-1588">
              <a:spcBef>
                <a:spcPts val="300"/>
              </a:spcBef>
              <a:buNone/>
              <a:defRPr sz="2000"/>
            </a:lvl2pPr>
            <a:lvl3pPr marL="3175" indent="-3175">
              <a:spcBef>
                <a:spcPts val="300"/>
              </a:spcBef>
              <a:buNone/>
              <a:defRPr sz="2000"/>
            </a:lvl3pPr>
            <a:lvl4pPr>
              <a:defRPr sz="2000"/>
            </a:lvl4pPr>
            <a:lvl5pPr>
              <a:defRPr sz="2000"/>
            </a:lvl5pPr>
          </a:lstStyle>
          <a:p>
            <a:pPr lvl="0"/>
            <a:r>
              <a:rPr lang="en-US" dirty="0"/>
              <a:t>Title, Division</a:t>
            </a:r>
          </a:p>
        </p:txBody>
      </p:sp>
      <p:sp>
        <p:nvSpPr>
          <p:cNvPr id="8" name="Text Placeholder 35"/>
          <p:cNvSpPr>
            <a:spLocks noGrp="1"/>
          </p:cNvSpPr>
          <p:nvPr>
            <p:ph type="body" sz="quarter" idx="15" hasCustomPrompt="1"/>
          </p:nvPr>
        </p:nvSpPr>
        <p:spPr>
          <a:xfrm>
            <a:off x="3748889" y="5702082"/>
            <a:ext cx="5212080" cy="400110"/>
          </a:xfrm>
        </p:spPr>
        <p:txBody>
          <a:bodyPr>
            <a:spAutoFit/>
          </a:bodyPr>
          <a:lstStyle>
            <a:lvl1pPr marL="0" indent="1588">
              <a:spcBef>
                <a:spcPts val="300"/>
              </a:spcBef>
              <a:buNone/>
              <a:defRPr sz="2000" b="0" baseline="0">
                <a:solidFill>
                  <a:schemeClr val="tx1"/>
                </a:solidFill>
                <a:latin typeface="+mj-lt"/>
              </a:defRPr>
            </a:lvl1pPr>
            <a:lvl2pPr marL="1588" indent="-1588">
              <a:spcBef>
                <a:spcPts val="300"/>
              </a:spcBef>
              <a:buNone/>
              <a:defRPr sz="2000"/>
            </a:lvl2pPr>
            <a:lvl3pPr marL="3175" indent="-3175">
              <a:spcBef>
                <a:spcPts val="300"/>
              </a:spcBef>
              <a:buNone/>
              <a:defRPr sz="2000"/>
            </a:lvl3pPr>
            <a:lvl4pPr>
              <a:defRPr sz="2000"/>
            </a:lvl4pPr>
            <a:lvl5pPr>
              <a:defRPr sz="2000"/>
            </a:lvl5pPr>
          </a:lstStyle>
          <a:p>
            <a:pPr lvl="0"/>
            <a:r>
              <a:rPr lang="en-US" dirty="0"/>
              <a:t>Click to add date</a:t>
            </a:r>
          </a:p>
        </p:txBody>
      </p:sp>
      <p:sp>
        <p:nvSpPr>
          <p:cNvPr id="9" name="Rectangle 8"/>
          <p:cNvSpPr/>
          <p:nvPr userDrawn="1"/>
        </p:nvSpPr>
        <p:spPr bwMode="auto">
          <a:xfrm>
            <a:off x="3557116" y="1841500"/>
            <a:ext cx="5586884" cy="2692400"/>
          </a:xfrm>
          <a:prstGeom prst="rect">
            <a:avLst/>
          </a:prstGeom>
          <a:gradFill flip="none" rotWithShape="1">
            <a:gsLst>
              <a:gs pos="0">
                <a:srgbClr val="1B4F83"/>
              </a:gs>
              <a:gs pos="50000">
                <a:srgbClr val="2162A3"/>
              </a:gs>
              <a:gs pos="100000">
                <a:srgbClr val="2468AF">
                  <a:alpha val="15000"/>
                </a:srgbClr>
              </a:gs>
            </a:gsLst>
            <a:lin ang="16200000" scaled="1"/>
            <a:tileRect/>
          </a:gradFill>
          <a:ln w="9525" cap="flat" cmpd="sng" algn="ctr">
            <a:noFill/>
            <a:prstDash val="solid"/>
            <a:round/>
            <a:headEnd type="none" w="med" len="med"/>
            <a:tailEnd type="none" w="med" len="med"/>
          </a:ln>
          <a:effectLst/>
        </p:spPr>
        <p:txBody>
          <a:bodyPr vert="horz" wrap="square" lIns="0" tIns="27432" rIns="0" bIns="27432" numCol="1" rtlCol="0" anchor="t" anchorCtr="0" compatLnSpc="1">
            <a:prstTxWarp prst="textNoShape">
              <a:avLst/>
            </a:prstTxWarp>
          </a:bodyPr>
          <a:lstStyle/>
          <a:p>
            <a:pPr marL="342900" indent="-342900" fontAlgn="base">
              <a:spcBef>
                <a:spcPct val="0"/>
              </a:spcBef>
              <a:spcAft>
                <a:spcPct val="0"/>
              </a:spcAft>
            </a:pPr>
            <a:endParaRPr lang="en-US" sz="600" i="1">
              <a:solidFill>
                <a:srgbClr val="003399"/>
              </a:solidFill>
              <a:latin typeface="Arial" charset="0"/>
              <a:cs typeface="Arial" charset="0"/>
            </a:endParaRPr>
          </a:p>
        </p:txBody>
      </p:sp>
      <p:sp>
        <p:nvSpPr>
          <p:cNvPr id="10" name="Text Placeholder 27"/>
          <p:cNvSpPr>
            <a:spLocks noGrp="1"/>
          </p:cNvSpPr>
          <p:nvPr>
            <p:ph type="body" sz="quarter" idx="10" hasCustomPrompt="1"/>
          </p:nvPr>
        </p:nvSpPr>
        <p:spPr>
          <a:xfrm>
            <a:off x="3748889" y="3896138"/>
            <a:ext cx="5212080" cy="461665"/>
          </a:xfrm>
        </p:spPr>
        <p:txBody>
          <a:bodyPr anchor="b" anchorCtr="0">
            <a:spAutoFit/>
          </a:bodyPr>
          <a:lstStyle>
            <a:lvl1pPr marL="0" indent="1588">
              <a:buNone/>
              <a:defRPr sz="2400" baseline="0">
                <a:solidFill>
                  <a:schemeClr val="bg1"/>
                </a:solidFill>
                <a:latin typeface="+mj-lt"/>
              </a:defRPr>
            </a:lvl1pPr>
          </a:lstStyle>
          <a:p>
            <a:pPr lvl="0"/>
            <a:r>
              <a:rPr lang="en-US" dirty="0"/>
              <a:t>Presentation Title</a:t>
            </a:r>
          </a:p>
        </p:txBody>
      </p:sp>
      <p:sp>
        <p:nvSpPr>
          <p:cNvPr id="11" name="Rectangle 10"/>
          <p:cNvSpPr/>
          <p:nvPr userDrawn="1"/>
        </p:nvSpPr>
        <p:spPr bwMode="auto">
          <a:xfrm>
            <a:off x="0" y="4533899"/>
            <a:ext cx="3898760" cy="299333"/>
          </a:xfrm>
          <a:prstGeom prst="rect">
            <a:avLst/>
          </a:prstGeom>
          <a:gradFill flip="none" rotWithShape="1">
            <a:gsLst>
              <a:gs pos="0">
                <a:schemeClr val="bg1">
                  <a:lumMod val="65000"/>
                </a:schemeClr>
              </a:gs>
              <a:gs pos="50000">
                <a:schemeClr val="bg1">
                  <a:lumMod val="85000"/>
                </a:schemeClr>
              </a:gs>
              <a:gs pos="100000">
                <a:schemeClr val="bg1"/>
              </a:gs>
            </a:gsLst>
            <a:lin ang="10800000" scaled="1"/>
            <a:tileRect/>
          </a:gradFill>
          <a:ln w="9525" cap="flat" cmpd="sng" algn="ctr">
            <a:noFill/>
            <a:prstDash val="solid"/>
            <a:round/>
            <a:headEnd type="none" w="med" len="med"/>
            <a:tailEnd type="none" w="med" len="med"/>
          </a:ln>
          <a:effectLst/>
        </p:spPr>
        <p:txBody>
          <a:bodyPr vert="horz" wrap="square" lIns="0" tIns="27432" rIns="0" bIns="27432" numCol="1" rtlCol="0" anchor="t" anchorCtr="0" compatLnSpc="1">
            <a:prstTxWarp prst="textNoShape">
              <a:avLst/>
            </a:prstTxWarp>
          </a:bodyPr>
          <a:lstStyle/>
          <a:p>
            <a:pPr marL="342900" indent="-342900" fontAlgn="base">
              <a:spcBef>
                <a:spcPct val="0"/>
              </a:spcBef>
              <a:spcAft>
                <a:spcPct val="0"/>
              </a:spcAft>
              <a:defRPr/>
            </a:pPr>
            <a:endParaRPr lang="en-US" sz="600" i="1" kern="0">
              <a:solidFill>
                <a:srgbClr val="003399"/>
              </a:solidFill>
              <a:latin typeface="Arial" charset="0"/>
              <a:cs typeface="Arial" charset="0"/>
            </a:endParaRPr>
          </a:p>
        </p:txBody>
      </p:sp>
      <p:sp>
        <p:nvSpPr>
          <p:cNvPr id="12" name="Rectangle 11"/>
          <p:cNvSpPr/>
          <p:nvPr userDrawn="1"/>
        </p:nvSpPr>
        <p:spPr bwMode="auto">
          <a:xfrm flipV="1">
            <a:off x="3557588" y="1678076"/>
            <a:ext cx="5586884" cy="118872"/>
          </a:xfrm>
          <a:prstGeom prst="rect">
            <a:avLst/>
          </a:prstGeom>
          <a:gradFill flip="none" rotWithShape="1">
            <a:gsLst>
              <a:gs pos="0">
                <a:schemeClr val="bg1">
                  <a:lumMod val="65000"/>
                </a:schemeClr>
              </a:gs>
              <a:gs pos="50000">
                <a:schemeClr val="bg1">
                  <a:lumMod val="85000"/>
                </a:schemeClr>
              </a:gs>
              <a:gs pos="100000">
                <a:schemeClr val="bg1"/>
              </a:gs>
            </a:gsLst>
            <a:lin ang="10800000" scaled="1"/>
            <a:tileRect/>
          </a:gradFill>
          <a:ln w="9525" cap="flat" cmpd="sng" algn="ctr">
            <a:noFill/>
            <a:prstDash val="solid"/>
            <a:round/>
            <a:headEnd type="none" w="med" len="med"/>
            <a:tailEnd type="none" w="med" len="med"/>
          </a:ln>
          <a:effectLst/>
        </p:spPr>
        <p:txBody>
          <a:bodyPr vert="horz" wrap="square" lIns="0" tIns="27432" rIns="0" bIns="27432" numCol="1" rtlCol="0" anchor="t" anchorCtr="0" compatLnSpc="1">
            <a:prstTxWarp prst="textNoShape">
              <a:avLst/>
            </a:prstTxWarp>
          </a:bodyPr>
          <a:lstStyle/>
          <a:p>
            <a:pPr marL="342900" indent="-342900" fontAlgn="base">
              <a:spcBef>
                <a:spcPct val="0"/>
              </a:spcBef>
              <a:spcAft>
                <a:spcPct val="0"/>
              </a:spcAft>
              <a:defRPr/>
            </a:pPr>
            <a:endParaRPr lang="en-US" sz="600" i="1" kern="0">
              <a:solidFill>
                <a:srgbClr val="003399"/>
              </a:solidFill>
              <a:latin typeface="Arial" charset="0"/>
              <a:cs typeface="Arial" charset="0"/>
            </a:endParaRPr>
          </a:p>
        </p:txBody>
      </p:sp>
      <p:sp>
        <p:nvSpPr>
          <p:cNvPr id="13" name="Text Placeholder 27"/>
          <p:cNvSpPr>
            <a:spLocks noGrp="1"/>
          </p:cNvSpPr>
          <p:nvPr>
            <p:ph type="body" sz="quarter" idx="16" hasCustomPrompt="1"/>
          </p:nvPr>
        </p:nvSpPr>
        <p:spPr>
          <a:xfrm>
            <a:off x="5440024" y="6560077"/>
            <a:ext cx="3657600" cy="230832"/>
          </a:xfrm>
        </p:spPr>
        <p:txBody>
          <a:bodyPr>
            <a:spAutoFit/>
          </a:bodyPr>
          <a:lstStyle>
            <a:lvl1pPr marL="0" indent="1588" algn="r">
              <a:buNone/>
              <a:defRPr sz="900" b="0" i="1" baseline="0">
                <a:solidFill>
                  <a:schemeClr val="bg1">
                    <a:lumMod val="65000"/>
                  </a:schemeClr>
                </a:solidFill>
                <a:latin typeface="+mn-lt"/>
              </a:defRPr>
            </a:lvl1pPr>
          </a:lstStyle>
          <a:p>
            <a:pPr lvl="0"/>
            <a:r>
              <a:rPr lang="en-US" dirty="0"/>
              <a:t>Presentation Identifier (conference name, location, etc.)</a:t>
            </a:r>
          </a:p>
        </p:txBody>
      </p:sp>
      <p:pic>
        <p:nvPicPr>
          <p:cNvPr id="14" name="Picture 13" descr="NETL-PMS286C+7451C.png"/>
          <p:cNvPicPr>
            <a:picLocks noChangeAspect="1"/>
          </p:cNvPicPr>
          <p:nvPr userDrawn="1"/>
        </p:nvPicPr>
        <p:blipFill>
          <a:blip r:embed="rId2" cstate="print"/>
          <a:stretch>
            <a:fillRect/>
          </a:stretch>
        </p:blipFill>
        <p:spPr>
          <a:xfrm>
            <a:off x="7171410" y="213880"/>
            <a:ext cx="1564859" cy="1202170"/>
          </a:xfrm>
          <a:prstGeom prst="rect">
            <a:avLst/>
          </a:prstGeom>
        </p:spPr>
      </p:pic>
      <p:grpSp>
        <p:nvGrpSpPr>
          <p:cNvPr id="15" name="Group 14"/>
          <p:cNvGrpSpPr/>
          <p:nvPr userDrawn="1"/>
        </p:nvGrpSpPr>
        <p:grpSpPr>
          <a:xfrm>
            <a:off x="380998" y="6411109"/>
            <a:ext cx="2895602" cy="377493"/>
            <a:chOff x="380998" y="6411109"/>
            <a:chExt cx="2895602" cy="377493"/>
          </a:xfrm>
        </p:grpSpPr>
        <p:sp>
          <p:nvSpPr>
            <p:cNvPr id="16" name="TextBox 15"/>
            <p:cNvSpPr txBox="1"/>
            <p:nvPr userDrawn="1"/>
          </p:nvSpPr>
          <p:spPr>
            <a:xfrm>
              <a:off x="1850236" y="6463833"/>
              <a:ext cx="1426364" cy="324769"/>
            </a:xfrm>
            <a:prstGeom prst="rect">
              <a:avLst/>
            </a:prstGeom>
            <a:noFill/>
          </p:spPr>
          <p:txBody>
            <a:bodyPr wrap="square" rtlCol="0">
              <a:spAutoFit/>
            </a:bodyPr>
            <a:lstStyle/>
            <a:p>
              <a:pPr fontAlgn="base">
                <a:lnSpc>
                  <a:spcPts val="900"/>
                </a:lnSpc>
                <a:spcBef>
                  <a:spcPct val="0"/>
                </a:spcBef>
                <a:spcAft>
                  <a:spcPct val="0"/>
                </a:spcAft>
              </a:pPr>
              <a:r>
                <a:rPr lang="en-US" sz="900" b="1" i="1" dirty="0">
                  <a:solidFill>
                    <a:srgbClr val="FFFFFF"/>
                  </a:solidFill>
                  <a:latin typeface="Arial" charset="0"/>
                  <a:cs typeface="Arial" charset="0"/>
                </a:rPr>
                <a:t>National Energy</a:t>
              </a:r>
            </a:p>
            <a:p>
              <a:pPr fontAlgn="base">
                <a:lnSpc>
                  <a:spcPts val="900"/>
                </a:lnSpc>
                <a:spcBef>
                  <a:spcPct val="0"/>
                </a:spcBef>
                <a:spcAft>
                  <a:spcPct val="0"/>
                </a:spcAft>
              </a:pPr>
              <a:r>
                <a:rPr lang="en-US" sz="900" b="1" i="1" dirty="0">
                  <a:solidFill>
                    <a:srgbClr val="FFFFFF"/>
                  </a:solidFill>
                  <a:latin typeface="Arial" charset="0"/>
                  <a:cs typeface="Arial" charset="0"/>
                </a:rPr>
                <a:t>Technology Laboratory</a:t>
              </a:r>
            </a:p>
          </p:txBody>
        </p:sp>
        <p:pic>
          <p:nvPicPr>
            <p:cNvPr id="17" name="Picture 2" descr="File:DOE Logo White.png"/>
            <p:cNvPicPr>
              <a:picLocks noChangeAspect="1" noChangeArrowheads="1"/>
            </p:cNvPicPr>
            <p:nvPr userDrawn="1"/>
          </p:nvPicPr>
          <p:blipFill>
            <a:blip r:embed="rId3" cstate="print"/>
            <a:srcRect/>
            <a:stretch>
              <a:fillRect/>
            </a:stretch>
          </p:blipFill>
          <p:spPr bwMode="auto">
            <a:xfrm>
              <a:off x="380998" y="6411109"/>
              <a:ext cx="1400178" cy="339543"/>
            </a:xfrm>
            <a:prstGeom prst="rect">
              <a:avLst/>
            </a:prstGeom>
            <a:noFill/>
          </p:spPr>
        </p:pic>
        <p:cxnSp>
          <p:nvCxnSpPr>
            <p:cNvPr id="18" name="Straight Connector 17"/>
            <p:cNvCxnSpPr/>
            <p:nvPr userDrawn="1"/>
          </p:nvCxnSpPr>
          <p:spPr>
            <a:xfrm>
              <a:off x="1851024" y="6524625"/>
              <a:ext cx="1" cy="190500"/>
            </a:xfrm>
            <a:prstGeom prst="line">
              <a:avLst/>
            </a:prstGeom>
            <a:ln w="15875">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19" name="Picture Placeholder 25"/>
          <p:cNvSpPr>
            <a:spLocks noGrp="1"/>
          </p:cNvSpPr>
          <p:nvPr>
            <p:ph type="pic" sz="quarter" idx="17"/>
          </p:nvPr>
        </p:nvSpPr>
        <p:spPr>
          <a:xfrm>
            <a:off x="182880" y="1161288"/>
            <a:ext cx="3200400" cy="3200400"/>
          </a:xfrm>
        </p:spPr>
        <p:txBody>
          <a:bodyPr/>
          <a:lstStyle/>
          <a:p>
            <a:r>
              <a:rPr lang="en-US"/>
              <a:t>Click icon to add picture</a:t>
            </a:r>
            <a:endParaRPr lang="en-US" dirty="0"/>
          </a:p>
        </p:txBody>
      </p:sp>
      <p:pic>
        <p:nvPicPr>
          <p:cNvPr id="20" name="Picture Placeholder 12" descr="Collage.jpg"/>
          <p:cNvPicPr>
            <a:picLocks noChangeAspect="1"/>
          </p:cNvPicPr>
          <p:nvPr userDrawn="1"/>
        </p:nvPicPr>
        <p:blipFill>
          <a:blip r:embed="rId4" cstate="print"/>
          <a:srcRect l="494" r="1974" b="1420"/>
          <a:stretch>
            <a:fillRect/>
          </a:stretch>
        </p:blipFill>
        <p:spPr bwMode="auto">
          <a:xfrm>
            <a:off x="184774" y="1161288"/>
            <a:ext cx="3197977" cy="3200400"/>
          </a:xfrm>
          <a:prstGeom prst="rect">
            <a:avLst/>
          </a:prstGeom>
          <a:noFill/>
          <a:ln w="9525">
            <a:noFill/>
            <a:miter lim="800000"/>
            <a:headEnd/>
            <a:tailEnd/>
          </a:ln>
          <a:effectLst/>
        </p:spPr>
      </p:pic>
    </p:spTree>
    <p:extLst>
      <p:ext uri="{BB962C8B-B14F-4D97-AF65-F5344CB8AC3E}">
        <p14:creationId xmlns:p14="http://schemas.microsoft.com/office/powerpoint/2010/main" val="4083846936"/>
      </p:ext>
    </p:extLst>
  </p:cSld>
  <p:clrMapOvr>
    <a:masterClrMapping/>
  </p:clrMapOvr>
  <p:transition spd="med">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540631544"/>
      </p:ext>
    </p:extLst>
  </p:cSld>
  <p:clrMapOvr>
    <a:masterClrMapping/>
  </p:clrMapOvr>
  <p:transition spd="med">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Footer Placeholder 3"/>
          <p:cNvSpPr>
            <a:spLocks noGrp="1"/>
          </p:cNvSpPr>
          <p:nvPr>
            <p:ph type="ftr" sz="quarter" idx="10"/>
          </p:nvPr>
        </p:nvSpPr>
        <p:spPr>
          <a:xfrm>
            <a:off x="455613" y="6480175"/>
            <a:ext cx="4113212" cy="301625"/>
          </a:xfrm>
          <a:prstGeom prst="rect">
            <a:avLst/>
          </a:prstGeom>
        </p:spPr>
        <p:txBody>
          <a:bodyPr/>
          <a:lstStyle>
            <a:lvl1pPr>
              <a:defRPr/>
            </a:lvl1pPr>
          </a:lstStyle>
          <a:p>
            <a:pPr fontAlgn="base">
              <a:spcBef>
                <a:spcPct val="0"/>
              </a:spcBef>
              <a:spcAft>
                <a:spcPct val="0"/>
              </a:spcAft>
            </a:pPr>
            <a:endParaRPr lang="en-US" sz="600" i="1">
              <a:solidFill>
                <a:srgbClr val="003399"/>
              </a:solidFill>
              <a:latin typeface="Arial" charset="0"/>
              <a:cs typeface="Arial" charset="0"/>
            </a:endParaRPr>
          </a:p>
        </p:txBody>
      </p:sp>
    </p:spTree>
    <p:extLst>
      <p:ext uri="{BB962C8B-B14F-4D97-AF65-F5344CB8AC3E}">
        <p14:creationId xmlns:p14="http://schemas.microsoft.com/office/powerpoint/2010/main" val="1498916618"/>
      </p:ext>
    </p:extLst>
  </p:cSld>
  <p:clrMapOvr>
    <a:masterClrMapping/>
  </p:clrMapOvr>
  <p:transition spd="med">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370013"/>
            <a:ext cx="4038600" cy="47990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370013"/>
            <a:ext cx="4038600" cy="47990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10"/>
          </p:nvPr>
        </p:nvSpPr>
        <p:spPr>
          <a:xfrm>
            <a:off x="455613" y="6480175"/>
            <a:ext cx="4113212" cy="301625"/>
          </a:xfrm>
          <a:prstGeom prst="rect">
            <a:avLst/>
          </a:prstGeom>
        </p:spPr>
        <p:txBody>
          <a:bodyPr/>
          <a:lstStyle>
            <a:lvl1pPr>
              <a:defRPr/>
            </a:lvl1pPr>
          </a:lstStyle>
          <a:p>
            <a:pPr fontAlgn="base">
              <a:spcBef>
                <a:spcPct val="0"/>
              </a:spcBef>
              <a:spcAft>
                <a:spcPct val="0"/>
              </a:spcAft>
            </a:pPr>
            <a:endParaRPr lang="en-US" sz="600" i="1">
              <a:solidFill>
                <a:srgbClr val="003399"/>
              </a:solidFill>
              <a:latin typeface="Arial" charset="0"/>
              <a:cs typeface="Arial" charset="0"/>
            </a:endParaRPr>
          </a:p>
        </p:txBody>
      </p:sp>
    </p:spTree>
    <p:extLst>
      <p:ext uri="{BB962C8B-B14F-4D97-AF65-F5344CB8AC3E}">
        <p14:creationId xmlns:p14="http://schemas.microsoft.com/office/powerpoint/2010/main" val="4086040073"/>
      </p:ext>
    </p:extLst>
  </p:cSld>
  <p:clrMapOvr>
    <a:masterClrMapping/>
  </p:clrMapOvr>
  <p:transition spd="med">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Footer Placeholder 6"/>
          <p:cNvSpPr>
            <a:spLocks noGrp="1"/>
          </p:cNvSpPr>
          <p:nvPr>
            <p:ph type="ftr" sz="quarter" idx="10"/>
          </p:nvPr>
        </p:nvSpPr>
        <p:spPr>
          <a:xfrm>
            <a:off x="455613" y="6480175"/>
            <a:ext cx="4113212" cy="301625"/>
          </a:xfrm>
          <a:prstGeom prst="rect">
            <a:avLst/>
          </a:prstGeom>
        </p:spPr>
        <p:txBody>
          <a:bodyPr/>
          <a:lstStyle>
            <a:lvl1pPr>
              <a:defRPr/>
            </a:lvl1pPr>
          </a:lstStyle>
          <a:p>
            <a:pPr fontAlgn="base">
              <a:spcBef>
                <a:spcPct val="0"/>
              </a:spcBef>
              <a:spcAft>
                <a:spcPct val="0"/>
              </a:spcAft>
            </a:pPr>
            <a:endParaRPr lang="en-US" sz="600" i="1">
              <a:solidFill>
                <a:srgbClr val="003399"/>
              </a:solidFill>
              <a:latin typeface="Arial" charset="0"/>
              <a:cs typeface="Arial" charset="0"/>
            </a:endParaRPr>
          </a:p>
        </p:txBody>
      </p:sp>
    </p:spTree>
    <p:extLst>
      <p:ext uri="{BB962C8B-B14F-4D97-AF65-F5344CB8AC3E}">
        <p14:creationId xmlns:p14="http://schemas.microsoft.com/office/powerpoint/2010/main" val="3722698468"/>
      </p:ext>
    </p:extLst>
  </p:cSld>
  <p:clrMapOvr>
    <a:masterClrMapping/>
  </p:clrMapOvr>
  <p:transition spd="med">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Footer Placeholder 2"/>
          <p:cNvSpPr>
            <a:spLocks noGrp="1"/>
          </p:cNvSpPr>
          <p:nvPr>
            <p:ph type="ftr" sz="quarter" idx="10"/>
          </p:nvPr>
        </p:nvSpPr>
        <p:spPr>
          <a:xfrm>
            <a:off x="455613" y="6480175"/>
            <a:ext cx="4113212" cy="301625"/>
          </a:xfrm>
          <a:prstGeom prst="rect">
            <a:avLst/>
          </a:prstGeom>
        </p:spPr>
        <p:txBody>
          <a:bodyPr/>
          <a:lstStyle>
            <a:lvl1pPr>
              <a:defRPr/>
            </a:lvl1pPr>
          </a:lstStyle>
          <a:p>
            <a:pPr fontAlgn="base">
              <a:spcBef>
                <a:spcPct val="0"/>
              </a:spcBef>
              <a:spcAft>
                <a:spcPct val="0"/>
              </a:spcAft>
            </a:pPr>
            <a:endParaRPr lang="en-US" sz="600" i="1">
              <a:solidFill>
                <a:srgbClr val="003399"/>
              </a:solidFill>
              <a:latin typeface="Arial" charset="0"/>
              <a:cs typeface="Arial" charset="0"/>
            </a:endParaRPr>
          </a:p>
        </p:txBody>
      </p:sp>
    </p:spTree>
    <p:extLst>
      <p:ext uri="{BB962C8B-B14F-4D97-AF65-F5344CB8AC3E}">
        <p14:creationId xmlns:p14="http://schemas.microsoft.com/office/powerpoint/2010/main" val="3586485923"/>
      </p:ext>
    </p:extLst>
  </p:cSld>
  <p:clrMapOvr>
    <a:masterClrMapping/>
  </p:clrMapOvr>
  <p:transition spd="med">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a:xfrm>
            <a:off x="455613" y="6480175"/>
            <a:ext cx="4113212" cy="301625"/>
          </a:xfrm>
          <a:prstGeom prst="rect">
            <a:avLst/>
          </a:prstGeom>
        </p:spPr>
        <p:txBody>
          <a:bodyPr/>
          <a:lstStyle>
            <a:lvl1pPr>
              <a:defRPr/>
            </a:lvl1pPr>
          </a:lstStyle>
          <a:p>
            <a:pPr fontAlgn="base">
              <a:spcBef>
                <a:spcPct val="0"/>
              </a:spcBef>
              <a:spcAft>
                <a:spcPct val="0"/>
              </a:spcAft>
            </a:pPr>
            <a:endParaRPr lang="en-US" sz="600" i="1">
              <a:solidFill>
                <a:srgbClr val="003399"/>
              </a:solidFill>
              <a:latin typeface="Arial" charset="0"/>
              <a:cs typeface="Arial" charset="0"/>
            </a:endParaRPr>
          </a:p>
        </p:txBody>
      </p:sp>
    </p:spTree>
    <p:extLst>
      <p:ext uri="{BB962C8B-B14F-4D97-AF65-F5344CB8AC3E}">
        <p14:creationId xmlns:p14="http://schemas.microsoft.com/office/powerpoint/2010/main" val="622081809"/>
      </p:ext>
    </p:extLst>
  </p:cSld>
  <p:clrMapOvr>
    <a:masterClrMapping/>
  </p:clrMapOvr>
  <p:transition spd="med">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Footer Placeholder 4"/>
          <p:cNvSpPr>
            <a:spLocks noGrp="1"/>
          </p:cNvSpPr>
          <p:nvPr>
            <p:ph type="ftr" sz="quarter" idx="10"/>
          </p:nvPr>
        </p:nvSpPr>
        <p:spPr>
          <a:xfrm>
            <a:off x="455613" y="6480175"/>
            <a:ext cx="4113212" cy="301625"/>
          </a:xfrm>
          <a:prstGeom prst="rect">
            <a:avLst/>
          </a:prstGeom>
        </p:spPr>
        <p:txBody>
          <a:bodyPr/>
          <a:lstStyle>
            <a:lvl1pPr>
              <a:defRPr/>
            </a:lvl1pPr>
          </a:lstStyle>
          <a:p>
            <a:pPr fontAlgn="base">
              <a:spcBef>
                <a:spcPct val="0"/>
              </a:spcBef>
              <a:spcAft>
                <a:spcPct val="0"/>
              </a:spcAft>
            </a:pPr>
            <a:endParaRPr lang="en-US" sz="600" i="1">
              <a:solidFill>
                <a:srgbClr val="003399"/>
              </a:solidFill>
              <a:latin typeface="Arial" charset="0"/>
              <a:cs typeface="Arial" charset="0"/>
            </a:endParaRPr>
          </a:p>
        </p:txBody>
      </p:sp>
    </p:spTree>
    <p:extLst>
      <p:ext uri="{BB962C8B-B14F-4D97-AF65-F5344CB8AC3E}">
        <p14:creationId xmlns:p14="http://schemas.microsoft.com/office/powerpoint/2010/main" val="1036752926"/>
      </p:ext>
    </p:extLst>
  </p:cSld>
  <p:clrMapOvr>
    <a:masterClrMapping/>
  </p:clrMapOvr>
  <p:transition spd="med">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Footer Placeholder 4"/>
          <p:cNvSpPr>
            <a:spLocks noGrp="1"/>
          </p:cNvSpPr>
          <p:nvPr>
            <p:ph type="ftr" sz="quarter" idx="10"/>
          </p:nvPr>
        </p:nvSpPr>
        <p:spPr>
          <a:xfrm>
            <a:off x="455613" y="6480175"/>
            <a:ext cx="4113212" cy="301625"/>
          </a:xfrm>
          <a:prstGeom prst="rect">
            <a:avLst/>
          </a:prstGeom>
        </p:spPr>
        <p:txBody>
          <a:bodyPr/>
          <a:lstStyle>
            <a:lvl1pPr>
              <a:defRPr/>
            </a:lvl1pPr>
          </a:lstStyle>
          <a:p>
            <a:pPr fontAlgn="base">
              <a:spcBef>
                <a:spcPct val="0"/>
              </a:spcBef>
              <a:spcAft>
                <a:spcPct val="0"/>
              </a:spcAft>
            </a:pPr>
            <a:endParaRPr lang="en-US" sz="600" i="1">
              <a:solidFill>
                <a:srgbClr val="003399"/>
              </a:solidFill>
              <a:latin typeface="Arial" charset="0"/>
              <a:cs typeface="Arial" charset="0"/>
            </a:endParaRPr>
          </a:p>
        </p:txBody>
      </p:sp>
    </p:spTree>
    <p:extLst>
      <p:ext uri="{BB962C8B-B14F-4D97-AF65-F5344CB8AC3E}">
        <p14:creationId xmlns:p14="http://schemas.microsoft.com/office/powerpoint/2010/main" val="869781301"/>
      </p:ext>
    </p:extLst>
  </p:cSld>
  <p:clrMapOvr>
    <a:masterClrMapping/>
  </p:clrMapOvr>
  <p:transition spd="med">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Footer Placeholder 3"/>
          <p:cNvSpPr>
            <a:spLocks noGrp="1"/>
          </p:cNvSpPr>
          <p:nvPr>
            <p:ph type="ftr" sz="quarter" idx="10"/>
          </p:nvPr>
        </p:nvSpPr>
        <p:spPr>
          <a:xfrm>
            <a:off x="455613" y="6480175"/>
            <a:ext cx="4113212" cy="301625"/>
          </a:xfrm>
          <a:prstGeom prst="rect">
            <a:avLst/>
          </a:prstGeom>
        </p:spPr>
        <p:txBody>
          <a:bodyPr/>
          <a:lstStyle>
            <a:lvl1pPr>
              <a:defRPr/>
            </a:lvl1pPr>
          </a:lstStyle>
          <a:p>
            <a:pPr fontAlgn="base">
              <a:spcBef>
                <a:spcPct val="0"/>
              </a:spcBef>
              <a:spcAft>
                <a:spcPct val="0"/>
              </a:spcAft>
            </a:pPr>
            <a:endParaRPr lang="en-US" sz="600" i="1">
              <a:solidFill>
                <a:srgbClr val="003399"/>
              </a:solidFill>
              <a:latin typeface="Arial" charset="0"/>
              <a:cs typeface="Arial" charset="0"/>
            </a:endParaRPr>
          </a:p>
        </p:txBody>
      </p:sp>
    </p:spTree>
    <p:extLst>
      <p:ext uri="{BB962C8B-B14F-4D97-AF65-F5344CB8AC3E}">
        <p14:creationId xmlns:p14="http://schemas.microsoft.com/office/powerpoint/2010/main" val="1182329461"/>
      </p:ext>
    </p:extLst>
  </p:cSld>
  <p:clrMapOvr>
    <a:masterClrMapping/>
  </p:clrMapOvr>
  <p:transition spd="med">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Bullet">
    <p:bg>
      <p:bgPr>
        <a:solidFill>
          <a:schemeClr val="bg1"/>
        </a:solidFill>
        <a:effectLst/>
      </p:bgPr>
    </p:bg>
    <p:spTree>
      <p:nvGrpSpPr>
        <p:cNvPr id="1" name=""/>
        <p:cNvGrpSpPr/>
        <p:nvPr/>
      </p:nvGrpSpPr>
      <p:grpSpPr>
        <a:xfrm>
          <a:off x="0" y="0"/>
          <a:ext cx="0" cy="0"/>
          <a:chOff x="0" y="0"/>
          <a:chExt cx="0" cy="0"/>
        </a:xfrm>
      </p:grpSpPr>
      <p:sp>
        <p:nvSpPr>
          <p:cNvPr id="19" name="Rectangle 18"/>
          <p:cNvSpPr/>
          <p:nvPr userDrawn="1"/>
        </p:nvSpPr>
        <p:spPr>
          <a:xfrm>
            <a:off x="-762" y="6447405"/>
            <a:ext cx="6397827" cy="411480"/>
          </a:xfrm>
          <a:prstGeom prst="rect">
            <a:avLst/>
          </a:prstGeom>
          <a:solidFill>
            <a:schemeClr val="bg2">
              <a:lumMod val="75000"/>
            </a:scheme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sp>
        <p:nvSpPr>
          <p:cNvPr id="20" name="Rectangle 19"/>
          <p:cNvSpPr/>
          <p:nvPr userDrawn="1"/>
        </p:nvSpPr>
        <p:spPr>
          <a:xfrm>
            <a:off x="6372351" y="6447405"/>
            <a:ext cx="2772083" cy="411480"/>
          </a:xfrm>
          <a:prstGeom prst="rect">
            <a:avLst/>
          </a:prstGeom>
          <a:solidFill>
            <a:schemeClr val="bg1">
              <a:lumMod val="50000"/>
            </a:scheme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sp>
        <p:nvSpPr>
          <p:cNvPr id="22" name="Isosceles Triangle 21"/>
          <p:cNvSpPr>
            <a:spLocks noChangeAspect="1"/>
          </p:cNvSpPr>
          <p:nvPr userDrawn="1"/>
        </p:nvSpPr>
        <p:spPr>
          <a:xfrm>
            <a:off x="5873589" y="6447405"/>
            <a:ext cx="500713" cy="411480"/>
          </a:xfrm>
          <a:prstGeom prst="triangle">
            <a:avLst>
              <a:gd name="adj" fmla="val 100000"/>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15"/>
          <p:cNvSpPr/>
          <p:nvPr userDrawn="1"/>
        </p:nvSpPr>
        <p:spPr>
          <a:xfrm>
            <a:off x="2861" y="1108665"/>
            <a:ext cx="9144000" cy="36576"/>
          </a:xfrm>
          <a:prstGeom prst="rect">
            <a:avLst/>
          </a:prstGeom>
          <a:solidFill>
            <a:schemeClr val="accent4"/>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sp>
        <p:nvSpPr>
          <p:cNvPr id="17" name="Rectangle 16"/>
          <p:cNvSpPr/>
          <p:nvPr userDrawn="1"/>
        </p:nvSpPr>
        <p:spPr>
          <a:xfrm>
            <a:off x="2861" y="1037535"/>
            <a:ext cx="9144000" cy="73152"/>
          </a:xfrm>
          <a:prstGeom prst="rect">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sp>
        <p:nvSpPr>
          <p:cNvPr id="14" name="Rectangle 13"/>
          <p:cNvSpPr/>
          <p:nvPr userDrawn="1"/>
        </p:nvSpPr>
        <p:spPr>
          <a:xfrm>
            <a:off x="2861" y="0"/>
            <a:ext cx="9144000" cy="1074738"/>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spcBef>
                <a:spcPts val="1200"/>
              </a:spcBef>
            </a:pPr>
            <a:endParaRPr lang="en-US" sz="2400" b="1" i="1" dirty="0">
              <a:solidFill>
                <a:schemeClr val="bg1"/>
              </a:solidFill>
            </a:endParaRPr>
          </a:p>
        </p:txBody>
      </p:sp>
      <p:sp>
        <p:nvSpPr>
          <p:cNvPr id="21" name="Title 17"/>
          <p:cNvSpPr>
            <a:spLocks noGrp="1"/>
          </p:cNvSpPr>
          <p:nvPr>
            <p:ph type="title"/>
          </p:nvPr>
        </p:nvSpPr>
        <p:spPr>
          <a:xfrm>
            <a:off x="457200" y="274320"/>
            <a:ext cx="7223760" cy="584775"/>
          </a:xfrm>
          <a:prstGeom prst="rect">
            <a:avLst/>
          </a:prstGeom>
        </p:spPr>
        <p:txBody>
          <a:bodyPr lIns="0" rIns="0" anchor="ctr" anchorCtr="0"/>
          <a:lstStyle>
            <a:lvl1pPr algn="l">
              <a:defRPr sz="3200">
                <a:solidFill>
                  <a:schemeClr val="bg1"/>
                </a:solidFill>
              </a:defRPr>
            </a:lvl1pPr>
          </a:lstStyle>
          <a:p>
            <a:r>
              <a:rPr lang="en-US"/>
              <a:t>Click to edit Master title style</a:t>
            </a:r>
            <a:endParaRPr lang="en-US" dirty="0"/>
          </a:p>
        </p:txBody>
      </p:sp>
      <p:sp>
        <p:nvSpPr>
          <p:cNvPr id="11" name="Content Placeholder 2"/>
          <p:cNvSpPr>
            <a:spLocks noGrp="1"/>
          </p:cNvSpPr>
          <p:nvPr>
            <p:ph idx="1"/>
          </p:nvPr>
        </p:nvSpPr>
        <p:spPr>
          <a:xfrm>
            <a:off x="457200" y="1238148"/>
            <a:ext cx="8229600" cy="4937760"/>
          </a:xfrm>
        </p:spPr>
        <p:txBody>
          <a:bodyPr>
            <a:normAutofit/>
          </a:bodyPr>
          <a:lstStyle>
            <a:lvl1pPr>
              <a:defRPr sz="2400">
                <a:ln>
                  <a:noFill/>
                </a:ln>
                <a:solidFill>
                  <a:schemeClr val="tx1"/>
                </a:solidFill>
              </a:defRPr>
            </a:lvl1pPr>
            <a:lvl2pPr marL="744538" indent="-280988">
              <a:defRPr sz="2000">
                <a:ln>
                  <a:noFill/>
                </a:ln>
                <a:solidFill>
                  <a:schemeClr val="tx1"/>
                </a:solidFill>
              </a:defRPr>
            </a:lvl2pPr>
            <a:lvl3pPr marL="1090613" indent="-228600">
              <a:defRPr sz="1800">
                <a:ln>
                  <a:noFill/>
                </a:ln>
                <a:solidFill>
                  <a:schemeClr val="tx1"/>
                </a:solidFill>
              </a:defRPr>
            </a:lvl3pPr>
            <a:lvl4pPr marL="1484313" indent="-228600">
              <a:defRPr>
                <a:ln>
                  <a:noFill/>
                </a:ln>
                <a:solidFill>
                  <a:schemeClr val="tx1"/>
                </a:solidFill>
              </a:defRPr>
            </a:lvl4pPr>
            <a:lvl5pPr marL="1825625" indent="-228600">
              <a:defRPr>
                <a:ln>
                  <a:noFill/>
                </a:ln>
                <a:solidFill>
                  <a:schemeClr val="tx1"/>
                </a:solidFill>
              </a:defRPr>
            </a:lvl5pPr>
          </a:lstStyle>
          <a:p>
            <a:pPr lvl="0"/>
            <a:r>
              <a:rPr lang="en-US"/>
              <a:t>Click to edit Master text styles</a:t>
            </a:r>
          </a:p>
          <a:p>
            <a:pPr lvl="1"/>
            <a:r>
              <a:rPr lang="en-US"/>
              <a:t>Second level</a:t>
            </a:r>
          </a:p>
          <a:p>
            <a:pPr lvl="2"/>
            <a:r>
              <a:rPr lang="en-US"/>
              <a:t>Third level</a:t>
            </a:r>
          </a:p>
        </p:txBody>
      </p:sp>
      <p:pic>
        <p:nvPicPr>
          <p:cNvPr id="15" name="Picture 1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863840" y="146304"/>
            <a:ext cx="1097280" cy="842839"/>
          </a:xfrm>
          <a:prstGeom prst="rect">
            <a:avLst/>
          </a:prstGeom>
        </p:spPr>
      </p:pic>
      <p:sp>
        <p:nvSpPr>
          <p:cNvPr id="24" name="Slide Number Placeholder 5"/>
          <p:cNvSpPr txBox="1">
            <a:spLocks/>
          </p:cNvSpPr>
          <p:nvPr userDrawn="1"/>
        </p:nvSpPr>
        <p:spPr>
          <a:xfrm>
            <a:off x="8450288" y="6568507"/>
            <a:ext cx="407773" cy="169277"/>
          </a:xfrm>
          <a:prstGeom prst="rect">
            <a:avLst/>
          </a:prstGeom>
        </p:spPr>
        <p:txBody>
          <a:bodyPr vert="horz" lIns="0" tIns="0" rIns="0" bIns="0" rtlCol="0" anchor="ctr">
            <a:spAutoFit/>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01A67B82-1E28-4693-A5EE-50EE6C4A9166}" type="slidenum">
              <a:rPr kumimoji="0" lang="en-US" sz="1100" b="0" i="0" u="none" strike="noStrike" kern="1200" cap="none" spc="0" normalizeH="0" baseline="0" noProof="0" smtClean="0">
                <a:ln>
                  <a:noFill/>
                </a:ln>
                <a:solidFill>
                  <a:schemeClr val="bg1"/>
                </a:solidFill>
                <a:effectLst/>
                <a:uLnTx/>
                <a:uFillTx/>
                <a:latin typeface="Calibri"/>
                <a:ea typeface="+mn-ea"/>
                <a:cs typeface="+mn-cs"/>
              </a:rPr>
              <a:t>‹#›</a:t>
            </a:fld>
            <a:endParaRPr kumimoji="0" lang="en-US" sz="1100" b="0" i="0" u="none" strike="noStrike" kern="1200" cap="none" spc="0" normalizeH="0" baseline="0" noProof="0" dirty="0">
              <a:ln>
                <a:noFill/>
              </a:ln>
              <a:solidFill>
                <a:schemeClr val="bg1"/>
              </a:solidFill>
              <a:effectLst/>
              <a:uLnTx/>
              <a:uFillTx/>
              <a:latin typeface="Calibri"/>
              <a:ea typeface="+mn-ea"/>
              <a:cs typeface="+mn-cs"/>
            </a:endParaRPr>
          </a:p>
        </p:txBody>
      </p:sp>
      <p:sp>
        <p:nvSpPr>
          <p:cNvPr id="25" name="Text Placeholder 19"/>
          <p:cNvSpPr>
            <a:spLocks noGrp="1"/>
          </p:cNvSpPr>
          <p:nvPr>
            <p:ph type="body" sz="quarter" idx="11" hasCustomPrompt="1"/>
          </p:nvPr>
        </p:nvSpPr>
        <p:spPr>
          <a:xfrm>
            <a:off x="3686049" y="6560812"/>
            <a:ext cx="5029200" cy="184666"/>
          </a:xfrm>
        </p:spPr>
        <p:txBody>
          <a:bodyPr anchor="ctr">
            <a:spAutoFit/>
          </a:bodyPr>
          <a:lstStyle>
            <a:lvl1pPr marL="0" indent="1588" algn="r">
              <a:spcBef>
                <a:spcPts val="0"/>
              </a:spcBef>
              <a:buNone/>
              <a:defRPr sz="600" b="0" i="1">
                <a:solidFill>
                  <a:schemeClr val="bg1">
                    <a:lumMod val="65000"/>
                  </a:schemeClr>
                </a:solidFill>
              </a:defRPr>
            </a:lvl1pPr>
            <a:lvl2pPr>
              <a:buNone/>
              <a:defRPr/>
            </a:lvl2pPr>
            <a:lvl3pPr>
              <a:buNone/>
              <a:defRPr/>
            </a:lvl3pPr>
            <a:lvl4pPr>
              <a:buNone/>
              <a:defRPr/>
            </a:lvl4pPr>
            <a:lvl5pPr>
              <a:buNone/>
              <a:defRPr/>
            </a:lvl5pPr>
          </a:lstStyle>
          <a:p>
            <a:pPr lvl="0"/>
            <a:r>
              <a:rPr lang="en-US" dirty="0"/>
              <a:t>Click to add references</a:t>
            </a:r>
          </a:p>
        </p:txBody>
      </p:sp>
      <p:grpSp>
        <p:nvGrpSpPr>
          <p:cNvPr id="28" name="Group 27"/>
          <p:cNvGrpSpPr/>
          <p:nvPr userDrawn="1"/>
        </p:nvGrpSpPr>
        <p:grpSpPr>
          <a:xfrm>
            <a:off x="344912" y="6480204"/>
            <a:ext cx="2877642" cy="345882"/>
            <a:chOff x="347472" y="6437376"/>
            <a:chExt cx="2877642" cy="345882"/>
          </a:xfrm>
        </p:grpSpPr>
        <p:pic>
          <p:nvPicPr>
            <p:cNvPr id="29" name="Picture 28"/>
            <p:cNvPicPr>
              <a:picLocks noChangeAspect="1"/>
            </p:cNvPicPr>
            <p:nvPr userDrawn="1"/>
          </p:nvPicPr>
          <p:blipFill rotWithShape="1">
            <a:blip r:embed="rId3" cstate="print">
              <a:extLst>
                <a:ext uri="{28A0092B-C50C-407E-A947-70E740481C1C}">
                  <a14:useLocalDpi xmlns:a14="http://schemas.microsoft.com/office/drawing/2010/main" val="0"/>
                </a:ext>
              </a:extLst>
            </a:blip>
            <a:srcRect r="26553"/>
            <a:stretch/>
          </p:blipFill>
          <p:spPr>
            <a:xfrm>
              <a:off x="347472" y="6437376"/>
              <a:ext cx="1343216" cy="345882"/>
            </a:xfrm>
            <a:prstGeom prst="rect">
              <a:avLst/>
            </a:prstGeom>
          </p:spPr>
        </p:pic>
        <p:sp>
          <p:nvSpPr>
            <p:cNvPr id="30" name="TextBox 29"/>
            <p:cNvSpPr txBox="1"/>
            <p:nvPr userDrawn="1"/>
          </p:nvSpPr>
          <p:spPr>
            <a:xfrm>
              <a:off x="1598799" y="6439996"/>
              <a:ext cx="1626315" cy="341632"/>
            </a:xfrm>
            <a:prstGeom prst="rect">
              <a:avLst/>
            </a:prstGeom>
            <a:noFill/>
          </p:spPr>
          <p:txBody>
            <a:bodyPr wrap="square" rtlCol="0" anchor="ctr" anchorCtr="0">
              <a:spAutoFit/>
            </a:bodyPr>
            <a:lstStyle/>
            <a:p>
              <a:pPr>
                <a:lnSpc>
                  <a:spcPct val="90000"/>
                </a:lnSpc>
              </a:pPr>
              <a:r>
                <a:rPr lang="en-US" sz="900" b="1" dirty="0">
                  <a:solidFill>
                    <a:prstClr val="white"/>
                  </a:solidFill>
                  <a:latin typeface="Arial" panose="020B0604020202020204" pitchFamily="34" charset="0"/>
                  <a:cs typeface="Arial" panose="020B0604020202020204" pitchFamily="34" charset="0"/>
                </a:rPr>
                <a:t>National Energy Technology Laboratory</a:t>
              </a:r>
            </a:p>
          </p:txBody>
        </p:sp>
      </p:grpSp>
    </p:spTree>
    <p:extLst>
      <p:ext uri="{BB962C8B-B14F-4D97-AF65-F5344CB8AC3E}">
        <p14:creationId xmlns:p14="http://schemas.microsoft.com/office/powerpoint/2010/main" val="236369110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82563"/>
            <a:ext cx="2057400" cy="5986462"/>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182563"/>
            <a:ext cx="6019800" cy="598646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Footer Placeholder 3"/>
          <p:cNvSpPr>
            <a:spLocks noGrp="1"/>
          </p:cNvSpPr>
          <p:nvPr>
            <p:ph type="ftr" sz="quarter" idx="10"/>
          </p:nvPr>
        </p:nvSpPr>
        <p:spPr>
          <a:xfrm>
            <a:off x="455613" y="6480175"/>
            <a:ext cx="4113212" cy="301625"/>
          </a:xfrm>
          <a:prstGeom prst="rect">
            <a:avLst/>
          </a:prstGeom>
        </p:spPr>
        <p:txBody>
          <a:bodyPr/>
          <a:lstStyle>
            <a:lvl1pPr>
              <a:defRPr/>
            </a:lvl1pPr>
          </a:lstStyle>
          <a:p>
            <a:pPr fontAlgn="base">
              <a:spcBef>
                <a:spcPct val="0"/>
              </a:spcBef>
              <a:spcAft>
                <a:spcPct val="0"/>
              </a:spcAft>
            </a:pPr>
            <a:endParaRPr lang="en-US" sz="600" i="1">
              <a:solidFill>
                <a:srgbClr val="003399"/>
              </a:solidFill>
              <a:latin typeface="Arial" charset="0"/>
              <a:cs typeface="Arial" charset="0"/>
            </a:endParaRPr>
          </a:p>
        </p:txBody>
      </p:sp>
    </p:spTree>
    <p:extLst>
      <p:ext uri="{BB962C8B-B14F-4D97-AF65-F5344CB8AC3E}">
        <p14:creationId xmlns:p14="http://schemas.microsoft.com/office/powerpoint/2010/main" val="1390677377"/>
      </p:ext>
    </p:extLst>
  </p:cSld>
  <p:clrMapOvr>
    <a:masterClrMapping/>
  </p:clrMapOvr>
  <p:transition spd="med">
    <p:fad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0" name="Rectangle 19"/>
          <p:cNvSpPr/>
          <p:nvPr userDrawn="1"/>
        </p:nvSpPr>
        <p:spPr>
          <a:xfrm>
            <a:off x="0" y="1284859"/>
            <a:ext cx="9144000" cy="36576"/>
          </a:xfrm>
          <a:prstGeom prst="rect">
            <a:avLst/>
          </a:prstGeom>
          <a:solidFill>
            <a:schemeClr val="accent4"/>
          </a:solidFill>
          <a:ln w="25400" cap="flat" cmpd="sng" algn="ctr">
            <a:noFill/>
            <a:prstDash val="solid"/>
          </a:ln>
          <a:effectLst/>
        </p:spPr>
        <p:txBody>
          <a:bodyPr rtlCol="0" anchor="ctr"/>
          <a:lstStyle/>
          <a:p>
            <a:pPr algn="ctr">
              <a:defRPr/>
            </a:pPr>
            <a:endParaRPr lang="en-US" kern="0" dirty="0">
              <a:solidFill>
                <a:prstClr val="white"/>
              </a:solidFill>
              <a:latin typeface="Calibri"/>
            </a:endParaRPr>
          </a:p>
        </p:txBody>
      </p:sp>
      <p:sp>
        <p:nvSpPr>
          <p:cNvPr id="23" name="Rectangle 22"/>
          <p:cNvSpPr/>
          <p:nvPr userDrawn="1"/>
        </p:nvSpPr>
        <p:spPr>
          <a:xfrm>
            <a:off x="0" y="1213729"/>
            <a:ext cx="9144000" cy="73152"/>
          </a:xfrm>
          <a:prstGeom prst="rect">
            <a:avLst/>
          </a:prstGeom>
          <a:solidFill>
            <a:schemeClr val="accent1"/>
          </a:solidFill>
          <a:ln w="25400" cap="flat" cmpd="sng" algn="ctr">
            <a:noFill/>
            <a:prstDash val="solid"/>
          </a:ln>
          <a:effectLst/>
        </p:spPr>
        <p:txBody>
          <a:bodyPr rtlCol="0" anchor="ctr"/>
          <a:lstStyle/>
          <a:p>
            <a:pPr algn="ctr">
              <a:defRPr/>
            </a:pPr>
            <a:endParaRPr lang="en-US" kern="0" dirty="0">
              <a:solidFill>
                <a:prstClr val="white"/>
              </a:solidFill>
              <a:latin typeface="Calibri"/>
            </a:endParaRPr>
          </a:p>
        </p:txBody>
      </p:sp>
      <p:sp>
        <p:nvSpPr>
          <p:cNvPr id="33" name="Rectangle 32"/>
          <p:cNvSpPr/>
          <p:nvPr userDrawn="1"/>
        </p:nvSpPr>
        <p:spPr>
          <a:xfrm>
            <a:off x="143" y="5206777"/>
            <a:ext cx="6421638" cy="1252728"/>
          </a:xfrm>
          <a:prstGeom prst="rect">
            <a:avLst/>
          </a:prstGeom>
          <a:solidFill>
            <a:schemeClr val="bg2">
              <a:lumMod val="75000"/>
            </a:schemeClr>
          </a:solidFill>
          <a:ln w="25400" cap="flat" cmpd="sng" algn="ctr">
            <a:noFill/>
            <a:prstDash val="solid"/>
          </a:ln>
          <a:effectLst/>
        </p:spPr>
        <p:txBody>
          <a:bodyPr rtlCol="0" anchor="ctr"/>
          <a:lstStyle/>
          <a:p>
            <a:pPr algn="ctr">
              <a:defRPr/>
            </a:pPr>
            <a:endParaRPr lang="en-US" kern="0" dirty="0">
              <a:solidFill>
                <a:prstClr val="white"/>
              </a:solidFill>
              <a:latin typeface="Calibri"/>
            </a:endParaRPr>
          </a:p>
        </p:txBody>
      </p:sp>
      <p:sp>
        <p:nvSpPr>
          <p:cNvPr id="56" name="Rectangle 55"/>
          <p:cNvSpPr/>
          <p:nvPr userDrawn="1"/>
        </p:nvSpPr>
        <p:spPr>
          <a:xfrm>
            <a:off x="6397067" y="5206777"/>
            <a:ext cx="2746934" cy="1252728"/>
          </a:xfrm>
          <a:prstGeom prst="rect">
            <a:avLst/>
          </a:prstGeom>
          <a:solidFill>
            <a:schemeClr val="bg1">
              <a:lumMod val="50000"/>
            </a:schemeClr>
          </a:solidFill>
          <a:ln w="25400" cap="flat" cmpd="sng" algn="ctr">
            <a:noFill/>
            <a:prstDash val="solid"/>
          </a:ln>
          <a:effectLst/>
        </p:spPr>
        <p:txBody>
          <a:bodyPr rtlCol="0" anchor="ctr"/>
          <a:lstStyle/>
          <a:p>
            <a:pPr algn="ctr">
              <a:defRPr/>
            </a:pPr>
            <a:endParaRPr lang="en-US" kern="0" dirty="0">
              <a:solidFill>
                <a:prstClr val="white"/>
              </a:solidFill>
              <a:latin typeface="Calibri"/>
            </a:endParaRPr>
          </a:p>
        </p:txBody>
      </p:sp>
      <p:sp>
        <p:nvSpPr>
          <p:cNvPr id="7" name="Rectangle 6"/>
          <p:cNvSpPr/>
          <p:nvPr userDrawn="1"/>
        </p:nvSpPr>
        <p:spPr>
          <a:xfrm>
            <a:off x="0" y="0"/>
            <a:ext cx="9144000" cy="1248032"/>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Bef>
                <a:spcPts val="1200"/>
              </a:spcBef>
            </a:pPr>
            <a:endParaRPr lang="en-US" sz="2400" b="1" i="1" dirty="0">
              <a:solidFill>
                <a:prstClr val="white"/>
              </a:solidFill>
              <a:latin typeface="Calibri"/>
            </a:endParaRPr>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74320" y="162065"/>
            <a:ext cx="1300911" cy="999251"/>
          </a:xfrm>
          <a:prstGeom prst="rect">
            <a:avLst/>
          </a:prstGeom>
        </p:spPr>
      </p:pic>
      <p:sp>
        <p:nvSpPr>
          <p:cNvPr id="57" name="Rectangle 56"/>
          <p:cNvSpPr/>
          <p:nvPr userDrawn="1"/>
        </p:nvSpPr>
        <p:spPr>
          <a:xfrm>
            <a:off x="-761" y="6450352"/>
            <a:ext cx="9145195" cy="409149"/>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latin typeface="Calibri"/>
            </a:endParaRPr>
          </a:p>
        </p:txBody>
      </p:sp>
      <p:grpSp>
        <p:nvGrpSpPr>
          <p:cNvPr id="3" name="Group 2"/>
          <p:cNvGrpSpPr/>
          <p:nvPr userDrawn="1"/>
        </p:nvGrpSpPr>
        <p:grpSpPr>
          <a:xfrm>
            <a:off x="6360161" y="6496947"/>
            <a:ext cx="2877642" cy="345882"/>
            <a:chOff x="6360161" y="6496947"/>
            <a:chExt cx="2877642" cy="345882"/>
          </a:xfrm>
        </p:grpSpPr>
        <p:pic>
          <p:nvPicPr>
            <p:cNvPr id="36" name="Picture 35"/>
            <p:cNvPicPr>
              <a:picLocks noChangeAspect="1"/>
            </p:cNvPicPr>
            <p:nvPr userDrawn="1"/>
          </p:nvPicPr>
          <p:blipFill rotWithShape="1">
            <a:blip r:embed="rId3" cstate="print">
              <a:extLst>
                <a:ext uri="{28A0092B-C50C-407E-A947-70E740481C1C}">
                  <a14:useLocalDpi xmlns:a14="http://schemas.microsoft.com/office/drawing/2010/main" val="0"/>
                </a:ext>
              </a:extLst>
            </a:blip>
            <a:srcRect r="26553"/>
            <a:stretch/>
          </p:blipFill>
          <p:spPr>
            <a:xfrm>
              <a:off x="6360161" y="6496947"/>
              <a:ext cx="1343216" cy="345882"/>
            </a:xfrm>
            <a:prstGeom prst="rect">
              <a:avLst/>
            </a:prstGeom>
          </p:spPr>
        </p:pic>
        <p:sp>
          <p:nvSpPr>
            <p:cNvPr id="37" name="TextBox 36"/>
            <p:cNvSpPr txBox="1"/>
            <p:nvPr userDrawn="1"/>
          </p:nvSpPr>
          <p:spPr>
            <a:xfrm>
              <a:off x="7611488" y="6499567"/>
              <a:ext cx="1626315" cy="341632"/>
            </a:xfrm>
            <a:prstGeom prst="rect">
              <a:avLst/>
            </a:prstGeom>
            <a:noFill/>
          </p:spPr>
          <p:txBody>
            <a:bodyPr wrap="square" rtlCol="0" anchor="ctr" anchorCtr="0">
              <a:spAutoFit/>
            </a:bodyPr>
            <a:lstStyle/>
            <a:p>
              <a:pPr>
                <a:lnSpc>
                  <a:spcPct val="90000"/>
                </a:lnSpc>
              </a:pPr>
              <a:r>
                <a:rPr lang="en-US" sz="900" b="1" dirty="0">
                  <a:solidFill>
                    <a:prstClr val="white"/>
                  </a:solidFill>
                  <a:latin typeface="Arial" panose="020B0604020202020204" pitchFamily="34" charset="0"/>
                  <a:cs typeface="Arial" panose="020B0604020202020204" pitchFamily="34" charset="0"/>
                </a:rPr>
                <a:t>National Energy Technology Laboratory</a:t>
              </a:r>
            </a:p>
          </p:txBody>
        </p:sp>
      </p:grpSp>
      <p:sp>
        <p:nvSpPr>
          <p:cNvPr id="2" name="Isosceles Triangle 1"/>
          <p:cNvSpPr/>
          <p:nvPr userDrawn="1"/>
        </p:nvSpPr>
        <p:spPr>
          <a:xfrm>
            <a:off x="4872673" y="5206167"/>
            <a:ext cx="1524393" cy="1241804"/>
          </a:xfrm>
          <a:prstGeom prst="triangle">
            <a:avLst>
              <a:gd name="adj" fmla="val 100000"/>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latin typeface="Calibri"/>
            </a:endParaRPr>
          </a:p>
        </p:txBody>
      </p:sp>
      <p:sp>
        <p:nvSpPr>
          <p:cNvPr id="21" name="Text Placeholder 8"/>
          <p:cNvSpPr>
            <a:spLocks noGrp="1"/>
          </p:cNvSpPr>
          <p:nvPr userDrawn="1">
            <p:ph type="body" sz="quarter" idx="13" hasCustomPrompt="1"/>
          </p:nvPr>
        </p:nvSpPr>
        <p:spPr>
          <a:xfrm>
            <a:off x="6269092" y="5318971"/>
            <a:ext cx="2743200" cy="246221"/>
          </a:xfrm>
        </p:spPr>
        <p:txBody>
          <a:bodyPr wrap="square" lIns="0" tIns="0" rIns="0" bIns="0">
            <a:spAutoFit/>
          </a:bodyPr>
          <a:lstStyle>
            <a:lvl1pPr marL="0" indent="0" algn="r">
              <a:buNone/>
              <a:defRPr sz="1600">
                <a:solidFill>
                  <a:schemeClr val="bg1"/>
                </a:solidFill>
              </a:defRPr>
            </a:lvl1pPr>
          </a:lstStyle>
          <a:p>
            <a:r>
              <a:rPr lang="en-US" dirty="0"/>
              <a:t>Presenter’s name</a:t>
            </a:r>
          </a:p>
        </p:txBody>
      </p:sp>
      <p:sp>
        <p:nvSpPr>
          <p:cNvPr id="22" name="Text Placeholder 9"/>
          <p:cNvSpPr>
            <a:spLocks noGrp="1"/>
          </p:cNvSpPr>
          <p:nvPr userDrawn="1">
            <p:ph type="body" sz="quarter" idx="14" hasCustomPrompt="1"/>
          </p:nvPr>
        </p:nvSpPr>
        <p:spPr>
          <a:xfrm>
            <a:off x="5903332" y="5655448"/>
            <a:ext cx="3108960" cy="246221"/>
          </a:xfrm>
        </p:spPr>
        <p:txBody>
          <a:bodyPr wrap="square" lIns="0" tIns="0" rIns="0" bIns="0">
            <a:spAutoFit/>
          </a:bodyPr>
          <a:lstStyle>
            <a:lvl1pPr marL="0" indent="0" algn="r">
              <a:spcBef>
                <a:spcPts val="600"/>
              </a:spcBef>
              <a:buNone/>
              <a:defRPr sz="1600" b="0">
                <a:solidFill>
                  <a:schemeClr val="bg1"/>
                </a:solidFill>
              </a:defRPr>
            </a:lvl1pPr>
          </a:lstStyle>
          <a:p>
            <a:r>
              <a:rPr lang="en-US" dirty="0"/>
              <a:t>Presenter’s title and date</a:t>
            </a:r>
          </a:p>
        </p:txBody>
      </p:sp>
      <p:sp>
        <p:nvSpPr>
          <p:cNvPr id="24" name="TextBox 23"/>
          <p:cNvSpPr txBox="1"/>
          <p:nvPr userDrawn="1"/>
        </p:nvSpPr>
        <p:spPr>
          <a:xfrm>
            <a:off x="3507287" y="430858"/>
            <a:ext cx="5598099" cy="400110"/>
          </a:xfrm>
          <a:prstGeom prst="rect">
            <a:avLst/>
          </a:prstGeom>
          <a:noFill/>
        </p:spPr>
        <p:txBody>
          <a:bodyPr wrap="square" rtlCol="0">
            <a:spAutoFit/>
          </a:bodyPr>
          <a:lstStyle/>
          <a:p>
            <a:pPr algn="r"/>
            <a:r>
              <a:rPr lang="en-US" sz="2000" b="1" i="1" spc="50" dirty="0">
                <a:solidFill>
                  <a:prstClr val="white"/>
                </a:solidFill>
                <a:latin typeface="Calibri"/>
              </a:rPr>
              <a:t>Driving Innovation </a:t>
            </a:r>
            <a:r>
              <a:rPr lang="en-US" sz="1600" b="1" i="1" spc="50" dirty="0">
                <a:solidFill>
                  <a:prstClr val="white"/>
                </a:solidFill>
                <a:latin typeface="Calibri"/>
              </a:rPr>
              <a:t>♦</a:t>
            </a:r>
            <a:r>
              <a:rPr lang="en-US" sz="2000" b="1" i="1" spc="50" dirty="0">
                <a:solidFill>
                  <a:prstClr val="white"/>
                </a:solidFill>
                <a:latin typeface="Calibri"/>
              </a:rPr>
              <a:t> Delivering Results</a:t>
            </a:r>
          </a:p>
        </p:txBody>
      </p:sp>
      <p:sp>
        <p:nvSpPr>
          <p:cNvPr id="17" name="Text Placeholder 7"/>
          <p:cNvSpPr>
            <a:spLocks noGrp="1"/>
          </p:cNvSpPr>
          <p:nvPr userDrawn="1">
            <p:ph type="body" sz="quarter" idx="10" hasCustomPrompt="1"/>
          </p:nvPr>
        </p:nvSpPr>
        <p:spPr>
          <a:xfrm>
            <a:off x="274319" y="5317223"/>
            <a:ext cx="5394960" cy="498598"/>
          </a:xfrm>
        </p:spPr>
        <p:txBody>
          <a:bodyPr lIns="0" rIns="0" anchor="t" anchorCtr="0">
            <a:spAutoFit/>
          </a:bodyPr>
          <a:lstStyle>
            <a:lvl1pPr marL="0" indent="0">
              <a:lnSpc>
                <a:spcPct val="110000"/>
              </a:lnSpc>
              <a:spcBef>
                <a:spcPts val="0"/>
              </a:spcBef>
              <a:buNone/>
              <a:defRPr sz="2400">
                <a:solidFill>
                  <a:schemeClr val="bg1"/>
                </a:solidFill>
              </a:defRPr>
            </a:lvl1pPr>
          </a:lstStyle>
          <a:p>
            <a:r>
              <a:rPr lang="en-US" dirty="0"/>
              <a:t>Click to add presentation title</a:t>
            </a:r>
          </a:p>
        </p:txBody>
      </p:sp>
    </p:spTree>
    <p:extLst>
      <p:ext uri="{BB962C8B-B14F-4D97-AF65-F5344CB8AC3E}">
        <p14:creationId xmlns:p14="http://schemas.microsoft.com/office/powerpoint/2010/main" val="150095227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Bullet">
    <p:bg>
      <p:bgPr>
        <a:solidFill>
          <a:schemeClr val="bg1"/>
        </a:solidFill>
        <a:effectLst/>
      </p:bgPr>
    </p:bg>
    <p:spTree>
      <p:nvGrpSpPr>
        <p:cNvPr id="1" name=""/>
        <p:cNvGrpSpPr/>
        <p:nvPr/>
      </p:nvGrpSpPr>
      <p:grpSpPr>
        <a:xfrm>
          <a:off x="0" y="0"/>
          <a:ext cx="0" cy="0"/>
          <a:chOff x="0" y="0"/>
          <a:chExt cx="0" cy="0"/>
        </a:xfrm>
      </p:grpSpPr>
      <p:sp>
        <p:nvSpPr>
          <p:cNvPr id="19" name="Rectangle 18"/>
          <p:cNvSpPr/>
          <p:nvPr userDrawn="1"/>
        </p:nvSpPr>
        <p:spPr>
          <a:xfrm>
            <a:off x="-762" y="6447405"/>
            <a:ext cx="6397827" cy="411480"/>
          </a:xfrm>
          <a:prstGeom prst="rect">
            <a:avLst/>
          </a:prstGeom>
          <a:solidFill>
            <a:schemeClr val="bg2">
              <a:lumMod val="75000"/>
            </a:schemeClr>
          </a:solidFill>
          <a:ln w="25400" cap="flat" cmpd="sng" algn="ctr">
            <a:noFill/>
            <a:prstDash val="solid"/>
          </a:ln>
          <a:effectLst/>
        </p:spPr>
        <p:txBody>
          <a:bodyPr rtlCol="0" anchor="ctr"/>
          <a:lstStyle/>
          <a:p>
            <a:pPr algn="ctr">
              <a:defRPr/>
            </a:pPr>
            <a:endParaRPr lang="en-US" kern="0" dirty="0">
              <a:solidFill>
                <a:prstClr val="white"/>
              </a:solidFill>
              <a:latin typeface="Calibri"/>
            </a:endParaRPr>
          </a:p>
        </p:txBody>
      </p:sp>
      <p:sp>
        <p:nvSpPr>
          <p:cNvPr id="20" name="Rectangle 19"/>
          <p:cNvSpPr/>
          <p:nvPr userDrawn="1"/>
        </p:nvSpPr>
        <p:spPr>
          <a:xfrm>
            <a:off x="6372351" y="6447405"/>
            <a:ext cx="2772083" cy="411480"/>
          </a:xfrm>
          <a:prstGeom prst="rect">
            <a:avLst/>
          </a:prstGeom>
          <a:solidFill>
            <a:schemeClr val="bg1">
              <a:lumMod val="50000"/>
            </a:schemeClr>
          </a:solidFill>
          <a:ln w="25400" cap="flat" cmpd="sng" algn="ctr">
            <a:noFill/>
            <a:prstDash val="solid"/>
          </a:ln>
          <a:effectLst/>
        </p:spPr>
        <p:txBody>
          <a:bodyPr rtlCol="0" anchor="ctr"/>
          <a:lstStyle/>
          <a:p>
            <a:pPr algn="ctr">
              <a:defRPr/>
            </a:pPr>
            <a:endParaRPr lang="en-US" kern="0" dirty="0">
              <a:solidFill>
                <a:prstClr val="white"/>
              </a:solidFill>
              <a:latin typeface="Calibri"/>
            </a:endParaRPr>
          </a:p>
        </p:txBody>
      </p:sp>
      <p:sp>
        <p:nvSpPr>
          <p:cNvPr id="22" name="Isosceles Triangle 21"/>
          <p:cNvSpPr>
            <a:spLocks noChangeAspect="1"/>
          </p:cNvSpPr>
          <p:nvPr userDrawn="1"/>
        </p:nvSpPr>
        <p:spPr>
          <a:xfrm>
            <a:off x="5873589" y="6447405"/>
            <a:ext cx="500713" cy="411480"/>
          </a:xfrm>
          <a:prstGeom prst="triangle">
            <a:avLst>
              <a:gd name="adj" fmla="val 100000"/>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latin typeface="Calibri"/>
            </a:endParaRPr>
          </a:p>
        </p:txBody>
      </p:sp>
      <p:sp>
        <p:nvSpPr>
          <p:cNvPr id="16" name="Rectangle 15"/>
          <p:cNvSpPr/>
          <p:nvPr userDrawn="1"/>
        </p:nvSpPr>
        <p:spPr>
          <a:xfrm>
            <a:off x="2861" y="1108665"/>
            <a:ext cx="9144000" cy="36576"/>
          </a:xfrm>
          <a:prstGeom prst="rect">
            <a:avLst/>
          </a:prstGeom>
          <a:solidFill>
            <a:schemeClr val="accent4"/>
          </a:solidFill>
          <a:ln w="25400" cap="flat" cmpd="sng" algn="ctr">
            <a:noFill/>
            <a:prstDash val="solid"/>
          </a:ln>
          <a:effectLst/>
        </p:spPr>
        <p:txBody>
          <a:bodyPr rtlCol="0" anchor="ctr"/>
          <a:lstStyle/>
          <a:p>
            <a:pPr algn="ctr">
              <a:defRPr/>
            </a:pPr>
            <a:endParaRPr lang="en-US" kern="0" dirty="0">
              <a:solidFill>
                <a:prstClr val="white"/>
              </a:solidFill>
              <a:latin typeface="Calibri"/>
            </a:endParaRPr>
          </a:p>
        </p:txBody>
      </p:sp>
      <p:sp>
        <p:nvSpPr>
          <p:cNvPr id="17" name="Rectangle 16"/>
          <p:cNvSpPr/>
          <p:nvPr userDrawn="1"/>
        </p:nvSpPr>
        <p:spPr>
          <a:xfrm>
            <a:off x="2861" y="1037535"/>
            <a:ext cx="9144000" cy="73152"/>
          </a:xfrm>
          <a:prstGeom prst="rect">
            <a:avLst/>
          </a:prstGeom>
          <a:solidFill>
            <a:schemeClr val="accent1"/>
          </a:solidFill>
          <a:ln w="25400" cap="flat" cmpd="sng" algn="ctr">
            <a:noFill/>
            <a:prstDash val="solid"/>
          </a:ln>
          <a:effectLst/>
        </p:spPr>
        <p:txBody>
          <a:bodyPr rtlCol="0" anchor="ctr"/>
          <a:lstStyle/>
          <a:p>
            <a:pPr algn="ctr">
              <a:defRPr/>
            </a:pPr>
            <a:endParaRPr lang="en-US" kern="0" dirty="0">
              <a:solidFill>
                <a:prstClr val="white"/>
              </a:solidFill>
              <a:latin typeface="Calibri"/>
            </a:endParaRPr>
          </a:p>
        </p:txBody>
      </p:sp>
      <p:sp>
        <p:nvSpPr>
          <p:cNvPr id="14" name="Rectangle 13"/>
          <p:cNvSpPr/>
          <p:nvPr userDrawn="1"/>
        </p:nvSpPr>
        <p:spPr>
          <a:xfrm>
            <a:off x="2861" y="0"/>
            <a:ext cx="9144000" cy="1074738"/>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Bef>
                <a:spcPts val="1200"/>
              </a:spcBef>
            </a:pPr>
            <a:endParaRPr lang="en-US" sz="2400" b="1" i="1" dirty="0">
              <a:solidFill>
                <a:prstClr val="white"/>
              </a:solidFill>
              <a:latin typeface="Calibri"/>
            </a:endParaRPr>
          </a:p>
        </p:txBody>
      </p:sp>
      <p:sp>
        <p:nvSpPr>
          <p:cNvPr id="21" name="Title 17"/>
          <p:cNvSpPr>
            <a:spLocks noGrp="1"/>
          </p:cNvSpPr>
          <p:nvPr>
            <p:ph type="title"/>
          </p:nvPr>
        </p:nvSpPr>
        <p:spPr>
          <a:xfrm>
            <a:off x="457200" y="274320"/>
            <a:ext cx="7223760" cy="584775"/>
          </a:xfrm>
          <a:prstGeom prst="rect">
            <a:avLst/>
          </a:prstGeom>
        </p:spPr>
        <p:txBody>
          <a:bodyPr lIns="0" rIns="0" anchor="ctr" anchorCtr="0"/>
          <a:lstStyle>
            <a:lvl1pPr algn="l">
              <a:defRPr sz="3200">
                <a:solidFill>
                  <a:schemeClr val="bg1"/>
                </a:solidFill>
              </a:defRPr>
            </a:lvl1pPr>
          </a:lstStyle>
          <a:p>
            <a:r>
              <a:rPr lang="en-US"/>
              <a:t>Click to edit Master title style</a:t>
            </a:r>
            <a:endParaRPr lang="en-US" dirty="0"/>
          </a:p>
        </p:txBody>
      </p:sp>
      <p:sp>
        <p:nvSpPr>
          <p:cNvPr id="11" name="Content Placeholder 2"/>
          <p:cNvSpPr>
            <a:spLocks noGrp="1"/>
          </p:cNvSpPr>
          <p:nvPr>
            <p:ph idx="1"/>
          </p:nvPr>
        </p:nvSpPr>
        <p:spPr>
          <a:xfrm>
            <a:off x="457200" y="1238148"/>
            <a:ext cx="8229600" cy="4937760"/>
          </a:xfrm>
        </p:spPr>
        <p:txBody>
          <a:bodyPr>
            <a:normAutofit/>
          </a:bodyPr>
          <a:lstStyle>
            <a:lvl1pPr>
              <a:defRPr sz="2400">
                <a:ln>
                  <a:noFill/>
                </a:ln>
                <a:solidFill>
                  <a:schemeClr val="tx1"/>
                </a:solidFill>
              </a:defRPr>
            </a:lvl1pPr>
            <a:lvl2pPr marL="744538" indent="-280988">
              <a:defRPr sz="2000">
                <a:ln>
                  <a:noFill/>
                </a:ln>
                <a:solidFill>
                  <a:schemeClr val="tx1"/>
                </a:solidFill>
              </a:defRPr>
            </a:lvl2pPr>
            <a:lvl3pPr marL="1090613" indent="-228600">
              <a:defRPr sz="1800">
                <a:ln>
                  <a:noFill/>
                </a:ln>
                <a:solidFill>
                  <a:schemeClr val="tx1"/>
                </a:solidFill>
              </a:defRPr>
            </a:lvl3pPr>
            <a:lvl4pPr marL="1484313" indent="-228600">
              <a:defRPr>
                <a:ln>
                  <a:noFill/>
                </a:ln>
                <a:solidFill>
                  <a:schemeClr val="tx1"/>
                </a:solidFill>
              </a:defRPr>
            </a:lvl4pPr>
            <a:lvl5pPr marL="1825625" indent="-228600">
              <a:defRPr>
                <a:ln>
                  <a:noFill/>
                </a:ln>
                <a:solidFill>
                  <a:schemeClr val="tx1"/>
                </a:solidFill>
              </a:defRPr>
            </a:lvl5pPr>
          </a:lstStyle>
          <a:p>
            <a:pPr lvl="0"/>
            <a:r>
              <a:rPr lang="en-US"/>
              <a:t>Click to edit Master text styles</a:t>
            </a:r>
          </a:p>
          <a:p>
            <a:pPr lvl="1"/>
            <a:r>
              <a:rPr lang="en-US"/>
              <a:t>Second level</a:t>
            </a:r>
          </a:p>
          <a:p>
            <a:pPr lvl="2"/>
            <a:r>
              <a:rPr lang="en-US"/>
              <a:t>Third level</a:t>
            </a:r>
          </a:p>
        </p:txBody>
      </p:sp>
      <p:pic>
        <p:nvPicPr>
          <p:cNvPr id="15" name="Picture 1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863840" y="146304"/>
            <a:ext cx="1097280" cy="842839"/>
          </a:xfrm>
          <a:prstGeom prst="rect">
            <a:avLst/>
          </a:prstGeom>
        </p:spPr>
      </p:pic>
      <p:sp>
        <p:nvSpPr>
          <p:cNvPr id="24" name="Slide Number Placeholder 5"/>
          <p:cNvSpPr txBox="1">
            <a:spLocks/>
          </p:cNvSpPr>
          <p:nvPr userDrawn="1"/>
        </p:nvSpPr>
        <p:spPr>
          <a:xfrm>
            <a:off x="8450288" y="6568507"/>
            <a:ext cx="407773" cy="169277"/>
          </a:xfrm>
          <a:prstGeom prst="rect">
            <a:avLst/>
          </a:prstGeom>
        </p:spPr>
        <p:txBody>
          <a:bodyPr vert="horz" lIns="0" tIns="0" rIns="0" bIns="0" rtlCol="0" anchor="ctr">
            <a:spAutoFit/>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01A67B82-1E28-4693-A5EE-50EE6C4A9166}" type="slidenum">
              <a:rPr lang="en-US" sz="1100" smtClean="0">
                <a:solidFill>
                  <a:prstClr val="white"/>
                </a:solidFill>
                <a:latin typeface="Calibri"/>
              </a:rPr>
              <a:pPr>
                <a:defRPr/>
              </a:pPr>
              <a:t>‹#›</a:t>
            </a:fld>
            <a:endParaRPr lang="en-US" sz="1100" dirty="0">
              <a:solidFill>
                <a:prstClr val="white"/>
              </a:solidFill>
              <a:latin typeface="Calibri"/>
            </a:endParaRPr>
          </a:p>
        </p:txBody>
      </p:sp>
      <p:sp>
        <p:nvSpPr>
          <p:cNvPr id="25" name="Text Placeholder 19"/>
          <p:cNvSpPr>
            <a:spLocks noGrp="1"/>
          </p:cNvSpPr>
          <p:nvPr>
            <p:ph type="body" sz="quarter" idx="11" hasCustomPrompt="1"/>
          </p:nvPr>
        </p:nvSpPr>
        <p:spPr>
          <a:xfrm>
            <a:off x="3686049" y="6560812"/>
            <a:ext cx="5029200" cy="184666"/>
          </a:xfrm>
        </p:spPr>
        <p:txBody>
          <a:bodyPr anchor="ctr">
            <a:spAutoFit/>
          </a:bodyPr>
          <a:lstStyle>
            <a:lvl1pPr marL="0" indent="1588" algn="r">
              <a:spcBef>
                <a:spcPts val="0"/>
              </a:spcBef>
              <a:buNone/>
              <a:defRPr sz="600" b="0" i="1">
                <a:solidFill>
                  <a:schemeClr val="bg1">
                    <a:lumMod val="65000"/>
                  </a:schemeClr>
                </a:solidFill>
              </a:defRPr>
            </a:lvl1pPr>
            <a:lvl2pPr>
              <a:buNone/>
              <a:defRPr/>
            </a:lvl2pPr>
            <a:lvl3pPr>
              <a:buNone/>
              <a:defRPr/>
            </a:lvl3pPr>
            <a:lvl4pPr>
              <a:buNone/>
              <a:defRPr/>
            </a:lvl4pPr>
            <a:lvl5pPr>
              <a:buNone/>
              <a:defRPr/>
            </a:lvl5pPr>
          </a:lstStyle>
          <a:p>
            <a:pPr lvl="0"/>
            <a:r>
              <a:rPr lang="en-US" dirty="0"/>
              <a:t>Click to add references</a:t>
            </a:r>
          </a:p>
        </p:txBody>
      </p:sp>
      <p:grpSp>
        <p:nvGrpSpPr>
          <p:cNvPr id="28" name="Group 27"/>
          <p:cNvGrpSpPr/>
          <p:nvPr userDrawn="1"/>
        </p:nvGrpSpPr>
        <p:grpSpPr>
          <a:xfrm>
            <a:off x="344912" y="6480204"/>
            <a:ext cx="2877642" cy="345882"/>
            <a:chOff x="347472" y="6437376"/>
            <a:chExt cx="2877642" cy="345882"/>
          </a:xfrm>
        </p:grpSpPr>
        <p:pic>
          <p:nvPicPr>
            <p:cNvPr id="29" name="Picture 28"/>
            <p:cNvPicPr>
              <a:picLocks noChangeAspect="1"/>
            </p:cNvPicPr>
            <p:nvPr userDrawn="1"/>
          </p:nvPicPr>
          <p:blipFill rotWithShape="1">
            <a:blip r:embed="rId3" cstate="print">
              <a:extLst>
                <a:ext uri="{28A0092B-C50C-407E-A947-70E740481C1C}">
                  <a14:useLocalDpi xmlns:a14="http://schemas.microsoft.com/office/drawing/2010/main" val="0"/>
                </a:ext>
              </a:extLst>
            </a:blip>
            <a:srcRect r="26553"/>
            <a:stretch/>
          </p:blipFill>
          <p:spPr>
            <a:xfrm>
              <a:off x="347472" y="6437376"/>
              <a:ext cx="1343216" cy="345882"/>
            </a:xfrm>
            <a:prstGeom prst="rect">
              <a:avLst/>
            </a:prstGeom>
          </p:spPr>
        </p:pic>
        <p:sp>
          <p:nvSpPr>
            <p:cNvPr id="30" name="TextBox 29"/>
            <p:cNvSpPr txBox="1"/>
            <p:nvPr userDrawn="1"/>
          </p:nvSpPr>
          <p:spPr>
            <a:xfrm>
              <a:off x="1598799" y="6439996"/>
              <a:ext cx="1626315" cy="341632"/>
            </a:xfrm>
            <a:prstGeom prst="rect">
              <a:avLst/>
            </a:prstGeom>
            <a:noFill/>
          </p:spPr>
          <p:txBody>
            <a:bodyPr wrap="square" rtlCol="0" anchor="ctr" anchorCtr="0">
              <a:spAutoFit/>
            </a:bodyPr>
            <a:lstStyle/>
            <a:p>
              <a:pPr>
                <a:lnSpc>
                  <a:spcPct val="90000"/>
                </a:lnSpc>
              </a:pPr>
              <a:r>
                <a:rPr lang="en-US" sz="900" b="1" dirty="0">
                  <a:solidFill>
                    <a:prstClr val="white"/>
                  </a:solidFill>
                  <a:latin typeface="Arial" panose="020B0604020202020204" pitchFamily="34" charset="0"/>
                  <a:cs typeface="Arial" panose="020B0604020202020204" pitchFamily="34" charset="0"/>
                </a:rPr>
                <a:t>National Energy Technology Laboratory</a:t>
              </a:r>
            </a:p>
          </p:txBody>
        </p:sp>
      </p:grpSp>
    </p:spTree>
    <p:extLst>
      <p:ext uri="{BB962C8B-B14F-4D97-AF65-F5344CB8AC3E}">
        <p14:creationId xmlns:p14="http://schemas.microsoft.com/office/powerpoint/2010/main" val="270654548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Plain">
    <p:bg>
      <p:bgPr>
        <a:solidFill>
          <a:schemeClr val="bg1"/>
        </a:solidFill>
        <a:effectLst/>
      </p:bgPr>
    </p:bg>
    <p:spTree>
      <p:nvGrpSpPr>
        <p:cNvPr id="1" name=""/>
        <p:cNvGrpSpPr/>
        <p:nvPr/>
      </p:nvGrpSpPr>
      <p:grpSpPr>
        <a:xfrm>
          <a:off x="0" y="0"/>
          <a:ext cx="0" cy="0"/>
          <a:chOff x="0" y="0"/>
          <a:chExt cx="0" cy="0"/>
        </a:xfrm>
      </p:grpSpPr>
      <p:sp>
        <p:nvSpPr>
          <p:cNvPr id="19" name="Rectangle 18"/>
          <p:cNvSpPr/>
          <p:nvPr userDrawn="1"/>
        </p:nvSpPr>
        <p:spPr>
          <a:xfrm>
            <a:off x="-762" y="6447405"/>
            <a:ext cx="6397827" cy="411480"/>
          </a:xfrm>
          <a:prstGeom prst="rect">
            <a:avLst/>
          </a:prstGeom>
          <a:solidFill>
            <a:schemeClr val="bg2">
              <a:lumMod val="75000"/>
            </a:schemeClr>
          </a:solidFill>
          <a:ln w="25400" cap="flat" cmpd="sng" algn="ctr">
            <a:noFill/>
            <a:prstDash val="solid"/>
          </a:ln>
          <a:effectLst/>
        </p:spPr>
        <p:txBody>
          <a:bodyPr rtlCol="0" anchor="ctr"/>
          <a:lstStyle/>
          <a:p>
            <a:pPr algn="ctr">
              <a:defRPr/>
            </a:pPr>
            <a:endParaRPr lang="en-US" kern="0" dirty="0">
              <a:solidFill>
                <a:prstClr val="white"/>
              </a:solidFill>
              <a:latin typeface="Calibri"/>
            </a:endParaRPr>
          </a:p>
        </p:txBody>
      </p:sp>
      <p:sp>
        <p:nvSpPr>
          <p:cNvPr id="20" name="Rectangle 19"/>
          <p:cNvSpPr/>
          <p:nvPr userDrawn="1"/>
        </p:nvSpPr>
        <p:spPr>
          <a:xfrm>
            <a:off x="6372351" y="6447405"/>
            <a:ext cx="2772083" cy="411480"/>
          </a:xfrm>
          <a:prstGeom prst="rect">
            <a:avLst/>
          </a:prstGeom>
          <a:solidFill>
            <a:schemeClr val="bg1">
              <a:lumMod val="50000"/>
            </a:schemeClr>
          </a:solidFill>
          <a:ln w="25400" cap="flat" cmpd="sng" algn="ctr">
            <a:noFill/>
            <a:prstDash val="solid"/>
          </a:ln>
          <a:effectLst/>
        </p:spPr>
        <p:txBody>
          <a:bodyPr rtlCol="0" anchor="ctr"/>
          <a:lstStyle/>
          <a:p>
            <a:pPr algn="ctr">
              <a:defRPr/>
            </a:pPr>
            <a:endParaRPr lang="en-US" kern="0" dirty="0">
              <a:solidFill>
                <a:prstClr val="white"/>
              </a:solidFill>
              <a:latin typeface="Calibri"/>
            </a:endParaRPr>
          </a:p>
        </p:txBody>
      </p:sp>
      <p:sp>
        <p:nvSpPr>
          <p:cNvPr id="22" name="Isosceles Triangle 21"/>
          <p:cNvSpPr>
            <a:spLocks noChangeAspect="1"/>
          </p:cNvSpPr>
          <p:nvPr userDrawn="1"/>
        </p:nvSpPr>
        <p:spPr>
          <a:xfrm>
            <a:off x="5873589" y="6447405"/>
            <a:ext cx="500713" cy="411480"/>
          </a:xfrm>
          <a:prstGeom prst="triangle">
            <a:avLst>
              <a:gd name="adj" fmla="val 100000"/>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latin typeface="Calibri"/>
            </a:endParaRPr>
          </a:p>
        </p:txBody>
      </p:sp>
      <p:sp>
        <p:nvSpPr>
          <p:cNvPr id="16" name="Rectangle 15"/>
          <p:cNvSpPr/>
          <p:nvPr userDrawn="1"/>
        </p:nvSpPr>
        <p:spPr>
          <a:xfrm>
            <a:off x="2861" y="1108665"/>
            <a:ext cx="9144000" cy="36576"/>
          </a:xfrm>
          <a:prstGeom prst="rect">
            <a:avLst/>
          </a:prstGeom>
          <a:solidFill>
            <a:schemeClr val="accent4"/>
          </a:solidFill>
          <a:ln w="25400" cap="flat" cmpd="sng" algn="ctr">
            <a:noFill/>
            <a:prstDash val="solid"/>
          </a:ln>
          <a:effectLst/>
        </p:spPr>
        <p:txBody>
          <a:bodyPr rtlCol="0" anchor="ctr"/>
          <a:lstStyle/>
          <a:p>
            <a:pPr algn="ctr">
              <a:defRPr/>
            </a:pPr>
            <a:endParaRPr lang="en-US" kern="0" dirty="0">
              <a:solidFill>
                <a:prstClr val="white"/>
              </a:solidFill>
              <a:latin typeface="Calibri"/>
            </a:endParaRPr>
          </a:p>
        </p:txBody>
      </p:sp>
      <p:sp>
        <p:nvSpPr>
          <p:cNvPr id="17" name="Rectangle 16"/>
          <p:cNvSpPr/>
          <p:nvPr userDrawn="1"/>
        </p:nvSpPr>
        <p:spPr>
          <a:xfrm>
            <a:off x="2861" y="1037535"/>
            <a:ext cx="9144000" cy="73152"/>
          </a:xfrm>
          <a:prstGeom prst="rect">
            <a:avLst/>
          </a:prstGeom>
          <a:solidFill>
            <a:schemeClr val="accent1"/>
          </a:solidFill>
          <a:ln w="25400" cap="flat" cmpd="sng" algn="ctr">
            <a:noFill/>
            <a:prstDash val="solid"/>
          </a:ln>
          <a:effectLst/>
        </p:spPr>
        <p:txBody>
          <a:bodyPr rtlCol="0" anchor="ctr"/>
          <a:lstStyle/>
          <a:p>
            <a:pPr algn="ctr">
              <a:defRPr/>
            </a:pPr>
            <a:endParaRPr lang="en-US" kern="0" dirty="0">
              <a:solidFill>
                <a:prstClr val="white"/>
              </a:solidFill>
              <a:latin typeface="Calibri"/>
            </a:endParaRPr>
          </a:p>
        </p:txBody>
      </p:sp>
      <p:sp>
        <p:nvSpPr>
          <p:cNvPr id="14" name="Rectangle 13"/>
          <p:cNvSpPr/>
          <p:nvPr userDrawn="1"/>
        </p:nvSpPr>
        <p:spPr>
          <a:xfrm>
            <a:off x="2861" y="0"/>
            <a:ext cx="9144000" cy="1074738"/>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Bef>
                <a:spcPts val="1200"/>
              </a:spcBef>
            </a:pPr>
            <a:endParaRPr lang="en-US" sz="2400" b="1" i="1" dirty="0">
              <a:solidFill>
                <a:prstClr val="white"/>
              </a:solidFill>
              <a:latin typeface="Calibri"/>
            </a:endParaRPr>
          </a:p>
        </p:txBody>
      </p:sp>
      <p:sp>
        <p:nvSpPr>
          <p:cNvPr id="21" name="Title 17"/>
          <p:cNvSpPr>
            <a:spLocks noGrp="1"/>
          </p:cNvSpPr>
          <p:nvPr>
            <p:ph type="title"/>
          </p:nvPr>
        </p:nvSpPr>
        <p:spPr>
          <a:xfrm>
            <a:off x="457200" y="274320"/>
            <a:ext cx="7223760" cy="584775"/>
          </a:xfrm>
          <a:prstGeom prst="rect">
            <a:avLst/>
          </a:prstGeom>
        </p:spPr>
        <p:txBody>
          <a:bodyPr lIns="0" rIns="0" anchor="ctr" anchorCtr="0"/>
          <a:lstStyle>
            <a:lvl1pPr algn="l">
              <a:defRPr sz="3200">
                <a:solidFill>
                  <a:schemeClr val="bg1"/>
                </a:solidFill>
              </a:defRPr>
            </a:lvl1pPr>
          </a:lstStyle>
          <a:p>
            <a:r>
              <a:rPr lang="en-US"/>
              <a:t>Click to edit Master title style</a:t>
            </a:r>
            <a:endParaRPr lang="en-US" dirty="0"/>
          </a:p>
        </p:txBody>
      </p:sp>
      <p:pic>
        <p:nvPicPr>
          <p:cNvPr id="15" name="Picture 1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863840" y="146304"/>
            <a:ext cx="1097280" cy="842839"/>
          </a:xfrm>
          <a:prstGeom prst="rect">
            <a:avLst/>
          </a:prstGeom>
        </p:spPr>
      </p:pic>
      <p:sp>
        <p:nvSpPr>
          <p:cNvPr id="24" name="Slide Number Placeholder 5"/>
          <p:cNvSpPr txBox="1">
            <a:spLocks/>
          </p:cNvSpPr>
          <p:nvPr userDrawn="1"/>
        </p:nvSpPr>
        <p:spPr>
          <a:xfrm>
            <a:off x="8450288" y="6568507"/>
            <a:ext cx="407773" cy="169277"/>
          </a:xfrm>
          <a:prstGeom prst="rect">
            <a:avLst/>
          </a:prstGeom>
        </p:spPr>
        <p:txBody>
          <a:bodyPr vert="horz" lIns="0" tIns="0" rIns="0" bIns="0" rtlCol="0" anchor="ctr">
            <a:spAutoFit/>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01A67B82-1E28-4693-A5EE-50EE6C4A9166}" type="slidenum">
              <a:rPr lang="en-US" sz="1100" smtClean="0">
                <a:solidFill>
                  <a:prstClr val="white"/>
                </a:solidFill>
                <a:latin typeface="Calibri"/>
              </a:rPr>
              <a:pPr>
                <a:defRPr/>
              </a:pPr>
              <a:t>‹#›</a:t>
            </a:fld>
            <a:endParaRPr lang="en-US" sz="1100" dirty="0">
              <a:solidFill>
                <a:prstClr val="white"/>
              </a:solidFill>
              <a:latin typeface="Calibri"/>
            </a:endParaRPr>
          </a:p>
        </p:txBody>
      </p:sp>
      <p:grpSp>
        <p:nvGrpSpPr>
          <p:cNvPr id="28" name="Group 27"/>
          <p:cNvGrpSpPr/>
          <p:nvPr userDrawn="1"/>
        </p:nvGrpSpPr>
        <p:grpSpPr>
          <a:xfrm>
            <a:off x="344912" y="6480204"/>
            <a:ext cx="2877642" cy="345882"/>
            <a:chOff x="347472" y="6437376"/>
            <a:chExt cx="2877642" cy="345882"/>
          </a:xfrm>
        </p:grpSpPr>
        <p:pic>
          <p:nvPicPr>
            <p:cNvPr id="29" name="Picture 28"/>
            <p:cNvPicPr>
              <a:picLocks noChangeAspect="1"/>
            </p:cNvPicPr>
            <p:nvPr userDrawn="1"/>
          </p:nvPicPr>
          <p:blipFill rotWithShape="1">
            <a:blip r:embed="rId3" cstate="print">
              <a:extLst>
                <a:ext uri="{28A0092B-C50C-407E-A947-70E740481C1C}">
                  <a14:useLocalDpi xmlns:a14="http://schemas.microsoft.com/office/drawing/2010/main" val="0"/>
                </a:ext>
              </a:extLst>
            </a:blip>
            <a:srcRect r="26553"/>
            <a:stretch/>
          </p:blipFill>
          <p:spPr>
            <a:xfrm>
              <a:off x="347472" y="6437376"/>
              <a:ext cx="1343216" cy="345882"/>
            </a:xfrm>
            <a:prstGeom prst="rect">
              <a:avLst/>
            </a:prstGeom>
          </p:spPr>
        </p:pic>
        <p:sp>
          <p:nvSpPr>
            <p:cNvPr id="30" name="TextBox 29"/>
            <p:cNvSpPr txBox="1"/>
            <p:nvPr userDrawn="1"/>
          </p:nvSpPr>
          <p:spPr>
            <a:xfrm>
              <a:off x="1598799" y="6439996"/>
              <a:ext cx="1626315" cy="341632"/>
            </a:xfrm>
            <a:prstGeom prst="rect">
              <a:avLst/>
            </a:prstGeom>
            <a:noFill/>
          </p:spPr>
          <p:txBody>
            <a:bodyPr wrap="square" rtlCol="0" anchor="ctr" anchorCtr="0">
              <a:spAutoFit/>
            </a:bodyPr>
            <a:lstStyle/>
            <a:p>
              <a:pPr>
                <a:lnSpc>
                  <a:spcPct val="90000"/>
                </a:lnSpc>
              </a:pPr>
              <a:r>
                <a:rPr lang="en-US" sz="900" b="1" dirty="0">
                  <a:solidFill>
                    <a:prstClr val="white"/>
                  </a:solidFill>
                  <a:latin typeface="Arial" panose="020B0604020202020204" pitchFamily="34" charset="0"/>
                  <a:cs typeface="Arial" panose="020B0604020202020204" pitchFamily="34" charset="0"/>
                </a:rPr>
                <a:t>National Energy Technology Laboratory</a:t>
              </a:r>
            </a:p>
          </p:txBody>
        </p:sp>
      </p:grpSp>
      <p:sp>
        <p:nvSpPr>
          <p:cNvPr id="18" name="Text Placeholder 19"/>
          <p:cNvSpPr>
            <a:spLocks noGrp="1"/>
          </p:cNvSpPr>
          <p:nvPr>
            <p:ph type="body" sz="quarter" idx="11" hasCustomPrompt="1"/>
          </p:nvPr>
        </p:nvSpPr>
        <p:spPr>
          <a:xfrm>
            <a:off x="3686049" y="6560812"/>
            <a:ext cx="5029200" cy="184666"/>
          </a:xfrm>
        </p:spPr>
        <p:txBody>
          <a:bodyPr anchor="ctr">
            <a:spAutoFit/>
          </a:bodyPr>
          <a:lstStyle>
            <a:lvl1pPr marL="0" indent="1588" algn="r">
              <a:spcBef>
                <a:spcPts val="0"/>
              </a:spcBef>
              <a:buNone/>
              <a:defRPr sz="600" b="0" i="1">
                <a:solidFill>
                  <a:schemeClr val="bg1">
                    <a:lumMod val="65000"/>
                  </a:schemeClr>
                </a:solidFill>
              </a:defRPr>
            </a:lvl1pPr>
            <a:lvl2pPr>
              <a:buNone/>
              <a:defRPr/>
            </a:lvl2pPr>
            <a:lvl3pPr>
              <a:buNone/>
              <a:defRPr/>
            </a:lvl3pPr>
            <a:lvl4pPr>
              <a:buNone/>
              <a:defRPr/>
            </a:lvl4pPr>
            <a:lvl5pPr>
              <a:buNone/>
              <a:defRPr/>
            </a:lvl5pPr>
          </a:lstStyle>
          <a:p>
            <a:pPr lvl="0"/>
            <a:r>
              <a:rPr lang="en-US" dirty="0"/>
              <a:t>Click to add references</a:t>
            </a:r>
          </a:p>
        </p:txBody>
      </p:sp>
    </p:spTree>
    <p:extLst>
      <p:ext uri="{BB962C8B-B14F-4D97-AF65-F5344CB8AC3E}">
        <p14:creationId xmlns:p14="http://schemas.microsoft.com/office/powerpoint/2010/main" val="173669629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00711141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Title and Single Box">
    <p:spTree>
      <p:nvGrpSpPr>
        <p:cNvPr id="1" name=""/>
        <p:cNvGrpSpPr/>
        <p:nvPr/>
      </p:nvGrpSpPr>
      <p:grpSpPr>
        <a:xfrm>
          <a:off x="0" y="0"/>
          <a:ext cx="0" cy="0"/>
          <a:chOff x="0" y="0"/>
          <a:chExt cx="0" cy="0"/>
        </a:xfrm>
      </p:grpSpPr>
      <p:sp>
        <p:nvSpPr>
          <p:cNvPr id="7" name="Rectangle 6"/>
          <p:cNvSpPr/>
          <p:nvPr userDrawn="1"/>
        </p:nvSpPr>
        <p:spPr bwMode="auto">
          <a:xfrm>
            <a:off x="0" y="6444764"/>
            <a:ext cx="9143999" cy="411480"/>
          </a:xfrm>
          <a:prstGeom prst="rect">
            <a:avLst/>
          </a:prstGeom>
          <a:solidFill>
            <a:schemeClr val="bg1">
              <a:lumMod val="95000"/>
            </a:schemeClr>
          </a:solidFill>
          <a:ln w="12700" cap="flat" cmpd="sng" algn="ctr">
            <a:noFill/>
            <a:prstDash val="solid"/>
            <a:round/>
            <a:headEnd type="none" w="med" len="med"/>
            <a:tailEnd type="none" w="med" len="med"/>
          </a:ln>
          <a:effectLst/>
        </p:spPr>
        <p:txBody>
          <a:bodyPr/>
          <a:lstStyle/>
          <a:p>
            <a:pPr>
              <a:defRPr/>
            </a:pPr>
            <a:endParaRPr lang="en-US" dirty="0">
              <a:solidFill>
                <a:prstClr val="black"/>
              </a:solidFill>
              <a:latin typeface="Calibri"/>
            </a:endParaRPr>
          </a:p>
        </p:txBody>
      </p:sp>
      <p:sp>
        <p:nvSpPr>
          <p:cNvPr id="3" name="Content Placeholder 2"/>
          <p:cNvSpPr>
            <a:spLocks noGrp="1"/>
          </p:cNvSpPr>
          <p:nvPr>
            <p:ph idx="1"/>
          </p:nvPr>
        </p:nvSpPr>
        <p:spPr>
          <a:xfrm>
            <a:off x="457200" y="1234439"/>
            <a:ext cx="8229600" cy="4572000"/>
          </a:xfrm>
        </p:spPr>
        <p:txBody>
          <a:bodyPr/>
          <a:lstStyle>
            <a:lvl1pPr>
              <a:defRPr sz="2600">
                <a:ln>
                  <a:noFill/>
                </a:ln>
                <a:solidFill>
                  <a:schemeClr val="tx1"/>
                </a:solidFill>
              </a:defRPr>
            </a:lvl1pPr>
            <a:lvl2pPr marL="744538" indent="-280988">
              <a:defRPr>
                <a:ln>
                  <a:noFill/>
                </a:ln>
                <a:solidFill>
                  <a:schemeClr val="tx1"/>
                </a:solidFill>
              </a:defRPr>
            </a:lvl2pPr>
            <a:lvl3pPr marL="1090613" indent="-228600">
              <a:defRPr>
                <a:ln>
                  <a:noFill/>
                </a:ln>
                <a:solidFill>
                  <a:schemeClr val="tx1"/>
                </a:solidFill>
              </a:defRPr>
            </a:lvl3pPr>
            <a:lvl4pPr marL="1484313" indent="-228600">
              <a:defRPr>
                <a:ln>
                  <a:noFill/>
                </a:ln>
                <a:solidFill>
                  <a:schemeClr val="tx1"/>
                </a:solidFill>
              </a:defRPr>
            </a:lvl4pPr>
            <a:lvl5pPr marL="1825625" indent="-228600">
              <a:defRPr>
                <a:ln>
                  <a:noFill/>
                </a:ln>
                <a:solidFill>
                  <a:schemeClr val="tx1"/>
                </a:solidFill>
              </a:defRPr>
            </a:lvl5pPr>
          </a:lstStyle>
          <a:p>
            <a:pPr lvl="0"/>
            <a:r>
              <a:rPr lang="en-US"/>
              <a:t>Click to edit Master text styles</a:t>
            </a:r>
          </a:p>
          <a:p>
            <a:pPr lvl="1"/>
            <a:r>
              <a:rPr lang="en-US"/>
              <a:t>Second level</a:t>
            </a:r>
          </a:p>
          <a:p>
            <a:pPr lvl="2"/>
            <a:r>
              <a:rPr lang="en-US"/>
              <a:t>Third level</a:t>
            </a:r>
          </a:p>
        </p:txBody>
      </p:sp>
      <p:pic>
        <p:nvPicPr>
          <p:cNvPr id="10" name="Picture 9" descr="NETL-PMS286C+7451C.png"/>
          <p:cNvPicPr>
            <a:picLocks noChangeAspect="1"/>
          </p:cNvPicPr>
          <p:nvPr userDrawn="1"/>
        </p:nvPicPr>
        <p:blipFill>
          <a:blip r:embed="rId2" cstate="print"/>
          <a:stretch>
            <a:fillRect/>
          </a:stretch>
        </p:blipFill>
        <p:spPr>
          <a:xfrm>
            <a:off x="8344842" y="6464300"/>
            <a:ext cx="495946" cy="381000"/>
          </a:xfrm>
          <a:prstGeom prst="rect">
            <a:avLst/>
          </a:prstGeom>
        </p:spPr>
      </p:pic>
      <p:sp>
        <p:nvSpPr>
          <p:cNvPr id="18" name="Title 17"/>
          <p:cNvSpPr>
            <a:spLocks noGrp="1"/>
          </p:cNvSpPr>
          <p:nvPr>
            <p:ph type="title"/>
          </p:nvPr>
        </p:nvSpPr>
        <p:spPr/>
        <p:txBody>
          <a:bodyPr/>
          <a:lstStyle/>
          <a:p>
            <a:r>
              <a:rPr lang="en-US"/>
              <a:t>Click to edit Master title style</a:t>
            </a:r>
            <a:endParaRPr lang="en-US" dirty="0"/>
          </a:p>
        </p:txBody>
      </p:sp>
      <p:sp>
        <p:nvSpPr>
          <p:cNvPr id="20" name="Text Placeholder 19"/>
          <p:cNvSpPr>
            <a:spLocks noGrp="1"/>
          </p:cNvSpPr>
          <p:nvPr>
            <p:ph type="body" sz="quarter" idx="11" hasCustomPrompt="1"/>
          </p:nvPr>
        </p:nvSpPr>
        <p:spPr>
          <a:xfrm>
            <a:off x="373063" y="6547305"/>
            <a:ext cx="5029200" cy="215444"/>
          </a:xfrm>
        </p:spPr>
        <p:txBody>
          <a:bodyPr anchor="ctr">
            <a:spAutoFit/>
          </a:bodyPr>
          <a:lstStyle>
            <a:lvl1pPr marL="0" indent="1588">
              <a:spcBef>
                <a:spcPts val="0"/>
              </a:spcBef>
              <a:buNone/>
              <a:defRPr sz="800" b="0" i="1">
                <a:solidFill>
                  <a:schemeClr val="bg1">
                    <a:lumMod val="75000"/>
                  </a:schemeClr>
                </a:solidFill>
              </a:defRPr>
            </a:lvl1pPr>
            <a:lvl2pPr>
              <a:buNone/>
              <a:defRPr/>
            </a:lvl2pPr>
            <a:lvl3pPr>
              <a:buNone/>
              <a:defRPr/>
            </a:lvl3pPr>
            <a:lvl4pPr>
              <a:buNone/>
              <a:defRPr/>
            </a:lvl4pPr>
            <a:lvl5pPr>
              <a:buNone/>
              <a:defRPr/>
            </a:lvl5pPr>
          </a:lstStyle>
          <a:p>
            <a:pPr lvl="0"/>
            <a:r>
              <a:rPr lang="en-US" dirty="0"/>
              <a:t>Click to add references</a:t>
            </a:r>
          </a:p>
        </p:txBody>
      </p:sp>
      <p:cxnSp>
        <p:nvCxnSpPr>
          <p:cNvPr id="9" name="Straight Connector 8"/>
          <p:cNvCxnSpPr/>
          <p:nvPr userDrawn="1"/>
        </p:nvCxnSpPr>
        <p:spPr>
          <a:xfrm>
            <a:off x="638" y="6437464"/>
            <a:ext cx="9144000" cy="1588"/>
          </a:xfrm>
          <a:prstGeom prst="line">
            <a:avLst/>
          </a:prstGeom>
          <a:ln w="19050">
            <a:solidFill>
              <a:srgbClr val="8FA6DE"/>
            </a:solidFill>
          </a:ln>
        </p:spPr>
        <p:style>
          <a:lnRef idx="1">
            <a:schemeClr val="accent1"/>
          </a:lnRef>
          <a:fillRef idx="0">
            <a:schemeClr val="accent1"/>
          </a:fillRef>
          <a:effectRef idx="0">
            <a:schemeClr val="accent1"/>
          </a:effectRef>
          <a:fontRef idx="minor">
            <a:schemeClr val="tx1"/>
          </a:fontRef>
        </p:style>
      </p:cxnSp>
      <p:sp>
        <p:nvSpPr>
          <p:cNvPr id="8" name="TextBox 7"/>
          <p:cNvSpPr txBox="1"/>
          <p:nvPr userDrawn="1"/>
        </p:nvSpPr>
        <p:spPr>
          <a:xfrm>
            <a:off x="-15240" y="6513835"/>
            <a:ext cx="426720" cy="246221"/>
          </a:xfrm>
          <a:prstGeom prst="rect">
            <a:avLst/>
          </a:prstGeom>
          <a:noFill/>
        </p:spPr>
        <p:txBody>
          <a:bodyPr wrap="square" rtlCol="0" anchor="ctr" anchorCtr="1">
            <a:spAutoFit/>
          </a:bodyPr>
          <a:lstStyle/>
          <a:p>
            <a:fld id="{B4283F90-F118-40E7-A15D-5875D8668F43}" type="slidenum">
              <a:rPr lang="en-US" sz="1000" smtClean="0">
                <a:solidFill>
                  <a:prstClr val="black"/>
                </a:solidFill>
                <a:latin typeface="Calibri"/>
              </a:rPr>
              <a:pPr/>
              <a:t>‹#›</a:t>
            </a:fld>
            <a:endParaRPr lang="en-US" sz="1000" dirty="0">
              <a:solidFill>
                <a:prstClr val="black"/>
              </a:solidFill>
              <a:latin typeface="Calibri"/>
            </a:endParaRPr>
          </a:p>
        </p:txBody>
      </p:sp>
    </p:spTree>
    <p:extLst>
      <p:ext uri="{BB962C8B-B14F-4D97-AF65-F5344CB8AC3E}">
        <p14:creationId xmlns:p14="http://schemas.microsoft.com/office/powerpoint/2010/main" val="340273980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Title and Bottom Ba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003399"/>
                </a:solidFill>
              </a:defRPr>
            </a:lvl1pPr>
          </a:lstStyle>
          <a:p>
            <a:r>
              <a:rPr lang="en-US"/>
              <a:t>Click to edit Master title style</a:t>
            </a:r>
            <a:endParaRPr lang="en-US" dirty="0"/>
          </a:p>
        </p:txBody>
      </p:sp>
      <p:sp>
        <p:nvSpPr>
          <p:cNvPr id="9" name="Rectangle 8"/>
          <p:cNvSpPr/>
          <p:nvPr userDrawn="1"/>
        </p:nvSpPr>
        <p:spPr bwMode="auto">
          <a:xfrm>
            <a:off x="0" y="6444764"/>
            <a:ext cx="9143999" cy="411480"/>
          </a:xfrm>
          <a:prstGeom prst="rect">
            <a:avLst/>
          </a:prstGeom>
          <a:solidFill>
            <a:schemeClr val="bg1">
              <a:lumMod val="95000"/>
            </a:schemeClr>
          </a:solidFill>
          <a:ln w="12700" cap="flat" cmpd="sng" algn="ctr">
            <a:noFill/>
            <a:prstDash val="solid"/>
            <a:round/>
            <a:headEnd type="none" w="med" len="med"/>
            <a:tailEnd type="none" w="med" len="med"/>
          </a:ln>
          <a:effectLst/>
        </p:spPr>
        <p:txBody>
          <a:bodyPr/>
          <a:lstStyle/>
          <a:p>
            <a:pPr>
              <a:defRPr/>
            </a:pPr>
            <a:endParaRPr lang="en-US" dirty="0">
              <a:solidFill>
                <a:prstClr val="black"/>
              </a:solidFill>
              <a:latin typeface="Calibri"/>
            </a:endParaRPr>
          </a:p>
        </p:txBody>
      </p:sp>
      <p:pic>
        <p:nvPicPr>
          <p:cNvPr id="11" name="Picture 10" descr="NETL-PMS286C+7451C.png"/>
          <p:cNvPicPr>
            <a:picLocks noChangeAspect="1"/>
          </p:cNvPicPr>
          <p:nvPr userDrawn="1"/>
        </p:nvPicPr>
        <p:blipFill>
          <a:blip r:embed="rId2" cstate="print"/>
          <a:stretch>
            <a:fillRect/>
          </a:stretch>
        </p:blipFill>
        <p:spPr>
          <a:xfrm>
            <a:off x="8344842" y="6464300"/>
            <a:ext cx="495946" cy="381000"/>
          </a:xfrm>
          <a:prstGeom prst="rect">
            <a:avLst/>
          </a:prstGeom>
        </p:spPr>
      </p:pic>
      <p:sp>
        <p:nvSpPr>
          <p:cNvPr id="18" name="Text Placeholder 19"/>
          <p:cNvSpPr>
            <a:spLocks noGrp="1"/>
          </p:cNvSpPr>
          <p:nvPr>
            <p:ph type="body" sz="quarter" idx="11" hasCustomPrompt="1"/>
          </p:nvPr>
        </p:nvSpPr>
        <p:spPr>
          <a:xfrm>
            <a:off x="373063" y="6547305"/>
            <a:ext cx="5029200" cy="215444"/>
          </a:xfrm>
        </p:spPr>
        <p:txBody>
          <a:bodyPr anchor="ctr">
            <a:spAutoFit/>
          </a:bodyPr>
          <a:lstStyle>
            <a:lvl1pPr marL="0" indent="1588">
              <a:spcBef>
                <a:spcPts val="0"/>
              </a:spcBef>
              <a:buNone/>
              <a:defRPr sz="800" b="0" i="1">
                <a:solidFill>
                  <a:schemeClr val="bg1">
                    <a:lumMod val="75000"/>
                  </a:schemeClr>
                </a:solidFill>
              </a:defRPr>
            </a:lvl1pPr>
            <a:lvl2pPr>
              <a:buNone/>
              <a:defRPr/>
            </a:lvl2pPr>
            <a:lvl3pPr>
              <a:buNone/>
              <a:defRPr/>
            </a:lvl3pPr>
            <a:lvl4pPr>
              <a:buNone/>
              <a:defRPr/>
            </a:lvl4pPr>
            <a:lvl5pPr>
              <a:buNone/>
              <a:defRPr/>
            </a:lvl5pPr>
          </a:lstStyle>
          <a:p>
            <a:pPr lvl="0"/>
            <a:r>
              <a:rPr lang="en-US" dirty="0"/>
              <a:t>Click to add references</a:t>
            </a:r>
          </a:p>
        </p:txBody>
      </p:sp>
      <p:cxnSp>
        <p:nvCxnSpPr>
          <p:cNvPr id="10" name="Straight Connector 9"/>
          <p:cNvCxnSpPr/>
          <p:nvPr userDrawn="1"/>
        </p:nvCxnSpPr>
        <p:spPr>
          <a:xfrm>
            <a:off x="638" y="6437464"/>
            <a:ext cx="9144000" cy="1588"/>
          </a:xfrm>
          <a:prstGeom prst="line">
            <a:avLst/>
          </a:prstGeom>
          <a:ln w="19050">
            <a:solidFill>
              <a:srgbClr val="8FA6DE"/>
            </a:solidFill>
          </a:ln>
        </p:spPr>
        <p:style>
          <a:lnRef idx="1">
            <a:schemeClr val="accent1"/>
          </a:lnRef>
          <a:fillRef idx="0">
            <a:schemeClr val="accent1"/>
          </a:fillRef>
          <a:effectRef idx="0">
            <a:schemeClr val="accent1"/>
          </a:effectRef>
          <a:fontRef idx="minor">
            <a:schemeClr val="tx1"/>
          </a:fontRef>
        </p:style>
      </p:cxnSp>
      <p:sp>
        <p:nvSpPr>
          <p:cNvPr id="7" name="TextBox 6"/>
          <p:cNvSpPr txBox="1"/>
          <p:nvPr userDrawn="1"/>
        </p:nvSpPr>
        <p:spPr>
          <a:xfrm>
            <a:off x="-15240" y="6513834"/>
            <a:ext cx="426720" cy="246221"/>
          </a:xfrm>
          <a:prstGeom prst="rect">
            <a:avLst/>
          </a:prstGeom>
          <a:noFill/>
        </p:spPr>
        <p:txBody>
          <a:bodyPr wrap="square" rtlCol="0" anchor="ctr" anchorCtr="1">
            <a:spAutoFit/>
          </a:bodyPr>
          <a:lstStyle/>
          <a:p>
            <a:fld id="{B4283F90-F118-40E7-A15D-5875D8668F43}" type="slidenum">
              <a:rPr lang="en-US" sz="1000" smtClean="0">
                <a:solidFill>
                  <a:prstClr val="black"/>
                </a:solidFill>
                <a:latin typeface="Calibri"/>
              </a:rPr>
              <a:pPr/>
              <a:t>‹#›</a:t>
            </a:fld>
            <a:endParaRPr lang="en-US" sz="1000" dirty="0">
              <a:solidFill>
                <a:prstClr val="black"/>
              </a:solidFill>
              <a:latin typeface="Calibri"/>
            </a:endParaRPr>
          </a:p>
        </p:txBody>
      </p:sp>
    </p:spTree>
    <p:extLst>
      <p:ext uri="{BB962C8B-B14F-4D97-AF65-F5344CB8AC3E}">
        <p14:creationId xmlns:p14="http://schemas.microsoft.com/office/powerpoint/2010/main" val="420360274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685799687"/>
      </p:ext>
    </p:extLst>
  </p:cSld>
  <p:clrMapOvr>
    <a:masterClrMapping/>
  </p:clrMapOvr>
  <p:transition spd="med">
    <p:fade/>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8" descr="NETL Presentation Title Page Final Black DOE Logo"/>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5" name="Text Box 3"/>
          <p:cNvSpPr txBox="1">
            <a:spLocks noChangeArrowheads="1"/>
          </p:cNvSpPr>
          <p:nvPr/>
        </p:nvSpPr>
        <p:spPr bwMode="auto">
          <a:xfrm>
            <a:off x="176213" y="6602413"/>
            <a:ext cx="2068512" cy="184150"/>
          </a:xfrm>
          <a:prstGeom prst="rect">
            <a:avLst/>
          </a:prstGeom>
          <a:noFill/>
          <a:ln w="12700">
            <a:noFill/>
            <a:miter lim="800000"/>
            <a:headEnd/>
            <a:tailEnd/>
          </a:ln>
          <a:effectLst/>
        </p:spPr>
        <p:txBody>
          <a:bodyPr wrap="none">
            <a:spAutoFit/>
          </a:bodyPr>
          <a:lstStyle/>
          <a:p>
            <a:pPr eaLnBrk="0" fontAlgn="base" hangingPunct="0">
              <a:spcBef>
                <a:spcPct val="50000"/>
              </a:spcBef>
              <a:spcAft>
                <a:spcPct val="0"/>
              </a:spcAft>
              <a:defRPr/>
            </a:pPr>
            <a:r>
              <a:rPr lang="en-US" sz="600" i="1" dirty="0">
                <a:solidFill>
                  <a:srgbClr val="000099"/>
                </a:solidFill>
                <a:latin typeface="Arial" charset="0"/>
                <a:cs typeface="Arial" charset="0"/>
              </a:rPr>
              <a:t>Presentation Identifier (Title or Location), May 15, 2009</a:t>
            </a:r>
          </a:p>
        </p:txBody>
      </p:sp>
      <p:sp>
        <p:nvSpPr>
          <p:cNvPr id="6" name="Line 6"/>
          <p:cNvSpPr>
            <a:spLocks noChangeShapeType="1"/>
          </p:cNvSpPr>
          <p:nvPr/>
        </p:nvSpPr>
        <p:spPr bwMode="auto">
          <a:xfrm>
            <a:off x="2744788" y="5029200"/>
            <a:ext cx="5484812" cy="0"/>
          </a:xfrm>
          <a:prstGeom prst="line">
            <a:avLst/>
          </a:prstGeom>
          <a:noFill/>
          <a:ln w="12700">
            <a:solidFill>
              <a:schemeClr val="tx1"/>
            </a:solidFill>
            <a:round/>
            <a:headEnd/>
            <a:tailEnd/>
          </a:ln>
          <a:effectLst/>
        </p:spPr>
        <p:txBody>
          <a:bodyPr/>
          <a:lstStyle/>
          <a:p>
            <a:pPr fontAlgn="base">
              <a:spcBef>
                <a:spcPct val="0"/>
              </a:spcBef>
              <a:spcAft>
                <a:spcPct val="0"/>
              </a:spcAft>
              <a:defRPr/>
            </a:pPr>
            <a:endParaRPr lang="en-US" sz="600" i="1">
              <a:solidFill>
                <a:srgbClr val="003399"/>
              </a:solidFill>
              <a:latin typeface="Arial" charset="0"/>
              <a:cs typeface="Arial" charset="0"/>
            </a:endParaRPr>
          </a:p>
        </p:txBody>
      </p:sp>
      <p:sp>
        <p:nvSpPr>
          <p:cNvPr id="693252" name="Rectangle 4"/>
          <p:cNvSpPr>
            <a:spLocks noGrp="1" noChangeArrowheads="1"/>
          </p:cNvSpPr>
          <p:nvPr>
            <p:ph type="ctrTitle" sz="quarter"/>
          </p:nvPr>
        </p:nvSpPr>
        <p:spPr>
          <a:xfrm>
            <a:off x="2741613" y="4508500"/>
            <a:ext cx="6170612" cy="488950"/>
          </a:xfrm>
        </p:spPr>
        <p:txBody>
          <a:bodyPr anchor="b"/>
          <a:lstStyle>
            <a:lvl1pPr algn="l" fontAlgn="t">
              <a:defRPr sz="2600"/>
            </a:lvl1pPr>
          </a:lstStyle>
          <a:p>
            <a:r>
              <a:rPr lang="en-US"/>
              <a:t>Click to edit Master title style</a:t>
            </a:r>
          </a:p>
        </p:txBody>
      </p:sp>
      <p:sp>
        <p:nvSpPr>
          <p:cNvPr id="693253" name="Rectangle 5"/>
          <p:cNvSpPr>
            <a:spLocks noGrp="1" noChangeArrowheads="1"/>
          </p:cNvSpPr>
          <p:nvPr>
            <p:ph type="subTitle" sz="quarter" idx="1"/>
          </p:nvPr>
        </p:nvSpPr>
        <p:spPr>
          <a:xfrm>
            <a:off x="2741613" y="5027613"/>
            <a:ext cx="6170612" cy="366712"/>
          </a:xfrm>
          <a:ln w="12700"/>
        </p:spPr>
        <p:txBody>
          <a:bodyPr>
            <a:spAutoFit/>
          </a:bodyPr>
          <a:lstStyle>
            <a:lvl1pPr marL="0" indent="0">
              <a:buFontTx/>
              <a:buNone/>
              <a:defRPr sz="1800" b="0"/>
            </a:lvl1pPr>
          </a:lstStyle>
          <a:p>
            <a:r>
              <a:rPr lang="en-US"/>
              <a:t>Click to edit Master subtitle style</a:t>
            </a:r>
          </a:p>
        </p:txBody>
      </p:sp>
    </p:spTree>
    <p:extLst>
      <p:ext uri="{BB962C8B-B14F-4D97-AF65-F5344CB8AC3E}">
        <p14:creationId xmlns:p14="http://schemas.microsoft.com/office/powerpoint/2010/main" val="2696691909"/>
      </p:ext>
    </p:extLst>
  </p:cSld>
  <p:clrMapOvr>
    <a:masterClrMapping/>
  </p:clrMapOvr>
  <p:transition spd="med">
    <p:fade/>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4"/>
          <p:cNvSpPr>
            <a:spLocks noGrp="1" noChangeArrowheads="1"/>
          </p:cNvSpPr>
          <p:nvPr>
            <p:ph type="ftr" sz="quarter" idx="10"/>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83448398"/>
      </p:ext>
    </p:extLst>
  </p:cSld>
  <p:clrMapOvr>
    <a:masterClrMapping/>
  </p:clrMapOvr>
  <p:transition spd="med">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Plain">
    <p:bg>
      <p:bgPr>
        <a:solidFill>
          <a:schemeClr val="bg1"/>
        </a:solidFill>
        <a:effectLst/>
      </p:bgPr>
    </p:bg>
    <p:spTree>
      <p:nvGrpSpPr>
        <p:cNvPr id="1" name=""/>
        <p:cNvGrpSpPr/>
        <p:nvPr/>
      </p:nvGrpSpPr>
      <p:grpSpPr>
        <a:xfrm>
          <a:off x="0" y="0"/>
          <a:ext cx="0" cy="0"/>
          <a:chOff x="0" y="0"/>
          <a:chExt cx="0" cy="0"/>
        </a:xfrm>
      </p:grpSpPr>
      <p:sp>
        <p:nvSpPr>
          <p:cNvPr id="19" name="Rectangle 18"/>
          <p:cNvSpPr/>
          <p:nvPr userDrawn="1"/>
        </p:nvSpPr>
        <p:spPr>
          <a:xfrm>
            <a:off x="-762" y="6447405"/>
            <a:ext cx="6397827" cy="411480"/>
          </a:xfrm>
          <a:prstGeom prst="rect">
            <a:avLst/>
          </a:prstGeom>
          <a:solidFill>
            <a:schemeClr val="bg2">
              <a:lumMod val="75000"/>
            </a:scheme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sp>
        <p:nvSpPr>
          <p:cNvPr id="20" name="Rectangle 19"/>
          <p:cNvSpPr/>
          <p:nvPr userDrawn="1"/>
        </p:nvSpPr>
        <p:spPr>
          <a:xfrm>
            <a:off x="6372351" y="6447405"/>
            <a:ext cx="2772083" cy="411480"/>
          </a:xfrm>
          <a:prstGeom prst="rect">
            <a:avLst/>
          </a:prstGeom>
          <a:solidFill>
            <a:schemeClr val="bg1">
              <a:lumMod val="50000"/>
            </a:scheme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sp>
        <p:nvSpPr>
          <p:cNvPr id="22" name="Isosceles Triangle 21"/>
          <p:cNvSpPr>
            <a:spLocks noChangeAspect="1"/>
          </p:cNvSpPr>
          <p:nvPr userDrawn="1"/>
        </p:nvSpPr>
        <p:spPr>
          <a:xfrm>
            <a:off x="5873589" y="6447405"/>
            <a:ext cx="500713" cy="411480"/>
          </a:xfrm>
          <a:prstGeom prst="triangle">
            <a:avLst>
              <a:gd name="adj" fmla="val 100000"/>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15"/>
          <p:cNvSpPr/>
          <p:nvPr userDrawn="1"/>
        </p:nvSpPr>
        <p:spPr>
          <a:xfrm>
            <a:off x="2861" y="1108665"/>
            <a:ext cx="9144000" cy="36576"/>
          </a:xfrm>
          <a:prstGeom prst="rect">
            <a:avLst/>
          </a:prstGeom>
          <a:solidFill>
            <a:schemeClr val="accent4"/>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sp>
        <p:nvSpPr>
          <p:cNvPr id="17" name="Rectangle 16"/>
          <p:cNvSpPr/>
          <p:nvPr userDrawn="1"/>
        </p:nvSpPr>
        <p:spPr>
          <a:xfrm>
            <a:off x="2861" y="1037535"/>
            <a:ext cx="9144000" cy="73152"/>
          </a:xfrm>
          <a:prstGeom prst="rect">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sp>
        <p:nvSpPr>
          <p:cNvPr id="14" name="Rectangle 13"/>
          <p:cNvSpPr/>
          <p:nvPr userDrawn="1"/>
        </p:nvSpPr>
        <p:spPr>
          <a:xfrm>
            <a:off x="2861" y="0"/>
            <a:ext cx="9144000" cy="1074738"/>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spcBef>
                <a:spcPts val="1200"/>
              </a:spcBef>
            </a:pPr>
            <a:endParaRPr lang="en-US" sz="2400" b="1" i="1" dirty="0">
              <a:solidFill>
                <a:schemeClr val="bg1"/>
              </a:solidFill>
            </a:endParaRPr>
          </a:p>
        </p:txBody>
      </p:sp>
      <p:sp>
        <p:nvSpPr>
          <p:cNvPr id="21" name="Title 17"/>
          <p:cNvSpPr>
            <a:spLocks noGrp="1"/>
          </p:cNvSpPr>
          <p:nvPr>
            <p:ph type="title"/>
          </p:nvPr>
        </p:nvSpPr>
        <p:spPr>
          <a:xfrm>
            <a:off x="457200" y="274320"/>
            <a:ext cx="7223760" cy="584775"/>
          </a:xfrm>
          <a:prstGeom prst="rect">
            <a:avLst/>
          </a:prstGeom>
        </p:spPr>
        <p:txBody>
          <a:bodyPr lIns="0" rIns="0" anchor="ctr" anchorCtr="0"/>
          <a:lstStyle>
            <a:lvl1pPr algn="l">
              <a:defRPr sz="3200">
                <a:solidFill>
                  <a:schemeClr val="bg1"/>
                </a:solidFill>
              </a:defRPr>
            </a:lvl1pPr>
          </a:lstStyle>
          <a:p>
            <a:r>
              <a:rPr lang="en-US"/>
              <a:t>Click to edit Master title style</a:t>
            </a:r>
            <a:endParaRPr lang="en-US" dirty="0"/>
          </a:p>
        </p:txBody>
      </p:sp>
      <p:pic>
        <p:nvPicPr>
          <p:cNvPr id="15" name="Picture 1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863840" y="146304"/>
            <a:ext cx="1097280" cy="842839"/>
          </a:xfrm>
          <a:prstGeom prst="rect">
            <a:avLst/>
          </a:prstGeom>
        </p:spPr>
      </p:pic>
      <p:sp>
        <p:nvSpPr>
          <p:cNvPr id="24" name="Slide Number Placeholder 5"/>
          <p:cNvSpPr txBox="1">
            <a:spLocks/>
          </p:cNvSpPr>
          <p:nvPr userDrawn="1"/>
        </p:nvSpPr>
        <p:spPr>
          <a:xfrm>
            <a:off x="8450288" y="6568507"/>
            <a:ext cx="407773" cy="169277"/>
          </a:xfrm>
          <a:prstGeom prst="rect">
            <a:avLst/>
          </a:prstGeom>
        </p:spPr>
        <p:txBody>
          <a:bodyPr vert="horz" lIns="0" tIns="0" rIns="0" bIns="0" rtlCol="0" anchor="ctr">
            <a:spAutoFit/>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01A67B82-1E28-4693-A5EE-50EE6C4A9166}" type="slidenum">
              <a:rPr kumimoji="0" lang="en-US" sz="1100" b="0" i="0" u="none" strike="noStrike" kern="1200" cap="none" spc="0" normalizeH="0" baseline="0" noProof="0" smtClean="0">
                <a:ln>
                  <a:noFill/>
                </a:ln>
                <a:solidFill>
                  <a:schemeClr val="bg1"/>
                </a:solidFill>
                <a:effectLst/>
                <a:uLnTx/>
                <a:uFillTx/>
                <a:latin typeface="Calibri"/>
                <a:ea typeface="+mn-ea"/>
                <a:cs typeface="+mn-cs"/>
              </a:rPr>
              <a:t>‹#›</a:t>
            </a:fld>
            <a:endParaRPr kumimoji="0" lang="en-US" sz="1100" b="0" i="0" u="none" strike="noStrike" kern="1200" cap="none" spc="0" normalizeH="0" baseline="0" noProof="0" dirty="0">
              <a:ln>
                <a:noFill/>
              </a:ln>
              <a:solidFill>
                <a:schemeClr val="bg1"/>
              </a:solidFill>
              <a:effectLst/>
              <a:uLnTx/>
              <a:uFillTx/>
              <a:latin typeface="Calibri"/>
              <a:ea typeface="+mn-ea"/>
              <a:cs typeface="+mn-cs"/>
            </a:endParaRPr>
          </a:p>
        </p:txBody>
      </p:sp>
      <p:grpSp>
        <p:nvGrpSpPr>
          <p:cNvPr id="28" name="Group 27"/>
          <p:cNvGrpSpPr/>
          <p:nvPr userDrawn="1"/>
        </p:nvGrpSpPr>
        <p:grpSpPr>
          <a:xfrm>
            <a:off x="344912" y="6480204"/>
            <a:ext cx="2877642" cy="345882"/>
            <a:chOff x="347472" y="6437376"/>
            <a:chExt cx="2877642" cy="345882"/>
          </a:xfrm>
        </p:grpSpPr>
        <p:pic>
          <p:nvPicPr>
            <p:cNvPr id="29" name="Picture 28"/>
            <p:cNvPicPr>
              <a:picLocks noChangeAspect="1"/>
            </p:cNvPicPr>
            <p:nvPr userDrawn="1"/>
          </p:nvPicPr>
          <p:blipFill rotWithShape="1">
            <a:blip r:embed="rId3" cstate="print">
              <a:extLst>
                <a:ext uri="{28A0092B-C50C-407E-A947-70E740481C1C}">
                  <a14:useLocalDpi xmlns:a14="http://schemas.microsoft.com/office/drawing/2010/main" val="0"/>
                </a:ext>
              </a:extLst>
            </a:blip>
            <a:srcRect r="26553"/>
            <a:stretch/>
          </p:blipFill>
          <p:spPr>
            <a:xfrm>
              <a:off x="347472" y="6437376"/>
              <a:ext cx="1343216" cy="345882"/>
            </a:xfrm>
            <a:prstGeom prst="rect">
              <a:avLst/>
            </a:prstGeom>
          </p:spPr>
        </p:pic>
        <p:sp>
          <p:nvSpPr>
            <p:cNvPr id="30" name="TextBox 29"/>
            <p:cNvSpPr txBox="1"/>
            <p:nvPr userDrawn="1"/>
          </p:nvSpPr>
          <p:spPr>
            <a:xfrm>
              <a:off x="1598799" y="6439996"/>
              <a:ext cx="1626315" cy="341632"/>
            </a:xfrm>
            <a:prstGeom prst="rect">
              <a:avLst/>
            </a:prstGeom>
            <a:noFill/>
          </p:spPr>
          <p:txBody>
            <a:bodyPr wrap="square" rtlCol="0" anchor="ctr" anchorCtr="0">
              <a:spAutoFit/>
            </a:bodyPr>
            <a:lstStyle/>
            <a:p>
              <a:pPr>
                <a:lnSpc>
                  <a:spcPct val="90000"/>
                </a:lnSpc>
              </a:pPr>
              <a:r>
                <a:rPr lang="en-US" sz="900" b="1" dirty="0">
                  <a:solidFill>
                    <a:prstClr val="white"/>
                  </a:solidFill>
                  <a:latin typeface="Arial" panose="020B0604020202020204" pitchFamily="34" charset="0"/>
                  <a:cs typeface="Arial" panose="020B0604020202020204" pitchFamily="34" charset="0"/>
                </a:rPr>
                <a:t>National Energy Technology Laboratory</a:t>
              </a:r>
            </a:p>
          </p:txBody>
        </p:sp>
      </p:grpSp>
      <p:sp>
        <p:nvSpPr>
          <p:cNvPr id="18" name="Text Placeholder 19"/>
          <p:cNvSpPr>
            <a:spLocks noGrp="1"/>
          </p:cNvSpPr>
          <p:nvPr>
            <p:ph type="body" sz="quarter" idx="11" hasCustomPrompt="1"/>
          </p:nvPr>
        </p:nvSpPr>
        <p:spPr>
          <a:xfrm>
            <a:off x="3686049" y="6560812"/>
            <a:ext cx="5029200" cy="184666"/>
          </a:xfrm>
        </p:spPr>
        <p:txBody>
          <a:bodyPr anchor="ctr">
            <a:spAutoFit/>
          </a:bodyPr>
          <a:lstStyle>
            <a:lvl1pPr marL="0" indent="1588" algn="r">
              <a:spcBef>
                <a:spcPts val="0"/>
              </a:spcBef>
              <a:buNone/>
              <a:defRPr sz="600" b="0" i="1">
                <a:solidFill>
                  <a:schemeClr val="bg1">
                    <a:lumMod val="65000"/>
                  </a:schemeClr>
                </a:solidFill>
              </a:defRPr>
            </a:lvl1pPr>
            <a:lvl2pPr>
              <a:buNone/>
              <a:defRPr/>
            </a:lvl2pPr>
            <a:lvl3pPr>
              <a:buNone/>
              <a:defRPr/>
            </a:lvl3pPr>
            <a:lvl4pPr>
              <a:buNone/>
              <a:defRPr/>
            </a:lvl4pPr>
            <a:lvl5pPr>
              <a:buNone/>
              <a:defRPr/>
            </a:lvl5pPr>
          </a:lstStyle>
          <a:p>
            <a:pPr lvl="0"/>
            <a:r>
              <a:rPr lang="en-US" dirty="0"/>
              <a:t>Click to add references</a:t>
            </a:r>
          </a:p>
        </p:txBody>
      </p:sp>
    </p:spTree>
    <p:extLst>
      <p:ext uri="{BB962C8B-B14F-4D97-AF65-F5344CB8AC3E}">
        <p14:creationId xmlns:p14="http://schemas.microsoft.com/office/powerpoint/2010/main" val="9027885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14"/>
          <p:cNvSpPr>
            <a:spLocks noGrp="1" noChangeArrowheads="1"/>
          </p:cNvSpPr>
          <p:nvPr>
            <p:ph type="ftr" sz="quarter" idx="10"/>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3998716458"/>
      </p:ext>
    </p:extLst>
  </p:cSld>
  <p:clrMapOvr>
    <a:masterClrMapping/>
  </p:clrMapOvr>
  <p:transition spd="med">
    <p:fade/>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370013"/>
            <a:ext cx="4038600" cy="47990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370013"/>
            <a:ext cx="4038600" cy="47990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14"/>
          <p:cNvSpPr>
            <a:spLocks noGrp="1" noChangeArrowheads="1"/>
          </p:cNvSpPr>
          <p:nvPr>
            <p:ph type="ftr" sz="quarter" idx="10"/>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550635775"/>
      </p:ext>
    </p:extLst>
  </p:cSld>
  <p:clrMapOvr>
    <a:masterClrMapping/>
  </p:clrMapOvr>
  <p:transition spd="med">
    <p:fade/>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14"/>
          <p:cNvSpPr>
            <a:spLocks noGrp="1" noChangeArrowheads="1"/>
          </p:cNvSpPr>
          <p:nvPr>
            <p:ph type="ftr" sz="quarter" idx="10"/>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3194643322"/>
      </p:ext>
    </p:extLst>
  </p:cSld>
  <p:clrMapOvr>
    <a:masterClrMapping/>
  </p:clrMapOvr>
  <p:transition spd="med">
    <p:fade/>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14"/>
          <p:cNvSpPr>
            <a:spLocks noGrp="1" noChangeArrowheads="1"/>
          </p:cNvSpPr>
          <p:nvPr>
            <p:ph type="ftr" sz="quarter" idx="10"/>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83277903"/>
      </p:ext>
    </p:extLst>
  </p:cSld>
  <p:clrMapOvr>
    <a:masterClrMapping/>
  </p:clrMapOvr>
  <p:transition spd="med">
    <p:fade/>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4"/>
          <p:cNvSpPr>
            <a:spLocks noGrp="1" noChangeArrowheads="1"/>
          </p:cNvSpPr>
          <p:nvPr>
            <p:ph type="ftr" sz="quarter" idx="10"/>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3140516081"/>
      </p:ext>
    </p:extLst>
  </p:cSld>
  <p:clrMapOvr>
    <a:masterClrMapping/>
  </p:clrMapOvr>
  <p:transition spd="med">
    <p:fade/>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4"/>
          <p:cNvSpPr>
            <a:spLocks noGrp="1" noChangeArrowheads="1"/>
          </p:cNvSpPr>
          <p:nvPr>
            <p:ph type="ftr" sz="quarter" idx="10"/>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3881700478"/>
      </p:ext>
    </p:extLst>
  </p:cSld>
  <p:clrMapOvr>
    <a:masterClrMapping/>
  </p:clrMapOvr>
  <p:transition spd="med">
    <p:fade/>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4"/>
          <p:cNvSpPr>
            <a:spLocks noGrp="1" noChangeArrowheads="1"/>
          </p:cNvSpPr>
          <p:nvPr>
            <p:ph type="ftr" sz="quarter" idx="10"/>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3653710827"/>
      </p:ext>
    </p:extLst>
  </p:cSld>
  <p:clrMapOvr>
    <a:masterClrMapping/>
  </p:clrMapOvr>
  <p:transition spd="med">
    <p:fade/>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4"/>
          <p:cNvSpPr>
            <a:spLocks noGrp="1" noChangeArrowheads="1"/>
          </p:cNvSpPr>
          <p:nvPr>
            <p:ph type="ftr" sz="quarter" idx="10"/>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1395554790"/>
      </p:ext>
    </p:extLst>
  </p:cSld>
  <p:clrMapOvr>
    <a:masterClrMapping/>
  </p:clrMapOvr>
  <p:transition spd="med">
    <p:fade/>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82563"/>
            <a:ext cx="2057400" cy="5986462"/>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182563"/>
            <a:ext cx="6019800" cy="598646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4"/>
          <p:cNvSpPr>
            <a:spLocks noGrp="1" noChangeArrowheads="1"/>
          </p:cNvSpPr>
          <p:nvPr>
            <p:ph type="ftr" sz="quarter" idx="10"/>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1197392970"/>
      </p:ext>
    </p:extLst>
  </p:cSld>
  <p:clrMapOvr>
    <a:masterClrMapping/>
  </p:clrMapOvr>
  <p:transition spd="med">
    <p:fade/>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182563"/>
            <a:ext cx="8229600" cy="549275"/>
          </a:xfrm>
        </p:spPr>
        <p:txBody>
          <a:bodyPr/>
          <a:lstStyle/>
          <a:p>
            <a:r>
              <a:rPr lang="en-US"/>
              <a:t>Click to edit Master title style</a:t>
            </a:r>
          </a:p>
        </p:txBody>
      </p:sp>
      <p:sp>
        <p:nvSpPr>
          <p:cNvPr id="3" name="Table Placeholder 2"/>
          <p:cNvSpPr>
            <a:spLocks noGrp="1"/>
          </p:cNvSpPr>
          <p:nvPr>
            <p:ph type="tbl" idx="1"/>
          </p:nvPr>
        </p:nvSpPr>
        <p:spPr>
          <a:xfrm>
            <a:off x="457200" y="1370013"/>
            <a:ext cx="8229600" cy="4799012"/>
          </a:xfrm>
        </p:spPr>
        <p:txBody>
          <a:bodyPr/>
          <a:lstStyle/>
          <a:p>
            <a:r>
              <a:rPr lang="en-US"/>
              <a:t>Click icon to add table</a:t>
            </a:r>
          </a:p>
        </p:txBody>
      </p:sp>
      <p:sp>
        <p:nvSpPr>
          <p:cNvPr id="4" name="Footer Placeholder 3"/>
          <p:cNvSpPr>
            <a:spLocks noGrp="1"/>
          </p:cNvSpPr>
          <p:nvPr>
            <p:ph type="ftr" sz="quarter" idx="10"/>
          </p:nvPr>
        </p:nvSpPr>
        <p:spPr>
          <a:xfrm>
            <a:off x="455613" y="6480175"/>
            <a:ext cx="4113212" cy="301625"/>
          </a:xfrm>
        </p:spPr>
        <p:txBody>
          <a:bodyPr/>
          <a:lstStyle>
            <a:lvl1pPr>
              <a:defRPr/>
            </a:lvl1pPr>
          </a:lstStyle>
          <a:p>
            <a:pPr>
              <a:defRPr/>
            </a:pPr>
            <a:endParaRPr lang="en-US"/>
          </a:p>
        </p:txBody>
      </p:sp>
    </p:spTree>
    <p:extLst>
      <p:ext uri="{BB962C8B-B14F-4D97-AF65-F5344CB8AC3E}">
        <p14:creationId xmlns:p14="http://schemas.microsoft.com/office/powerpoint/2010/main" val="3293655598"/>
      </p:ext>
    </p:extLst>
  </p:cSld>
  <p:clrMapOvr>
    <a:masterClrMapping/>
  </p:clrMapOvr>
  <p:transition spd="med">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004894659"/>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8" descr="NETL Presentation Title Page Final Black DOE Logo"/>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5" name="Text Box 3"/>
          <p:cNvSpPr txBox="1">
            <a:spLocks noChangeArrowheads="1"/>
          </p:cNvSpPr>
          <p:nvPr/>
        </p:nvSpPr>
        <p:spPr bwMode="auto">
          <a:xfrm>
            <a:off x="176213" y="6602413"/>
            <a:ext cx="2068512" cy="184150"/>
          </a:xfrm>
          <a:prstGeom prst="rect">
            <a:avLst/>
          </a:prstGeom>
          <a:noFill/>
          <a:ln w="12700">
            <a:noFill/>
            <a:miter lim="800000"/>
            <a:headEnd/>
            <a:tailEnd/>
          </a:ln>
          <a:effectLst/>
        </p:spPr>
        <p:txBody>
          <a:bodyPr wrap="none">
            <a:spAutoFit/>
          </a:bodyPr>
          <a:lstStyle/>
          <a:p>
            <a:pPr eaLnBrk="0" fontAlgn="base" hangingPunct="0">
              <a:spcBef>
                <a:spcPct val="50000"/>
              </a:spcBef>
              <a:spcAft>
                <a:spcPct val="0"/>
              </a:spcAft>
              <a:defRPr/>
            </a:pPr>
            <a:r>
              <a:rPr lang="en-US" sz="600" i="1" dirty="0">
                <a:solidFill>
                  <a:srgbClr val="000099"/>
                </a:solidFill>
                <a:latin typeface="Arial" charset="0"/>
                <a:cs typeface="Arial" charset="0"/>
              </a:rPr>
              <a:t>Presentation Identifier (Title or Location), May 15, 2009</a:t>
            </a:r>
          </a:p>
        </p:txBody>
      </p:sp>
      <p:sp>
        <p:nvSpPr>
          <p:cNvPr id="6" name="Line 6"/>
          <p:cNvSpPr>
            <a:spLocks noChangeShapeType="1"/>
          </p:cNvSpPr>
          <p:nvPr/>
        </p:nvSpPr>
        <p:spPr bwMode="auto">
          <a:xfrm>
            <a:off x="2744788" y="5029200"/>
            <a:ext cx="5484812" cy="0"/>
          </a:xfrm>
          <a:prstGeom prst="line">
            <a:avLst/>
          </a:prstGeom>
          <a:noFill/>
          <a:ln w="12700">
            <a:solidFill>
              <a:schemeClr val="tx1"/>
            </a:solidFill>
            <a:round/>
            <a:headEnd/>
            <a:tailEnd/>
          </a:ln>
          <a:effectLst/>
        </p:spPr>
        <p:txBody>
          <a:bodyPr/>
          <a:lstStyle/>
          <a:p>
            <a:pPr fontAlgn="base">
              <a:spcBef>
                <a:spcPct val="0"/>
              </a:spcBef>
              <a:spcAft>
                <a:spcPct val="0"/>
              </a:spcAft>
              <a:defRPr/>
            </a:pPr>
            <a:endParaRPr lang="en-US" sz="600" i="1">
              <a:solidFill>
                <a:srgbClr val="003399"/>
              </a:solidFill>
              <a:latin typeface="Arial" charset="0"/>
              <a:cs typeface="Arial" charset="0"/>
            </a:endParaRPr>
          </a:p>
        </p:txBody>
      </p:sp>
      <p:sp>
        <p:nvSpPr>
          <p:cNvPr id="693252" name="Rectangle 4"/>
          <p:cNvSpPr>
            <a:spLocks noGrp="1" noChangeArrowheads="1"/>
          </p:cNvSpPr>
          <p:nvPr>
            <p:ph type="ctrTitle" sz="quarter"/>
          </p:nvPr>
        </p:nvSpPr>
        <p:spPr>
          <a:xfrm>
            <a:off x="2741613" y="4508500"/>
            <a:ext cx="6170612" cy="488950"/>
          </a:xfrm>
        </p:spPr>
        <p:txBody>
          <a:bodyPr anchor="b"/>
          <a:lstStyle>
            <a:lvl1pPr algn="l" fontAlgn="t">
              <a:defRPr sz="2600"/>
            </a:lvl1pPr>
          </a:lstStyle>
          <a:p>
            <a:r>
              <a:rPr lang="en-US"/>
              <a:t>Click to edit Master title style</a:t>
            </a:r>
          </a:p>
        </p:txBody>
      </p:sp>
      <p:sp>
        <p:nvSpPr>
          <p:cNvPr id="693253" name="Rectangle 5"/>
          <p:cNvSpPr>
            <a:spLocks noGrp="1" noChangeArrowheads="1"/>
          </p:cNvSpPr>
          <p:nvPr>
            <p:ph type="subTitle" sz="quarter" idx="1"/>
          </p:nvPr>
        </p:nvSpPr>
        <p:spPr>
          <a:xfrm>
            <a:off x="2741613" y="5027613"/>
            <a:ext cx="6170612" cy="366712"/>
          </a:xfrm>
          <a:ln w="12700"/>
        </p:spPr>
        <p:txBody>
          <a:bodyPr>
            <a:spAutoFit/>
          </a:bodyPr>
          <a:lstStyle>
            <a:lvl1pPr marL="0" indent="0">
              <a:buFontTx/>
              <a:buNone/>
              <a:defRPr sz="1800" b="0"/>
            </a:lvl1pPr>
          </a:lstStyle>
          <a:p>
            <a:r>
              <a:rPr lang="en-US"/>
              <a:t>Click to edit Master subtitle style</a:t>
            </a:r>
          </a:p>
        </p:txBody>
      </p:sp>
    </p:spTree>
    <p:extLst>
      <p:ext uri="{BB962C8B-B14F-4D97-AF65-F5344CB8AC3E}">
        <p14:creationId xmlns:p14="http://schemas.microsoft.com/office/powerpoint/2010/main" val="2065693790"/>
      </p:ext>
    </p:extLst>
  </p:cSld>
  <p:clrMapOvr>
    <a:masterClrMapping/>
  </p:clrMapOvr>
  <p:transition spd="med">
    <p:fade/>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4"/>
          <p:cNvSpPr>
            <a:spLocks noGrp="1" noChangeArrowheads="1"/>
          </p:cNvSpPr>
          <p:nvPr>
            <p:ph type="ftr" sz="quarter" idx="10"/>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2475086422"/>
      </p:ext>
    </p:extLst>
  </p:cSld>
  <p:clrMapOvr>
    <a:masterClrMapping/>
  </p:clrMapOvr>
  <p:transition spd="med">
    <p:fade/>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14"/>
          <p:cNvSpPr>
            <a:spLocks noGrp="1" noChangeArrowheads="1"/>
          </p:cNvSpPr>
          <p:nvPr>
            <p:ph type="ftr" sz="quarter" idx="10"/>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3863749010"/>
      </p:ext>
    </p:extLst>
  </p:cSld>
  <p:clrMapOvr>
    <a:masterClrMapping/>
  </p:clrMapOvr>
  <p:transition spd="med">
    <p:fade/>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370013"/>
            <a:ext cx="4038600" cy="47990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370013"/>
            <a:ext cx="4038600" cy="47990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14"/>
          <p:cNvSpPr>
            <a:spLocks noGrp="1" noChangeArrowheads="1"/>
          </p:cNvSpPr>
          <p:nvPr>
            <p:ph type="ftr" sz="quarter" idx="10"/>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320496036"/>
      </p:ext>
    </p:extLst>
  </p:cSld>
  <p:clrMapOvr>
    <a:masterClrMapping/>
  </p:clrMapOvr>
  <p:transition spd="med">
    <p:fade/>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14"/>
          <p:cNvSpPr>
            <a:spLocks noGrp="1" noChangeArrowheads="1"/>
          </p:cNvSpPr>
          <p:nvPr>
            <p:ph type="ftr" sz="quarter" idx="10"/>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4021584161"/>
      </p:ext>
    </p:extLst>
  </p:cSld>
  <p:clrMapOvr>
    <a:masterClrMapping/>
  </p:clrMapOvr>
  <p:transition spd="med">
    <p:fade/>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14"/>
          <p:cNvSpPr>
            <a:spLocks noGrp="1" noChangeArrowheads="1"/>
          </p:cNvSpPr>
          <p:nvPr>
            <p:ph type="ftr" sz="quarter" idx="10"/>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1897115246"/>
      </p:ext>
    </p:extLst>
  </p:cSld>
  <p:clrMapOvr>
    <a:masterClrMapping/>
  </p:clrMapOvr>
  <p:transition spd="med">
    <p:fade/>
  </p:transition>
</p:sldLayout>
</file>

<file path=ppt/slideLayouts/slideLayout4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4"/>
          <p:cNvSpPr>
            <a:spLocks noGrp="1" noChangeArrowheads="1"/>
          </p:cNvSpPr>
          <p:nvPr>
            <p:ph type="ftr" sz="quarter" idx="10"/>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2438926536"/>
      </p:ext>
    </p:extLst>
  </p:cSld>
  <p:clrMapOvr>
    <a:masterClrMapping/>
  </p:clrMapOvr>
  <p:transition spd="med">
    <p:fade/>
  </p:transition>
</p:sldLayout>
</file>

<file path=ppt/slideLayouts/slideLayout4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4"/>
          <p:cNvSpPr>
            <a:spLocks noGrp="1" noChangeArrowheads="1"/>
          </p:cNvSpPr>
          <p:nvPr>
            <p:ph type="ftr" sz="quarter" idx="10"/>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904547891"/>
      </p:ext>
    </p:extLst>
  </p:cSld>
  <p:clrMapOvr>
    <a:masterClrMapping/>
  </p:clrMapOvr>
  <p:transition spd="med">
    <p:fade/>
  </p:transition>
</p:sldLayout>
</file>

<file path=ppt/slideLayouts/slideLayout4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4"/>
          <p:cNvSpPr>
            <a:spLocks noGrp="1" noChangeArrowheads="1"/>
          </p:cNvSpPr>
          <p:nvPr>
            <p:ph type="ftr" sz="quarter" idx="10"/>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2735113945"/>
      </p:ext>
    </p:extLst>
  </p:cSld>
  <p:clrMapOvr>
    <a:masterClrMapping/>
  </p:clrMapOvr>
  <p:transition spd="med">
    <p:fade/>
  </p:transition>
</p:sldLayout>
</file>

<file path=ppt/slideLayouts/slideLayout4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4"/>
          <p:cNvSpPr>
            <a:spLocks noGrp="1" noChangeArrowheads="1"/>
          </p:cNvSpPr>
          <p:nvPr>
            <p:ph type="ftr" sz="quarter" idx="10"/>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2389721430"/>
      </p:ext>
    </p:extLst>
  </p:cSld>
  <p:clrMapOvr>
    <a:masterClrMapping/>
  </p:clrMapOvr>
  <p:transition spd="med">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0" name="Rectangle 19"/>
          <p:cNvSpPr/>
          <p:nvPr userDrawn="1"/>
        </p:nvSpPr>
        <p:spPr>
          <a:xfrm>
            <a:off x="0" y="1284859"/>
            <a:ext cx="9144000" cy="36576"/>
          </a:xfrm>
          <a:prstGeom prst="rect">
            <a:avLst/>
          </a:prstGeom>
          <a:solidFill>
            <a:schemeClr val="accent4"/>
          </a:solidFill>
          <a:ln w="25400" cap="flat" cmpd="sng" algn="ctr">
            <a:noFill/>
            <a:prstDash val="solid"/>
          </a:ln>
          <a:effectLst/>
        </p:spPr>
        <p:txBody>
          <a:bodyPr rtlCol="0" anchor="ctr"/>
          <a:lstStyle/>
          <a:p>
            <a:pPr algn="ctr">
              <a:defRPr/>
            </a:pPr>
            <a:endParaRPr lang="en-US" kern="0" dirty="0">
              <a:solidFill>
                <a:prstClr val="white"/>
              </a:solidFill>
            </a:endParaRPr>
          </a:p>
        </p:txBody>
      </p:sp>
      <p:sp>
        <p:nvSpPr>
          <p:cNvPr id="23" name="Rectangle 22"/>
          <p:cNvSpPr/>
          <p:nvPr userDrawn="1"/>
        </p:nvSpPr>
        <p:spPr>
          <a:xfrm>
            <a:off x="0" y="1213729"/>
            <a:ext cx="9144000" cy="73152"/>
          </a:xfrm>
          <a:prstGeom prst="rect">
            <a:avLst/>
          </a:prstGeom>
          <a:solidFill>
            <a:schemeClr val="accent1"/>
          </a:solidFill>
          <a:ln w="25400" cap="flat" cmpd="sng" algn="ctr">
            <a:noFill/>
            <a:prstDash val="solid"/>
          </a:ln>
          <a:effectLst/>
        </p:spPr>
        <p:txBody>
          <a:bodyPr rtlCol="0" anchor="ctr"/>
          <a:lstStyle/>
          <a:p>
            <a:pPr algn="ctr">
              <a:defRPr/>
            </a:pPr>
            <a:endParaRPr lang="en-US" kern="0" dirty="0">
              <a:solidFill>
                <a:prstClr val="white"/>
              </a:solidFill>
            </a:endParaRPr>
          </a:p>
        </p:txBody>
      </p:sp>
      <p:sp>
        <p:nvSpPr>
          <p:cNvPr id="33" name="Rectangle 32"/>
          <p:cNvSpPr/>
          <p:nvPr userDrawn="1"/>
        </p:nvSpPr>
        <p:spPr>
          <a:xfrm>
            <a:off x="143" y="5206777"/>
            <a:ext cx="6421638" cy="1252728"/>
          </a:xfrm>
          <a:prstGeom prst="rect">
            <a:avLst/>
          </a:prstGeom>
          <a:solidFill>
            <a:schemeClr val="bg2">
              <a:lumMod val="75000"/>
            </a:schemeClr>
          </a:solidFill>
          <a:ln w="25400" cap="flat" cmpd="sng" algn="ctr">
            <a:noFill/>
            <a:prstDash val="solid"/>
          </a:ln>
          <a:effectLst/>
        </p:spPr>
        <p:txBody>
          <a:bodyPr rtlCol="0" anchor="ctr"/>
          <a:lstStyle/>
          <a:p>
            <a:pPr algn="ctr">
              <a:defRPr/>
            </a:pPr>
            <a:endParaRPr lang="en-US" kern="0" dirty="0">
              <a:solidFill>
                <a:prstClr val="white"/>
              </a:solidFill>
            </a:endParaRPr>
          </a:p>
        </p:txBody>
      </p:sp>
      <p:sp>
        <p:nvSpPr>
          <p:cNvPr id="56" name="Rectangle 55"/>
          <p:cNvSpPr/>
          <p:nvPr userDrawn="1"/>
        </p:nvSpPr>
        <p:spPr>
          <a:xfrm>
            <a:off x="6397069" y="5206777"/>
            <a:ext cx="2746934" cy="1252728"/>
          </a:xfrm>
          <a:prstGeom prst="rect">
            <a:avLst/>
          </a:prstGeom>
          <a:solidFill>
            <a:schemeClr val="bg1">
              <a:lumMod val="50000"/>
            </a:schemeClr>
          </a:solidFill>
          <a:ln w="25400" cap="flat" cmpd="sng" algn="ctr">
            <a:noFill/>
            <a:prstDash val="solid"/>
          </a:ln>
          <a:effectLst/>
        </p:spPr>
        <p:txBody>
          <a:bodyPr rtlCol="0" anchor="ctr"/>
          <a:lstStyle/>
          <a:p>
            <a:pPr algn="ctr">
              <a:defRPr/>
            </a:pPr>
            <a:endParaRPr lang="en-US" kern="0" dirty="0">
              <a:solidFill>
                <a:prstClr val="white"/>
              </a:solidFill>
            </a:endParaRPr>
          </a:p>
        </p:txBody>
      </p:sp>
      <p:sp>
        <p:nvSpPr>
          <p:cNvPr id="7" name="Rectangle 6"/>
          <p:cNvSpPr/>
          <p:nvPr userDrawn="1"/>
        </p:nvSpPr>
        <p:spPr>
          <a:xfrm>
            <a:off x="0" y="0"/>
            <a:ext cx="9144000" cy="1248032"/>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Bef>
                <a:spcPts val="1200"/>
              </a:spcBef>
            </a:pPr>
            <a:endParaRPr lang="en-US" sz="2400" b="1" i="1" dirty="0">
              <a:solidFill>
                <a:prstClr val="white"/>
              </a:solidFill>
            </a:endParaRPr>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74322" y="162069"/>
            <a:ext cx="1300911" cy="999251"/>
          </a:xfrm>
          <a:prstGeom prst="rect">
            <a:avLst/>
          </a:prstGeom>
        </p:spPr>
      </p:pic>
      <p:sp>
        <p:nvSpPr>
          <p:cNvPr id="57" name="Rectangle 56"/>
          <p:cNvSpPr/>
          <p:nvPr userDrawn="1"/>
        </p:nvSpPr>
        <p:spPr>
          <a:xfrm>
            <a:off x="-760" y="6450356"/>
            <a:ext cx="9145195" cy="409149"/>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grpSp>
        <p:nvGrpSpPr>
          <p:cNvPr id="3" name="Group 2"/>
          <p:cNvGrpSpPr/>
          <p:nvPr userDrawn="1"/>
        </p:nvGrpSpPr>
        <p:grpSpPr>
          <a:xfrm>
            <a:off x="6360161" y="6496947"/>
            <a:ext cx="2877642" cy="345882"/>
            <a:chOff x="6360161" y="6496947"/>
            <a:chExt cx="2877642" cy="345882"/>
          </a:xfrm>
        </p:grpSpPr>
        <p:pic>
          <p:nvPicPr>
            <p:cNvPr id="36" name="Picture 35"/>
            <p:cNvPicPr>
              <a:picLocks noChangeAspect="1"/>
            </p:cNvPicPr>
            <p:nvPr userDrawn="1"/>
          </p:nvPicPr>
          <p:blipFill rotWithShape="1">
            <a:blip r:embed="rId3" cstate="print">
              <a:extLst>
                <a:ext uri="{28A0092B-C50C-407E-A947-70E740481C1C}">
                  <a14:useLocalDpi xmlns:a14="http://schemas.microsoft.com/office/drawing/2010/main" val="0"/>
                </a:ext>
              </a:extLst>
            </a:blip>
            <a:srcRect r="26553"/>
            <a:stretch/>
          </p:blipFill>
          <p:spPr>
            <a:xfrm>
              <a:off x="6360161" y="6496947"/>
              <a:ext cx="1343216" cy="345882"/>
            </a:xfrm>
            <a:prstGeom prst="rect">
              <a:avLst/>
            </a:prstGeom>
          </p:spPr>
        </p:pic>
        <p:sp>
          <p:nvSpPr>
            <p:cNvPr id="37" name="TextBox 36"/>
            <p:cNvSpPr txBox="1"/>
            <p:nvPr userDrawn="1"/>
          </p:nvSpPr>
          <p:spPr>
            <a:xfrm>
              <a:off x="7611488" y="6499568"/>
              <a:ext cx="1626315" cy="341632"/>
            </a:xfrm>
            <a:prstGeom prst="rect">
              <a:avLst/>
            </a:prstGeom>
            <a:noFill/>
          </p:spPr>
          <p:txBody>
            <a:bodyPr wrap="square" rtlCol="0" anchor="ctr" anchorCtr="0">
              <a:spAutoFit/>
            </a:bodyPr>
            <a:lstStyle/>
            <a:p>
              <a:pPr>
                <a:lnSpc>
                  <a:spcPct val="90000"/>
                </a:lnSpc>
              </a:pPr>
              <a:r>
                <a:rPr lang="en-US" sz="900" b="1" dirty="0">
                  <a:solidFill>
                    <a:prstClr val="white"/>
                  </a:solidFill>
                  <a:latin typeface="Arial" panose="020B0604020202020204" pitchFamily="34" charset="0"/>
                  <a:cs typeface="Arial" panose="020B0604020202020204" pitchFamily="34" charset="0"/>
                </a:rPr>
                <a:t>National Energy Technology Laboratory</a:t>
              </a:r>
            </a:p>
          </p:txBody>
        </p:sp>
      </p:grpSp>
      <p:sp>
        <p:nvSpPr>
          <p:cNvPr id="2" name="Isosceles Triangle 1"/>
          <p:cNvSpPr/>
          <p:nvPr userDrawn="1"/>
        </p:nvSpPr>
        <p:spPr>
          <a:xfrm>
            <a:off x="4872674" y="5206167"/>
            <a:ext cx="1524393" cy="1241804"/>
          </a:xfrm>
          <a:prstGeom prst="triangle">
            <a:avLst>
              <a:gd name="adj" fmla="val 100000"/>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1" name="Text Placeholder 8"/>
          <p:cNvSpPr>
            <a:spLocks noGrp="1"/>
          </p:cNvSpPr>
          <p:nvPr userDrawn="1">
            <p:ph type="body" sz="quarter" idx="13" hasCustomPrompt="1"/>
          </p:nvPr>
        </p:nvSpPr>
        <p:spPr>
          <a:xfrm>
            <a:off x="6269092" y="5318974"/>
            <a:ext cx="2743200" cy="246221"/>
          </a:xfrm>
        </p:spPr>
        <p:txBody>
          <a:bodyPr wrap="square" lIns="0" tIns="0" rIns="0" bIns="0">
            <a:spAutoFit/>
          </a:bodyPr>
          <a:lstStyle>
            <a:lvl1pPr marL="0" indent="0" algn="r">
              <a:buNone/>
              <a:defRPr sz="1600">
                <a:solidFill>
                  <a:schemeClr val="bg1"/>
                </a:solidFill>
              </a:defRPr>
            </a:lvl1pPr>
          </a:lstStyle>
          <a:p>
            <a:r>
              <a:rPr lang="en-US" dirty="0"/>
              <a:t>Presenter’s name</a:t>
            </a:r>
          </a:p>
        </p:txBody>
      </p:sp>
      <p:sp>
        <p:nvSpPr>
          <p:cNvPr id="22" name="Text Placeholder 9"/>
          <p:cNvSpPr>
            <a:spLocks noGrp="1"/>
          </p:cNvSpPr>
          <p:nvPr userDrawn="1">
            <p:ph type="body" sz="quarter" idx="14" hasCustomPrompt="1"/>
          </p:nvPr>
        </p:nvSpPr>
        <p:spPr>
          <a:xfrm>
            <a:off x="5903332" y="5655451"/>
            <a:ext cx="3108960" cy="246221"/>
          </a:xfrm>
        </p:spPr>
        <p:txBody>
          <a:bodyPr wrap="square" lIns="0" tIns="0" rIns="0" bIns="0">
            <a:spAutoFit/>
          </a:bodyPr>
          <a:lstStyle>
            <a:lvl1pPr marL="0" indent="0" algn="r">
              <a:spcBef>
                <a:spcPts val="600"/>
              </a:spcBef>
              <a:buNone/>
              <a:defRPr sz="1600" b="0">
                <a:solidFill>
                  <a:schemeClr val="bg1"/>
                </a:solidFill>
              </a:defRPr>
            </a:lvl1pPr>
          </a:lstStyle>
          <a:p>
            <a:r>
              <a:rPr lang="en-US" dirty="0"/>
              <a:t>Presenter’s title and date</a:t>
            </a:r>
          </a:p>
        </p:txBody>
      </p:sp>
      <p:sp>
        <p:nvSpPr>
          <p:cNvPr id="24" name="TextBox 23"/>
          <p:cNvSpPr txBox="1"/>
          <p:nvPr userDrawn="1"/>
        </p:nvSpPr>
        <p:spPr>
          <a:xfrm>
            <a:off x="3507287" y="430859"/>
            <a:ext cx="5598099" cy="400110"/>
          </a:xfrm>
          <a:prstGeom prst="rect">
            <a:avLst/>
          </a:prstGeom>
          <a:noFill/>
        </p:spPr>
        <p:txBody>
          <a:bodyPr wrap="square" rtlCol="0">
            <a:spAutoFit/>
          </a:bodyPr>
          <a:lstStyle/>
          <a:p>
            <a:pPr algn="r"/>
            <a:r>
              <a:rPr lang="en-US" sz="2000" b="1" i="1" spc="51" dirty="0">
                <a:solidFill>
                  <a:prstClr val="white"/>
                </a:solidFill>
              </a:rPr>
              <a:t>Driving Innovation </a:t>
            </a:r>
            <a:r>
              <a:rPr lang="en-US" sz="1600" b="1" i="1" spc="51" dirty="0">
                <a:solidFill>
                  <a:prstClr val="white"/>
                </a:solidFill>
              </a:rPr>
              <a:t>♦</a:t>
            </a:r>
            <a:r>
              <a:rPr lang="en-US" sz="2000" b="1" i="1" spc="51" dirty="0">
                <a:solidFill>
                  <a:prstClr val="white"/>
                </a:solidFill>
              </a:rPr>
              <a:t> Delivering Results</a:t>
            </a:r>
          </a:p>
        </p:txBody>
      </p:sp>
      <p:sp>
        <p:nvSpPr>
          <p:cNvPr id="17" name="Text Placeholder 7"/>
          <p:cNvSpPr>
            <a:spLocks noGrp="1"/>
          </p:cNvSpPr>
          <p:nvPr userDrawn="1">
            <p:ph type="body" sz="quarter" idx="10" hasCustomPrompt="1"/>
          </p:nvPr>
        </p:nvSpPr>
        <p:spPr>
          <a:xfrm>
            <a:off x="274319" y="5317223"/>
            <a:ext cx="5394960" cy="498598"/>
          </a:xfrm>
        </p:spPr>
        <p:txBody>
          <a:bodyPr lIns="0" rIns="0" anchor="t" anchorCtr="0">
            <a:spAutoFit/>
          </a:bodyPr>
          <a:lstStyle>
            <a:lvl1pPr marL="0" indent="0">
              <a:lnSpc>
                <a:spcPct val="110000"/>
              </a:lnSpc>
              <a:spcBef>
                <a:spcPts val="0"/>
              </a:spcBef>
              <a:buNone/>
              <a:defRPr sz="2400">
                <a:solidFill>
                  <a:schemeClr val="bg1"/>
                </a:solidFill>
              </a:defRPr>
            </a:lvl1pPr>
          </a:lstStyle>
          <a:p>
            <a:r>
              <a:rPr lang="en-US" dirty="0"/>
              <a:t>Click to add presentation title</a:t>
            </a:r>
          </a:p>
        </p:txBody>
      </p:sp>
    </p:spTree>
    <p:extLst>
      <p:ext uri="{BB962C8B-B14F-4D97-AF65-F5344CB8AC3E}">
        <p14:creationId xmlns:p14="http://schemas.microsoft.com/office/powerpoint/2010/main" val="440358673"/>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82563"/>
            <a:ext cx="2057400" cy="5986462"/>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182563"/>
            <a:ext cx="6019800" cy="598646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4"/>
          <p:cNvSpPr>
            <a:spLocks noGrp="1" noChangeArrowheads="1"/>
          </p:cNvSpPr>
          <p:nvPr>
            <p:ph type="ftr" sz="quarter" idx="10"/>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3364647329"/>
      </p:ext>
    </p:extLst>
  </p:cSld>
  <p:clrMapOvr>
    <a:masterClrMapping/>
  </p:clrMapOvr>
  <p:transition spd="med">
    <p:fade/>
  </p:transition>
</p:sldLayout>
</file>

<file path=ppt/slideLayouts/slideLayout51.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182563"/>
            <a:ext cx="8229600" cy="549275"/>
          </a:xfrm>
        </p:spPr>
        <p:txBody>
          <a:bodyPr/>
          <a:lstStyle/>
          <a:p>
            <a:r>
              <a:rPr lang="en-US"/>
              <a:t>Click to edit Master title style</a:t>
            </a:r>
          </a:p>
        </p:txBody>
      </p:sp>
      <p:sp>
        <p:nvSpPr>
          <p:cNvPr id="3" name="Table Placeholder 2"/>
          <p:cNvSpPr>
            <a:spLocks noGrp="1"/>
          </p:cNvSpPr>
          <p:nvPr>
            <p:ph type="tbl" idx="1"/>
          </p:nvPr>
        </p:nvSpPr>
        <p:spPr>
          <a:xfrm>
            <a:off x="457200" y="1370013"/>
            <a:ext cx="8229600" cy="4799012"/>
          </a:xfrm>
        </p:spPr>
        <p:txBody>
          <a:bodyPr/>
          <a:lstStyle/>
          <a:p>
            <a:r>
              <a:rPr lang="en-US"/>
              <a:t>Click icon to add table</a:t>
            </a:r>
          </a:p>
        </p:txBody>
      </p:sp>
      <p:sp>
        <p:nvSpPr>
          <p:cNvPr id="4" name="Footer Placeholder 3"/>
          <p:cNvSpPr>
            <a:spLocks noGrp="1"/>
          </p:cNvSpPr>
          <p:nvPr>
            <p:ph type="ftr" sz="quarter" idx="10"/>
          </p:nvPr>
        </p:nvSpPr>
        <p:spPr>
          <a:xfrm>
            <a:off x="455613" y="6480175"/>
            <a:ext cx="4113212" cy="301625"/>
          </a:xfrm>
        </p:spPr>
        <p:txBody>
          <a:bodyPr/>
          <a:lstStyle>
            <a:lvl1pPr>
              <a:defRPr/>
            </a:lvl1pPr>
          </a:lstStyle>
          <a:p>
            <a:pPr>
              <a:defRPr/>
            </a:pPr>
            <a:endParaRPr lang="en-US"/>
          </a:p>
        </p:txBody>
      </p:sp>
    </p:spTree>
    <p:extLst>
      <p:ext uri="{BB962C8B-B14F-4D97-AF65-F5344CB8AC3E}">
        <p14:creationId xmlns:p14="http://schemas.microsoft.com/office/powerpoint/2010/main" val="3614494087"/>
      </p:ext>
    </p:extLst>
  </p:cSld>
  <p:clrMapOvr>
    <a:masterClrMapping/>
  </p:clrMapOvr>
  <p:transition spd="med">
    <p:fade/>
  </p:transition>
</p:sldLayout>
</file>

<file path=ppt/slideLayouts/slideLayout5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14"/>
          <p:cNvSpPr>
            <a:spLocks noGrp="1" noChangeArrowheads="1"/>
          </p:cNvSpPr>
          <p:nvPr>
            <p:ph type="ftr" sz="quarter" idx="10"/>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3310161796"/>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4"/>
          <p:cNvSpPr>
            <a:spLocks noGrp="1" noChangeArrowheads="1"/>
          </p:cNvSpPr>
          <p:nvPr>
            <p:ph type="ftr" sz="quarter" idx="10"/>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337196839"/>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14"/>
          <p:cNvSpPr>
            <a:spLocks noGrp="1" noChangeArrowheads="1"/>
          </p:cNvSpPr>
          <p:nvPr>
            <p:ph type="ftr" sz="quarter" idx="10"/>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2881265565"/>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370013"/>
            <a:ext cx="4038600" cy="47990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370013"/>
            <a:ext cx="4038600" cy="47990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14"/>
          <p:cNvSpPr>
            <a:spLocks noGrp="1" noChangeArrowheads="1"/>
          </p:cNvSpPr>
          <p:nvPr>
            <p:ph type="ftr" sz="quarter" idx="10"/>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839215869"/>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14"/>
          <p:cNvSpPr>
            <a:spLocks noGrp="1" noChangeArrowheads="1"/>
          </p:cNvSpPr>
          <p:nvPr>
            <p:ph type="ftr" sz="quarter" idx="10"/>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3695114778"/>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14"/>
          <p:cNvSpPr>
            <a:spLocks noGrp="1" noChangeArrowheads="1"/>
          </p:cNvSpPr>
          <p:nvPr>
            <p:ph type="ftr" sz="quarter" idx="10"/>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71539507"/>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4"/>
          <p:cNvSpPr>
            <a:spLocks noGrp="1" noChangeArrowheads="1"/>
          </p:cNvSpPr>
          <p:nvPr>
            <p:ph type="ftr" sz="quarter" idx="10"/>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3731264139"/>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4"/>
          <p:cNvSpPr>
            <a:spLocks noGrp="1" noChangeArrowheads="1"/>
          </p:cNvSpPr>
          <p:nvPr>
            <p:ph type="ftr" sz="quarter" idx="10"/>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16102936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Bullet">
    <p:bg>
      <p:bgPr>
        <a:solidFill>
          <a:schemeClr val="bg1"/>
        </a:solidFill>
        <a:effectLst/>
      </p:bgPr>
    </p:bg>
    <p:spTree>
      <p:nvGrpSpPr>
        <p:cNvPr id="1" name=""/>
        <p:cNvGrpSpPr/>
        <p:nvPr/>
      </p:nvGrpSpPr>
      <p:grpSpPr>
        <a:xfrm>
          <a:off x="0" y="0"/>
          <a:ext cx="0" cy="0"/>
          <a:chOff x="0" y="0"/>
          <a:chExt cx="0" cy="0"/>
        </a:xfrm>
      </p:grpSpPr>
      <p:sp>
        <p:nvSpPr>
          <p:cNvPr id="19" name="Rectangle 18"/>
          <p:cNvSpPr/>
          <p:nvPr userDrawn="1"/>
        </p:nvSpPr>
        <p:spPr>
          <a:xfrm>
            <a:off x="-761" y="6447405"/>
            <a:ext cx="6397827" cy="411480"/>
          </a:xfrm>
          <a:prstGeom prst="rect">
            <a:avLst/>
          </a:prstGeom>
          <a:solidFill>
            <a:schemeClr val="bg2">
              <a:lumMod val="75000"/>
            </a:schemeClr>
          </a:solidFill>
          <a:ln w="25400" cap="flat" cmpd="sng" algn="ctr">
            <a:noFill/>
            <a:prstDash val="solid"/>
          </a:ln>
          <a:effectLst/>
        </p:spPr>
        <p:txBody>
          <a:bodyPr rtlCol="0" anchor="ctr"/>
          <a:lstStyle/>
          <a:p>
            <a:pPr algn="ctr">
              <a:defRPr/>
            </a:pPr>
            <a:endParaRPr lang="en-US" kern="0" dirty="0">
              <a:solidFill>
                <a:prstClr val="white"/>
              </a:solidFill>
            </a:endParaRPr>
          </a:p>
        </p:txBody>
      </p:sp>
      <p:sp>
        <p:nvSpPr>
          <p:cNvPr id="20" name="Rectangle 19"/>
          <p:cNvSpPr/>
          <p:nvPr userDrawn="1"/>
        </p:nvSpPr>
        <p:spPr>
          <a:xfrm>
            <a:off x="6372353" y="6447405"/>
            <a:ext cx="2772083" cy="411480"/>
          </a:xfrm>
          <a:prstGeom prst="rect">
            <a:avLst/>
          </a:prstGeom>
          <a:solidFill>
            <a:schemeClr val="bg1">
              <a:lumMod val="50000"/>
            </a:schemeClr>
          </a:solidFill>
          <a:ln w="25400" cap="flat" cmpd="sng" algn="ctr">
            <a:noFill/>
            <a:prstDash val="solid"/>
          </a:ln>
          <a:effectLst/>
        </p:spPr>
        <p:txBody>
          <a:bodyPr rtlCol="0" anchor="ctr"/>
          <a:lstStyle/>
          <a:p>
            <a:pPr algn="ctr">
              <a:defRPr/>
            </a:pPr>
            <a:endParaRPr lang="en-US" kern="0" dirty="0">
              <a:solidFill>
                <a:prstClr val="white"/>
              </a:solidFill>
            </a:endParaRPr>
          </a:p>
        </p:txBody>
      </p:sp>
      <p:sp>
        <p:nvSpPr>
          <p:cNvPr id="22" name="Isosceles Triangle 21"/>
          <p:cNvSpPr>
            <a:spLocks noChangeAspect="1"/>
          </p:cNvSpPr>
          <p:nvPr userDrawn="1"/>
        </p:nvSpPr>
        <p:spPr>
          <a:xfrm>
            <a:off x="5873591" y="6447405"/>
            <a:ext cx="500713" cy="411480"/>
          </a:xfrm>
          <a:prstGeom prst="triangle">
            <a:avLst>
              <a:gd name="adj" fmla="val 100000"/>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6" name="Rectangle 15"/>
          <p:cNvSpPr/>
          <p:nvPr userDrawn="1"/>
        </p:nvSpPr>
        <p:spPr>
          <a:xfrm>
            <a:off x="2861" y="1108665"/>
            <a:ext cx="9144000" cy="36576"/>
          </a:xfrm>
          <a:prstGeom prst="rect">
            <a:avLst/>
          </a:prstGeom>
          <a:solidFill>
            <a:schemeClr val="accent4"/>
          </a:solidFill>
          <a:ln w="25400" cap="flat" cmpd="sng" algn="ctr">
            <a:noFill/>
            <a:prstDash val="solid"/>
          </a:ln>
          <a:effectLst/>
        </p:spPr>
        <p:txBody>
          <a:bodyPr rtlCol="0" anchor="ctr"/>
          <a:lstStyle/>
          <a:p>
            <a:pPr algn="ctr">
              <a:defRPr/>
            </a:pPr>
            <a:endParaRPr lang="en-US" kern="0" dirty="0">
              <a:solidFill>
                <a:prstClr val="white"/>
              </a:solidFill>
            </a:endParaRPr>
          </a:p>
        </p:txBody>
      </p:sp>
      <p:sp>
        <p:nvSpPr>
          <p:cNvPr id="17" name="Rectangle 16"/>
          <p:cNvSpPr/>
          <p:nvPr userDrawn="1"/>
        </p:nvSpPr>
        <p:spPr>
          <a:xfrm>
            <a:off x="2861" y="1037535"/>
            <a:ext cx="9144000" cy="73152"/>
          </a:xfrm>
          <a:prstGeom prst="rect">
            <a:avLst/>
          </a:prstGeom>
          <a:solidFill>
            <a:schemeClr val="accent1"/>
          </a:solidFill>
          <a:ln w="25400" cap="flat" cmpd="sng" algn="ctr">
            <a:noFill/>
            <a:prstDash val="solid"/>
          </a:ln>
          <a:effectLst/>
        </p:spPr>
        <p:txBody>
          <a:bodyPr rtlCol="0" anchor="ctr"/>
          <a:lstStyle/>
          <a:p>
            <a:pPr algn="ctr">
              <a:defRPr/>
            </a:pPr>
            <a:endParaRPr lang="en-US" kern="0" dirty="0">
              <a:solidFill>
                <a:prstClr val="white"/>
              </a:solidFill>
            </a:endParaRPr>
          </a:p>
        </p:txBody>
      </p:sp>
      <p:sp>
        <p:nvSpPr>
          <p:cNvPr id="14" name="Rectangle 13"/>
          <p:cNvSpPr/>
          <p:nvPr userDrawn="1"/>
        </p:nvSpPr>
        <p:spPr>
          <a:xfrm>
            <a:off x="2861" y="0"/>
            <a:ext cx="9144000" cy="1074738"/>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Bef>
                <a:spcPts val="1200"/>
              </a:spcBef>
            </a:pPr>
            <a:endParaRPr lang="en-US" sz="2400" b="1" i="1" dirty="0">
              <a:solidFill>
                <a:prstClr val="white"/>
              </a:solidFill>
            </a:endParaRPr>
          </a:p>
        </p:txBody>
      </p:sp>
      <p:sp>
        <p:nvSpPr>
          <p:cNvPr id="21" name="Title 17"/>
          <p:cNvSpPr>
            <a:spLocks noGrp="1"/>
          </p:cNvSpPr>
          <p:nvPr>
            <p:ph type="title"/>
          </p:nvPr>
        </p:nvSpPr>
        <p:spPr>
          <a:xfrm>
            <a:off x="457200" y="274324"/>
            <a:ext cx="7223760" cy="584775"/>
          </a:xfrm>
          <a:prstGeom prst="rect">
            <a:avLst/>
          </a:prstGeom>
        </p:spPr>
        <p:txBody>
          <a:bodyPr lIns="0" rIns="0" anchor="ctr" anchorCtr="0"/>
          <a:lstStyle>
            <a:lvl1pPr algn="l">
              <a:defRPr sz="3200">
                <a:solidFill>
                  <a:schemeClr val="bg1"/>
                </a:solidFill>
              </a:defRPr>
            </a:lvl1pPr>
          </a:lstStyle>
          <a:p>
            <a:r>
              <a:rPr lang="en-US"/>
              <a:t>Click to edit Master title style</a:t>
            </a:r>
            <a:endParaRPr lang="en-US" dirty="0"/>
          </a:p>
        </p:txBody>
      </p:sp>
      <p:sp>
        <p:nvSpPr>
          <p:cNvPr id="11" name="Content Placeholder 2"/>
          <p:cNvSpPr>
            <a:spLocks noGrp="1"/>
          </p:cNvSpPr>
          <p:nvPr>
            <p:ph idx="1"/>
          </p:nvPr>
        </p:nvSpPr>
        <p:spPr>
          <a:xfrm>
            <a:off x="457200" y="1238148"/>
            <a:ext cx="8229600" cy="4937760"/>
          </a:xfrm>
        </p:spPr>
        <p:txBody>
          <a:bodyPr>
            <a:normAutofit/>
          </a:bodyPr>
          <a:lstStyle>
            <a:lvl1pPr>
              <a:defRPr sz="2400">
                <a:ln>
                  <a:noFill/>
                </a:ln>
                <a:solidFill>
                  <a:schemeClr val="tx1"/>
                </a:solidFill>
              </a:defRPr>
            </a:lvl1pPr>
            <a:lvl2pPr marL="744520" indent="-280981">
              <a:defRPr sz="2000">
                <a:ln>
                  <a:noFill/>
                </a:ln>
                <a:solidFill>
                  <a:schemeClr val="tx1"/>
                </a:solidFill>
              </a:defRPr>
            </a:lvl2pPr>
            <a:lvl3pPr marL="1090586" indent="-228594">
              <a:defRPr sz="1800">
                <a:ln>
                  <a:noFill/>
                </a:ln>
                <a:solidFill>
                  <a:schemeClr val="tx1"/>
                </a:solidFill>
              </a:defRPr>
            </a:lvl3pPr>
            <a:lvl4pPr marL="1484276" indent="-228594">
              <a:defRPr>
                <a:ln>
                  <a:noFill/>
                </a:ln>
                <a:solidFill>
                  <a:schemeClr val="tx1"/>
                </a:solidFill>
              </a:defRPr>
            </a:lvl4pPr>
            <a:lvl5pPr marL="1825580" indent="-228594">
              <a:defRPr>
                <a:ln>
                  <a:noFill/>
                </a:ln>
                <a:solidFill>
                  <a:schemeClr val="tx1"/>
                </a:solidFill>
              </a:defRPr>
            </a:lvl5pPr>
          </a:lstStyle>
          <a:p>
            <a:pPr lvl="0"/>
            <a:r>
              <a:rPr lang="en-US"/>
              <a:t>Click to edit Master text styles</a:t>
            </a:r>
          </a:p>
          <a:p>
            <a:pPr lvl="1"/>
            <a:r>
              <a:rPr lang="en-US"/>
              <a:t>Second level</a:t>
            </a:r>
          </a:p>
          <a:p>
            <a:pPr lvl="2"/>
            <a:r>
              <a:rPr lang="en-US"/>
              <a:t>Third level</a:t>
            </a:r>
          </a:p>
        </p:txBody>
      </p:sp>
      <p:pic>
        <p:nvPicPr>
          <p:cNvPr id="15" name="Picture 1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863840" y="146308"/>
            <a:ext cx="1097280" cy="842839"/>
          </a:xfrm>
          <a:prstGeom prst="rect">
            <a:avLst/>
          </a:prstGeom>
        </p:spPr>
      </p:pic>
      <p:sp>
        <p:nvSpPr>
          <p:cNvPr id="24" name="Slide Number Placeholder 5"/>
          <p:cNvSpPr txBox="1">
            <a:spLocks/>
          </p:cNvSpPr>
          <p:nvPr userDrawn="1"/>
        </p:nvSpPr>
        <p:spPr>
          <a:xfrm>
            <a:off x="8450290" y="6568510"/>
            <a:ext cx="407773" cy="169277"/>
          </a:xfrm>
          <a:prstGeom prst="rect">
            <a:avLst/>
          </a:prstGeom>
        </p:spPr>
        <p:txBody>
          <a:bodyPr vert="horz" lIns="0" tIns="0" rIns="0" bIns="0" rtlCol="0" anchor="ctr">
            <a:spAutoFit/>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01A67B82-1E28-4693-A5EE-50EE6C4A9166}" type="slidenum">
              <a:rPr lang="en-US" sz="1100" smtClean="0">
                <a:solidFill>
                  <a:prstClr val="white"/>
                </a:solidFill>
              </a:rPr>
              <a:pPr>
                <a:defRPr/>
              </a:pPr>
              <a:t>‹#›</a:t>
            </a:fld>
            <a:endParaRPr lang="en-US" sz="1100" dirty="0">
              <a:solidFill>
                <a:prstClr val="white"/>
              </a:solidFill>
            </a:endParaRPr>
          </a:p>
        </p:txBody>
      </p:sp>
      <p:sp>
        <p:nvSpPr>
          <p:cNvPr id="25" name="Text Placeholder 19"/>
          <p:cNvSpPr>
            <a:spLocks noGrp="1"/>
          </p:cNvSpPr>
          <p:nvPr>
            <p:ph type="body" sz="quarter" idx="11" hasCustomPrompt="1"/>
          </p:nvPr>
        </p:nvSpPr>
        <p:spPr>
          <a:xfrm>
            <a:off x="3686049" y="6560813"/>
            <a:ext cx="5029200" cy="184666"/>
          </a:xfrm>
        </p:spPr>
        <p:txBody>
          <a:bodyPr anchor="ctr">
            <a:spAutoFit/>
          </a:bodyPr>
          <a:lstStyle>
            <a:lvl1pPr marL="0" indent="1588" algn="r">
              <a:spcBef>
                <a:spcPts val="0"/>
              </a:spcBef>
              <a:buNone/>
              <a:defRPr sz="600" b="0" i="1">
                <a:solidFill>
                  <a:schemeClr val="bg1">
                    <a:lumMod val="65000"/>
                  </a:schemeClr>
                </a:solidFill>
              </a:defRPr>
            </a:lvl1pPr>
            <a:lvl2pPr>
              <a:buNone/>
              <a:defRPr/>
            </a:lvl2pPr>
            <a:lvl3pPr>
              <a:buNone/>
              <a:defRPr/>
            </a:lvl3pPr>
            <a:lvl4pPr>
              <a:buNone/>
              <a:defRPr/>
            </a:lvl4pPr>
            <a:lvl5pPr>
              <a:buNone/>
              <a:defRPr/>
            </a:lvl5pPr>
          </a:lstStyle>
          <a:p>
            <a:pPr lvl="0"/>
            <a:r>
              <a:rPr lang="en-US" dirty="0"/>
              <a:t>Click to add references</a:t>
            </a:r>
          </a:p>
        </p:txBody>
      </p:sp>
      <p:grpSp>
        <p:nvGrpSpPr>
          <p:cNvPr id="28" name="Group 27"/>
          <p:cNvGrpSpPr/>
          <p:nvPr userDrawn="1"/>
        </p:nvGrpSpPr>
        <p:grpSpPr>
          <a:xfrm>
            <a:off x="344912" y="6480204"/>
            <a:ext cx="2877642" cy="345882"/>
            <a:chOff x="347472" y="6437376"/>
            <a:chExt cx="2877642" cy="345882"/>
          </a:xfrm>
        </p:grpSpPr>
        <p:pic>
          <p:nvPicPr>
            <p:cNvPr id="29" name="Picture 28"/>
            <p:cNvPicPr>
              <a:picLocks noChangeAspect="1"/>
            </p:cNvPicPr>
            <p:nvPr userDrawn="1"/>
          </p:nvPicPr>
          <p:blipFill rotWithShape="1">
            <a:blip r:embed="rId3" cstate="print">
              <a:extLst>
                <a:ext uri="{28A0092B-C50C-407E-A947-70E740481C1C}">
                  <a14:useLocalDpi xmlns:a14="http://schemas.microsoft.com/office/drawing/2010/main" val="0"/>
                </a:ext>
              </a:extLst>
            </a:blip>
            <a:srcRect r="26553"/>
            <a:stretch/>
          </p:blipFill>
          <p:spPr>
            <a:xfrm>
              <a:off x="347472" y="6437376"/>
              <a:ext cx="1343216" cy="345882"/>
            </a:xfrm>
            <a:prstGeom prst="rect">
              <a:avLst/>
            </a:prstGeom>
          </p:spPr>
        </p:pic>
        <p:sp>
          <p:nvSpPr>
            <p:cNvPr id="30" name="TextBox 29"/>
            <p:cNvSpPr txBox="1"/>
            <p:nvPr userDrawn="1"/>
          </p:nvSpPr>
          <p:spPr>
            <a:xfrm>
              <a:off x="1598799" y="6439997"/>
              <a:ext cx="1626315" cy="341632"/>
            </a:xfrm>
            <a:prstGeom prst="rect">
              <a:avLst/>
            </a:prstGeom>
            <a:noFill/>
          </p:spPr>
          <p:txBody>
            <a:bodyPr wrap="square" rtlCol="0" anchor="ctr" anchorCtr="0">
              <a:spAutoFit/>
            </a:bodyPr>
            <a:lstStyle/>
            <a:p>
              <a:pPr>
                <a:lnSpc>
                  <a:spcPct val="90000"/>
                </a:lnSpc>
              </a:pPr>
              <a:r>
                <a:rPr lang="en-US" sz="900" b="1" dirty="0">
                  <a:solidFill>
                    <a:prstClr val="white"/>
                  </a:solidFill>
                  <a:latin typeface="Arial" panose="020B0604020202020204" pitchFamily="34" charset="0"/>
                  <a:cs typeface="Arial" panose="020B0604020202020204" pitchFamily="34" charset="0"/>
                </a:rPr>
                <a:t>National Energy Technology Laboratory</a:t>
              </a:r>
            </a:p>
          </p:txBody>
        </p:sp>
      </p:grpSp>
    </p:spTree>
    <p:extLst>
      <p:ext uri="{BB962C8B-B14F-4D97-AF65-F5344CB8AC3E}">
        <p14:creationId xmlns:p14="http://schemas.microsoft.com/office/powerpoint/2010/main" val="1291041523"/>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4"/>
          <p:cNvSpPr>
            <a:spLocks noGrp="1" noChangeArrowheads="1"/>
          </p:cNvSpPr>
          <p:nvPr>
            <p:ph type="ftr" sz="quarter" idx="10"/>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1075933880"/>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4"/>
          <p:cNvSpPr>
            <a:spLocks noGrp="1" noChangeArrowheads="1"/>
          </p:cNvSpPr>
          <p:nvPr>
            <p:ph type="ftr" sz="quarter" idx="10"/>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3064047676"/>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82563"/>
            <a:ext cx="2057400" cy="5986462"/>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182563"/>
            <a:ext cx="6019800" cy="598646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4"/>
          <p:cNvSpPr>
            <a:spLocks noGrp="1" noChangeArrowheads="1"/>
          </p:cNvSpPr>
          <p:nvPr>
            <p:ph type="ftr" sz="quarter" idx="10"/>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10892864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Plain">
    <p:bg>
      <p:bgPr>
        <a:solidFill>
          <a:schemeClr val="bg1"/>
        </a:solidFill>
        <a:effectLst/>
      </p:bgPr>
    </p:bg>
    <p:spTree>
      <p:nvGrpSpPr>
        <p:cNvPr id="1" name=""/>
        <p:cNvGrpSpPr/>
        <p:nvPr/>
      </p:nvGrpSpPr>
      <p:grpSpPr>
        <a:xfrm>
          <a:off x="0" y="0"/>
          <a:ext cx="0" cy="0"/>
          <a:chOff x="0" y="0"/>
          <a:chExt cx="0" cy="0"/>
        </a:xfrm>
      </p:grpSpPr>
      <p:sp>
        <p:nvSpPr>
          <p:cNvPr id="19" name="Rectangle 18"/>
          <p:cNvSpPr/>
          <p:nvPr userDrawn="1"/>
        </p:nvSpPr>
        <p:spPr>
          <a:xfrm>
            <a:off x="-761" y="6447405"/>
            <a:ext cx="6397827" cy="411480"/>
          </a:xfrm>
          <a:prstGeom prst="rect">
            <a:avLst/>
          </a:prstGeom>
          <a:solidFill>
            <a:schemeClr val="bg2">
              <a:lumMod val="75000"/>
            </a:schemeClr>
          </a:solidFill>
          <a:ln w="25400" cap="flat" cmpd="sng" algn="ctr">
            <a:noFill/>
            <a:prstDash val="solid"/>
          </a:ln>
          <a:effectLst/>
        </p:spPr>
        <p:txBody>
          <a:bodyPr rtlCol="0" anchor="ctr"/>
          <a:lstStyle/>
          <a:p>
            <a:pPr algn="ctr">
              <a:defRPr/>
            </a:pPr>
            <a:endParaRPr lang="en-US" kern="0" dirty="0">
              <a:solidFill>
                <a:prstClr val="white"/>
              </a:solidFill>
            </a:endParaRPr>
          </a:p>
        </p:txBody>
      </p:sp>
      <p:sp>
        <p:nvSpPr>
          <p:cNvPr id="20" name="Rectangle 19"/>
          <p:cNvSpPr/>
          <p:nvPr userDrawn="1"/>
        </p:nvSpPr>
        <p:spPr>
          <a:xfrm>
            <a:off x="6372353" y="6447405"/>
            <a:ext cx="2772083" cy="411480"/>
          </a:xfrm>
          <a:prstGeom prst="rect">
            <a:avLst/>
          </a:prstGeom>
          <a:solidFill>
            <a:schemeClr val="bg1">
              <a:lumMod val="50000"/>
            </a:schemeClr>
          </a:solidFill>
          <a:ln w="25400" cap="flat" cmpd="sng" algn="ctr">
            <a:noFill/>
            <a:prstDash val="solid"/>
          </a:ln>
          <a:effectLst/>
        </p:spPr>
        <p:txBody>
          <a:bodyPr rtlCol="0" anchor="ctr"/>
          <a:lstStyle/>
          <a:p>
            <a:pPr algn="ctr">
              <a:defRPr/>
            </a:pPr>
            <a:endParaRPr lang="en-US" kern="0" dirty="0">
              <a:solidFill>
                <a:prstClr val="white"/>
              </a:solidFill>
            </a:endParaRPr>
          </a:p>
        </p:txBody>
      </p:sp>
      <p:sp>
        <p:nvSpPr>
          <p:cNvPr id="22" name="Isosceles Triangle 21"/>
          <p:cNvSpPr>
            <a:spLocks noChangeAspect="1"/>
          </p:cNvSpPr>
          <p:nvPr userDrawn="1"/>
        </p:nvSpPr>
        <p:spPr>
          <a:xfrm>
            <a:off x="5873591" y="6447405"/>
            <a:ext cx="500713" cy="411480"/>
          </a:xfrm>
          <a:prstGeom prst="triangle">
            <a:avLst>
              <a:gd name="adj" fmla="val 100000"/>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6" name="Rectangle 15"/>
          <p:cNvSpPr/>
          <p:nvPr userDrawn="1"/>
        </p:nvSpPr>
        <p:spPr>
          <a:xfrm>
            <a:off x="2861" y="1108665"/>
            <a:ext cx="9144000" cy="36576"/>
          </a:xfrm>
          <a:prstGeom prst="rect">
            <a:avLst/>
          </a:prstGeom>
          <a:solidFill>
            <a:schemeClr val="accent4"/>
          </a:solidFill>
          <a:ln w="25400" cap="flat" cmpd="sng" algn="ctr">
            <a:noFill/>
            <a:prstDash val="solid"/>
          </a:ln>
          <a:effectLst/>
        </p:spPr>
        <p:txBody>
          <a:bodyPr rtlCol="0" anchor="ctr"/>
          <a:lstStyle/>
          <a:p>
            <a:pPr algn="ctr">
              <a:defRPr/>
            </a:pPr>
            <a:endParaRPr lang="en-US" kern="0" dirty="0">
              <a:solidFill>
                <a:prstClr val="white"/>
              </a:solidFill>
            </a:endParaRPr>
          </a:p>
        </p:txBody>
      </p:sp>
      <p:sp>
        <p:nvSpPr>
          <p:cNvPr id="17" name="Rectangle 16"/>
          <p:cNvSpPr/>
          <p:nvPr userDrawn="1"/>
        </p:nvSpPr>
        <p:spPr>
          <a:xfrm>
            <a:off x="2861" y="1037535"/>
            <a:ext cx="9144000" cy="73152"/>
          </a:xfrm>
          <a:prstGeom prst="rect">
            <a:avLst/>
          </a:prstGeom>
          <a:solidFill>
            <a:schemeClr val="accent1"/>
          </a:solidFill>
          <a:ln w="25400" cap="flat" cmpd="sng" algn="ctr">
            <a:noFill/>
            <a:prstDash val="solid"/>
          </a:ln>
          <a:effectLst/>
        </p:spPr>
        <p:txBody>
          <a:bodyPr rtlCol="0" anchor="ctr"/>
          <a:lstStyle/>
          <a:p>
            <a:pPr algn="ctr">
              <a:defRPr/>
            </a:pPr>
            <a:endParaRPr lang="en-US" kern="0" dirty="0">
              <a:solidFill>
                <a:prstClr val="white"/>
              </a:solidFill>
            </a:endParaRPr>
          </a:p>
        </p:txBody>
      </p:sp>
      <p:sp>
        <p:nvSpPr>
          <p:cNvPr id="14" name="Rectangle 13"/>
          <p:cNvSpPr/>
          <p:nvPr userDrawn="1"/>
        </p:nvSpPr>
        <p:spPr>
          <a:xfrm>
            <a:off x="2861" y="0"/>
            <a:ext cx="9144000" cy="1074738"/>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Bef>
                <a:spcPts val="1200"/>
              </a:spcBef>
            </a:pPr>
            <a:endParaRPr lang="en-US" sz="2400" b="1" i="1" dirty="0">
              <a:solidFill>
                <a:prstClr val="white"/>
              </a:solidFill>
            </a:endParaRPr>
          </a:p>
        </p:txBody>
      </p:sp>
      <p:sp>
        <p:nvSpPr>
          <p:cNvPr id="21" name="Title 17"/>
          <p:cNvSpPr>
            <a:spLocks noGrp="1"/>
          </p:cNvSpPr>
          <p:nvPr>
            <p:ph type="title"/>
          </p:nvPr>
        </p:nvSpPr>
        <p:spPr>
          <a:xfrm>
            <a:off x="457200" y="274324"/>
            <a:ext cx="7223760" cy="584775"/>
          </a:xfrm>
          <a:prstGeom prst="rect">
            <a:avLst/>
          </a:prstGeom>
        </p:spPr>
        <p:txBody>
          <a:bodyPr lIns="0" rIns="0" anchor="ctr" anchorCtr="0"/>
          <a:lstStyle>
            <a:lvl1pPr algn="l">
              <a:defRPr sz="3200">
                <a:solidFill>
                  <a:schemeClr val="bg1"/>
                </a:solidFill>
              </a:defRPr>
            </a:lvl1pPr>
          </a:lstStyle>
          <a:p>
            <a:r>
              <a:rPr lang="en-US"/>
              <a:t>Click to edit Master title style</a:t>
            </a:r>
            <a:endParaRPr lang="en-US" dirty="0"/>
          </a:p>
        </p:txBody>
      </p:sp>
      <p:pic>
        <p:nvPicPr>
          <p:cNvPr id="15" name="Picture 1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863840" y="146308"/>
            <a:ext cx="1097280" cy="842839"/>
          </a:xfrm>
          <a:prstGeom prst="rect">
            <a:avLst/>
          </a:prstGeom>
        </p:spPr>
      </p:pic>
      <p:sp>
        <p:nvSpPr>
          <p:cNvPr id="24" name="Slide Number Placeholder 5"/>
          <p:cNvSpPr txBox="1">
            <a:spLocks/>
          </p:cNvSpPr>
          <p:nvPr userDrawn="1"/>
        </p:nvSpPr>
        <p:spPr>
          <a:xfrm>
            <a:off x="8450290" y="6568510"/>
            <a:ext cx="407773" cy="169277"/>
          </a:xfrm>
          <a:prstGeom prst="rect">
            <a:avLst/>
          </a:prstGeom>
        </p:spPr>
        <p:txBody>
          <a:bodyPr vert="horz" lIns="0" tIns="0" rIns="0" bIns="0" rtlCol="0" anchor="ctr">
            <a:spAutoFit/>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01A67B82-1E28-4693-A5EE-50EE6C4A9166}" type="slidenum">
              <a:rPr lang="en-US" sz="1100" smtClean="0">
                <a:solidFill>
                  <a:prstClr val="white"/>
                </a:solidFill>
              </a:rPr>
              <a:pPr>
                <a:defRPr/>
              </a:pPr>
              <a:t>‹#›</a:t>
            </a:fld>
            <a:endParaRPr lang="en-US" sz="1100" dirty="0">
              <a:solidFill>
                <a:prstClr val="white"/>
              </a:solidFill>
            </a:endParaRPr>
          </a:p>
        </p:txBody>
      </p:sp>
      <p:grpSp>
        <p:nvGrpSpPr>
          <p:cNvPr id="28" name="Group 27"/>
          <p:cNvGrpSpPr/>
          <p:nvPr userDrawn="1"/>
        </p:nvGrpSpPr>
        <p:grpSpPr>
          <a:xfrm>
            <a:off x="344912" y="6480204"/>
            <a:ext cx="2877642" cy="345882"/>
            <a:chOff x="347472" y="6437376"/>
            <a:chExt cx="2877642" cy="345882"/>
          </a:xfrm>
        </p:grpSpPr>
        <p:pic>
          <p:nvPicPr>
            <p:cNvPr id="29" name="Picture 28"/>
            <p:cNvPicPr>
              <a:picLocks noChangeAspect="1"/>
            </p:cNvPicPr>
            <p:nvPr userDrawn="1"/>
          </p:nvPicPr>
          <p:blipFill rotWithShape="1">
            <a:blip r:embed="rId3" cstate="print">
              <a:extLst>
                <a:ext uri="{28A0092B-C50C-407E-A947-70E740481C1C}">
                  <a14:useLocalDpi xmlns:a14="http://schemas.microsoft.com/office/drawing/2010/main" val="0"/>
                </a:ext>
              </a:extLst>
            </a:blip>
            <a:srcRect r="26553"/>
            <a:stretch/>
          </p:blipFill>
          <p:spPr>
            <a:xfrm>
              <a:off x="347472" y="6437376"/>
              <a:ext cx="1343216" cy="345882"/>
            </a:xfrm>
            <a:prstGeom prst="rect">
              <a:avLst/>
            </a:prstGeom>
          </p:spPr>
        </p:pic>
        <p:sp>
          <p:nvSpPr>
            <p:cNvPr id="30" name="TextBox 29"/>
            <p:cNvSpPr txBox="1"/>
            <p:nvPr userDrawn="1"/>
          </p:nvSpPr>
          <p:spPr>
            <a:xfrm>
              <a:off x="1598799" y="6439997"/>
              <a:ext cx="1626315" cy="341632"/>
            </a:xfrm>
            <a:prstGeom prst="rect">
              <a:avLst/>
            </a:prstGeom>
            <a:noFill/>
          </p:spPr>
          <p:txBody>
            <a:bodyPr wrap="square" rtlCol="0" anchor="ctr" anchorCtr="0">
              <a:spAutoFit/>
            </a:bodyPr>
            <a:lstStyle/>
            <a:p>
              <a:pPr>
                <a:lnSpc>
                  <a:spcPct val="90000"/>
                </a:lnSpc>
              </a:pPr>
              <a:r>
                <a:rPr lang="en-US" sz="900" b="1" dirty="0">
                  <a:solidFill>
                    <a:prstClr val="white"/>
                  </a:solidFill>
                  <a:latin typeface="Arial" panose="020B0604020202020204" pitchFamily="34" charset="0"/>
                  <a:cs typeface="Arial" panose="020B0604020202020204" pitchFamily="34" charset="0"/>
                </a:rPr>
                <a:t>National Energy Technology Laboratory</a:t>
              </a:r>
            </a:p>
          </p:txBody>
        </p:sp>
      </p:grpSp>
      <p:sp>
        <p:nvSpPr>
          <p:cNvPr id="18" name="Text Placeholder 19"/>
          <p:cNvSpPr>
            <a:spLocks noGrp="1"/>
          </p:cNvSpPr>
          <p:nvPr>
            <p:ph type="body" sz="quarter" idx="11" hasCustomPrompt="1"/>
          </p:nvPr>
        </p:nvSpPr>
        <p:spPr>
          <a:xfrm>
            <a:off x="3686049" y="6560813"/>
            <a:ext cx="5029200" cy="184666"/>
          </a:xfrm>
        </p:spPr>
        <p:txBody>
          <a:bodyPr anchor="ctr">
            <a:spAutoFit/>
          </a:bodyPr>
          <a:lstStyle>
            <a:lvl1pPr marL="0" indent="1588" algn="r">
              <a:spcBef>
                <a:spcPts val="0"/>
              </a:spcBef>
              <a:buNone/>
              <a:defRPr sz="600" b="0" i="1">
                <a:solidFill>
                  <a:schemeClr val="bg1">
                    <a:lumMod val="65000"/>
                  </a:schemeClr>
                </a:solidFill>
              </a:defRPr>
            </a:lvl1pPr>
            <a:lvl2pPr>
              <a:buNone/>
              <a:defRPr/>
            </a:lvl2pPr>
            <a:lvl3pPr>
              <a:buNone/>
              <a:defRPr/>
            </a:lvl3pPr>
            <a:lvl4pPr>
              <a:buNone/>
              <a:defRPr/>
            </a:lvl4pPr>
            <a:lvl5pPr>
              <a:buNone/>
              <a:defRPr/>
            </a:lvl5pPr>
          </a:lstStyle>
          <a:p>
            <a:pPr lvl="0"/>
            <a:r>
              <a:rPr lang="en-US" dirty="0"/>
              <a:t>Click to add references</a:t>
            </a:r>
          </a:p>
        </p:txBody>
      </p:sp>
    </p:spTree>
    <p:extLst>
      <p:ext uri="{BB962C8B-B14F-4D97-AF65-F5344CB8AC3E}">
        <p14:creationId xmlns:p14="http://schemas.microsoft.com/office/powerpoint/2010/main" val="387628209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4791182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985877882"/>
      </p:ext>
    </p:extLst>
  </p:cSld>
  <p:clrMapOvr>
    <a:masterClrMapping/>
  </p:clrMapOvr>
  <p:transition spd="med">
    <p:fade/>
  </p:transition>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slideLayout" Target="../slideLayouts/slideLayout6.xml"/><Relationship Id="rId1" Type="http://schemas.openxmlformats.org/officeDocument/2006/relationships/slideLayout" Target="../slideLayouts/slideLayout5.xml"/><Relationship Id="rId6" Type="http://schemas.openxmlformats.org/officeDocument/2006/relationships/theme" Target="../theme/theme2.xml"/><Relationship Id="rId5" Type="http://schemas.openxmlformats.org/officeDocument/2006/relationships/slideLayout" Target="../slideLayouts/slideLayout9.xml"/><Relationship Id="rId4" Type="http://schemas.openxmlformats.org/officeDocument/2006/relationships/slideLayout" Target="../slideLayouts/slideLayout8.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17.xml"/><Relationship Id="rId13" Type="http://schemas.openxmlformats.org/officeDocument/2006/relationships/image" Target="../media/image3.png"/><Relationship Id="rId3" Type="http://schemas.openxmlformats.org/officeDocument/2006/relationships/slideLayout" Target="../slideLayouts/slideLayout12.xml"/><Relationship Id="rId7" Type="http://schemas.openxmlformats.org/officeDocument/2006/relationships/slideLayout" Target="../slideLayouts/slideLayout16.xml"/><Relationship Id="rId12" Type="http://schemas.openxmlformats.org/officeDocument/2006/relationships/theme" Target="../theme/theme3.xml"/><Relationship Id="rId2" Type="http://schemas.openxmlformats.org/officeDocument/2006/relationships/slideLayout" Target="../slideLayouts/slideLayout11.xml"/><Relationship Id="rId1" Type="http://schemas.openxmlformats.org/officeDocument/2006/relationships/slideLayout" Target="../slideLayouts/slideLayout10.xml"/><Relationship Id="rId6" Type="http://schemas.openxmlformats.org/officeDocument/2006/relationships/slideLayout" Target="../slideLayouts/slideLayout15.xml"/><Relationship Id="rId11" Type="http://schemas.openxmlformats.org/officeDocument/2006/relationships/slideLayout" Target="../slideLayouts/slideLayout20.xml"/><Relationship Id="rId5" Type="http://schemas.openxmlformats.org/officeDocument/2006/relationships/slideLayout" Target="../slideLayouts/slideLayout14.xml"/><Relationship Id="rId10" Type="http://schemas.openxmlformats.org/officeDocument/2006/relationships/slideLayout" Target="../slideLayouts/slideLayout19.xml"/><Relationship Id="rId4" Type="http://schemas.openxmlformats.org/officeDocument/2006/relationships/slideLayout" Target="../slideLayouts/slideLayout13.xml"/><Relationship Id="rId9" Type="http://schemas.openxmlformats.org/officeDocument/2006/relationships/slideLayout" Target="../slideLayouts/slideLayout18.xml"/></Relationships>
</file>

<file path=ppt/slideMasters/_rels/slideMaster4.xml.rels><?xml version="1.0" encoding="UTF-8" standalone="yes"?>
<Relationships xmlns="http://schemas.openxmlformats.org/package/2006/relationships"><Relationship Id="rId8" Type="http://schemas.openxmlformats.org/officeDocument/2006/relationships/theme" Target="../theme/theme4.xml"/><Relationship Id="rId3" Type="http://schemas.openxmlformats.org/officeDocument/2006/relationships/slideLayout" Target="../slideLayouts/slideLayout23.xml"/><Relationship Id="rId7" Type="http://schemas.openxmlformats.org/officeDocument/2006/relationships/slideLayout" Target="../slideLayouts/slideLayout27.xml"/><Relationship Id="rId2" Type="http://schemas.openxmlformats.org/officeDocument/2006/relationships/slideLayout" Target="../slideLayouts/slideLayout22.xml"/><Relationship Id="rId1" Type="http://schemas.openxmlformats.org/officeDocument/2006/relationships/slideLayout" Target="../slideLayouts/slideLayout21.xml"/><Relationship Id="rId6" Type="http://schemas.openxmlformats.org/officeDocument/2006/relationships/slideLayout" Target="../slideLayouts/slideLayout26.xml"/><Relationship Id="rId5" Type="http://schemas.openxmlformats.org/officeDocument/2006/relationships/slideLayout" Target="../slideLayouts/slideLayout25.xml"/><Relationship Id="rId4" Type="http://schemas.openxmlformats.org/officeDocument/2006/relationships/slideLayout" Target="../slideLayouts/slideLayout2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35.xml"/><Relationship Id="rId13" Type="http://schemas.openxmlformats.org/officeDocument/2006/relationships/theme" Target="../theme/theme5.xml"/><Relationship Id="rId3" Type="http://schemas.openxmlformats.org/officeDocument/2006/relationships/slideLayout" Target="../slideLayouts/slideLayout30.xml"/><Relationship Id="rId7" Type="http://schemas.openxmlformats.org/officeDocument/2006/relationships/slideLayout" Target="../slideLayouts/slideLayout34.xml"/><Relationship Id="rId12" Type="http://schemas.openxmlformats.org/officeDocument/2006/relationships/slideLayout" Target="../slideLayouts/slideLayout39.xml"/><Relationship Id="rId2" Type="http://schemas.openxmlformats.org/officeDocument/2006/relationships/slideLayout" Target="../slideLayouts/slideLayout29.xml"/><Relationship Id="rId1" Type="http://schemas.openxmlformats.org/officeDocument/2006/relationships/slideLayout" Target="../slideLayouts/slideLayout28.xml"/><Relationship Id="rId6" Type="http://schemas.openxmlformats.org/officeDocument/2006/relationships/slideLayout" Target="../slideLayouts/slideLayout33.xml"/><Relationship Id="rId11" Type="http://schemas.openxmlformats.org/officeDocument/2006/relationships/slideLayout" Target="../slideLayouts/slideLayout38.xml"/><Relationship Id="rId5" Type="http://schemas.openxmlformats.org/officeDocument/2006/relationships/slideLayout" Target="../slideLayouts/slideLayout32.xml"/><Relationship Id="rId10" Type="http://schemas.openxmlformats.org/officeDocument/2006/relationships/slideLayout" Target="../slideLayouts/slideLayout37.xml"/><Relationship Id="rId4" Type="http://schemas.openxmlformats.org/officeDocument/2006/relationships/slideLayout" Target="../slideLayouts/slideLayout31.xml"/><Relationship Id="rId9" Type="http://schemas.openxmlformats.org/officeDocument/2006/relationships/slideLayout" Target="../slideLayouts/slideLayout36.xml"/><Relationship Id="rId14" Type="http://schemas.openxmlformats.org/officeDocument/2006/relationships/image" Target="../media/image7.jpeg"/></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47.xml"/><Relationship Id="rId13" Type="http://schemas.openxmlformats.org/officeDocument/2006/relationships/theme" Target="../theme/theme6.xml"/><Relationship Id="rId3" Type="http://schemas.openxmlformats.org/officeDocument/2006/relationships/slideLayout" Target="../slideLayouts/slideLayout42.xml"/><Relationship Id="rId7" Type="http://schemas.openxmlformats.org/officeDocument/2006/relationships/slideLayout" Target="../slideLayouts/slideLayout46.xml"/><Relationship Id="rId12" Type="http://schemas.openxmlformats.org/officeDocument/2006/relationships/slideLayout" Target="../slideLayouts/slideLayout51.xml"/><Relationship Id="rId2" Type="http://schemas.openxmlformats.org/officeDocument/2006/relationships/slideLayout" Target="../slideLayouts/slideLayout41.xml"/><Relationship Id="rId1" Type="http://schemas.openxmlformats.org/officeDocument/2006/relationships/slideLayout" Target="../slideLayouts/slideLayout40.xml"/><Relationship Id="rId6" Type="http://schemas.openxmlformats.org/officeDocument/2006/relationships/slideLayout" Target="../slideLayouts/slideLayout45.xml"/><Relationship Id="rId11" Type="http://schemas.openxmlformats.org/officeDocument/2006/relationships/slideLayout" Target="../slideLayouts/slideLayout50.xml"/><Relationship Id="rId5" Type="http://schemas.openxmlformats.org/officeDocument/2006/relationships/slideLayout" Target="../slideLayouts/slideLayout44.xml"/><Relationship Id="rId10" Type="http://schemas.openxmlformats.org/officeDocument/2006/relationships/slideLayout" Target="../slideLayouts/slideLayout49.xml"/><Relationship Id="rId4" Type="http://schemas.openxmlformats.org/officeDocument/2006/relationships/slideLayout" Target="../slideLayouts/slideLayout43.xml"/><Relationship Id="rId9" Type="http://schemas.openxmlformats.org/officeDocument/2006/relationships/slideLayout" Target="../slideLayouts/slideLayout48.xml"/><Relationship Id="rId14" Type="http://schemas.openxmlformats.org/officeDocument/2006/relationships/image" Target="../media/image7.jpeg"/></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59.xml"/><Relationship Id="rId13" Type="http://schemas.openxmlformats.org/officeDocument/2006/relationships/image" Target="../media/image7.jpeg"/><Relationship Id="rId3" Type="http://schemas.openxmlformats.org/officeDocument/2006/relationships/slideLayout" Target="../slideLayouts/slideLayout54.xml"/><Relationship Id="rId7" Type="http://schemas.openxmlformats.org/officeDocument/2006/relationships/slideLayout" Target="../slideLayouts/slideLayout58.xml"/><Relationship Id="rId12" Type="http://schemas.openxmlformats.org/officeDocument/2006/relationships/theme" Target="../theme/theme7.xml"/><Relationship Id="rId2" Type="http://schemas.openxmlformats.org/officeDocument/2006/relationships/slideLayout" Target="../slideLayouts/slideLayout53.xml"/><Relationship Id="rId1" Type="http://schemas.openxmlformats.org/officeDocument/2006/relationships/slideLayout" Target="../slideLayouts/slideLayout52.xml"/><Relationship Id="rId6" Type="http://schemas.openxmlformats.org/officeDocument/2006/relationships/slideLayout" Target="../slideLayouts/slideLayout57.xml"/><Relationship Id="rId11" Type="http://schemas.openxmlformats.org/officeDocument/2006/relationships/slideLayout" Target="../slideLayouts/slideLayout62.xml"/><Relationship Id="rId5" Type="http://schemas.openxmlformats.org/officeDocument/2006/relationships/slideLayout" Target="../slideLayouts/slideLayout56.xml"/><Relationship Id="rId10" Type="http://schemas.openxmlformats.org/officeDocument/2006/relationships/slideLayout" Target="../slideLayouts/slideLayout61.xml"/><Relationship Id="rId4" Type="http://schemas.openxmlformats.org/officeDocument/2006/relationships/slideLayout" Target="../slideLayouts/slideLayout55.xml"/><Relationship Id="rId9" Type="http://schemas.openxmlformats.org/officeDocument/2006/relationships/slideLayout" Target="../slideLayouts/slideLayout6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234440"/>
            <a:ext cx="8229600"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p:txBody>
      </p:sp>
      <p:sp>
        <p:nvSpPr>
          <p:cNvPr id="4" name="TextBox 3"/>
          <p:cNvSpPr txBox="1"/>
          <p:nvPr userDrawn="1"/>
        </p:nvSpPr>
        <p:spPr>
          <a:xfrm>
            <a:off x="8752114" y="6419334"/>
            <a:ext cx="184731" cy="369332"/>
          </a:xfrm>
          <a:prstGeom prst="rect">
            <a:avLst/>
          </a:prstGeom>
          <a:noFill/>
        </p:spPr>
        <p:txBody>
          <a:bodyPr wrap="none" rtlCol="0">
            <a:spAutoFit/>
          </a:bodyPr>
          <a:lstStyle/>
          <a:p>
            <a:endParaRPr lang="en-US" dirty="0"/>
          </a:p>
        </p:txBody>
      </p:sp>
      <p:sp>
        <p:nvSpPr>
          <p:cNvPr id="5" name="Title Placeholder 1"/>
          <p:cNvSpPr>
            <a:spLocks noGrp="1"/>
          </p:cNvSpPr>
          <p:nvPr>
            <p:ph type="title"/>
          </p:nvPr>
        </p:nvSpPr>
        <p:spPr>
          <a:xfrm>
            <a:off x="1371600" y="338328"/>
            <a:ext cx="6400800" cy="584775"/>
          </a:xfrm>
          <a:prstGeom prst="rect">
            <a:avLst/>
          </a:prstGeom>
        </p:spPr>
        <p:txBody>
          <a:bodyPr vert="horz" lIns="91440" tIns="45720" rIns="91440" bIns="45720" rtlCol="0" anchor="t" anchorCtr="0">
            <a:spAutoFit/>
          </a:bodyPr>
          <a:lstStyle/>
          <a:p>
            <a:r>
              <a:rPr lang="en-US"/>
              <a:t>Click to edit Master title style</a:t>
            </a:r>
            <a:endParaRPr lang="en-US" dirty="0"/>
          </a:p>
        </p:txBody>
      </p:sp>
    </p:spTree>
  </p:cSld>
  <p:clrMap bg1="lt1" tx1="dk1" bg2="lt2" tx2="dk2" accent1="accent1" accent2="accent2" accent3="accent3" accent4="accent4" accent5="accent5" accent6="accent6" hlink="hlink" folHlink="folHlink"/>
  <p:sldLayoutIdLst>
    <p:sldLayoutId id="2147483676" r:id="rId1"/>
    <p:sldLayoutId id="2147483682" r:id="rId2"/>
    <p:sldLayoutId id="2147483683" r:id="rId3"/>
    <p:sldLayoutId id="2147483679" r:id="rId4"/>
  </p:sldLayoutIdLst>
  <p:hf hdr="0" ftr="0" dt="0"/>
  <p:txStyles>
    <p:titleStyle>
      <a:lvl1pPr algn="ctr" defTabSz="914400" rtl="0" eaLnBrk="1" latinLnBrk="0" hangingPunct="1">
        <a:spcBef>
          <a:spcPct val="0"/>
        </a:spcBef>
        <a:buNone/>
        <a:defRPr sz="3200" b="1" kern="1200">
          <a:ln>
            <a:noFill/>
          </a:ln>
          <a:solidFill>
            <a:srgbClr val="0038A9"/>
          </a:solidFill>
          <a:latin typeface="+mj-lt"/>
          <a:ea typeface="+mj-ea"/>
          <a:cs typeface="+mj-cs"/>
        </a:defRPr>
      </a:lvl1pPr>
    </p:titleStyle>
    <p:bodyStyle>
      <a:lvl1pPr marL="342900" indent="-342900" algn="l" defTabSz="914400" rtl="0" eaLnBrk="1" latinLnBrk="0" hangingPunct="1">
        <a:spcBef>
          <a:spcPts val="600"/>
        </a:spcBef>
        <a:buFont typeface="Arial" pitchFamily="34" charset="0"/>
        <a:buChar char="•"/>
        <a:defRPr sz="2400" b="1" kern="1200">
          <a:ln>
            <a:noFill/>
          </a:ln>
          <a:solidFill>
            <a:schemeClr val="tx1"/>
          </a:solidFill>
          <a:latin typeface="+mn-lt"/>
          <a:ea typeface="+mn-ea"/>
          <a:cs typeface="+mn-cs"/>
        </a:defRPr>
      </a:lvl1pPr>
      <a:lvl2pPr marL="742950" indent="-279400" algn="l" defTabSz="914400" rtl="0" eaLnBrk="1" latinLnBrk="0" hangingPunct="1">
        <a:spcBef>
          <a:spcPts val="600"/>
        </a:spcBef>
        <a:buFont typeface="Arial" pitchFamily="34" charset="0"/>
        <a:buChar char="–"/>
        <a:defRPr sz="2000" kern="1200">
          <a:ln>
            <a:noFill/>
          </a:ln>
          <a:solidFill>
            <a:schemeClr val="tx1"/>
          </a:solidFill>
          <a:latin typeface="+mn-lt"/>
          <a:ea typeface="+mn-ea"/>
          <a:cs typeface="+mn-cs"/>
        </a:defRPr>
      </a:lvl2pPr>
      <a:lvl3pPr marL="1090613" indent="-228600" algn="l" defTabSz="914400" rtl="0" eaLnBrk="1" latinLnBrk="0" hangingPunct="1">
        <a:spcBef>
          <a:spcPts val="600"/>
        </a:spcBef>
        <a:buFont typeface="Arial" pitchFamily="34" charset="0"/>
        <a:buChar char="•"/>
        <a:defRPr sz="1800" kern="1200">
          <a:ln>
            <a:noFill/>
          </a:ln>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ln>
            <a:noFill/>
          </a:ln>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800" kern="1200">
          <a:ln>
            <a:noFill/>
          </a:ln>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234444"/>
            <a:ext cx="8229600"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p:txBody>
      </p:sp>
      <p:sp>
        <p:nvSpPr>
          <p:cNvPr id="4" name="TextBox 3"/>
          <p:cNvSpPr txBox="1"/>
          <p:nvPr userDrawn="1"/>
        </p:nvSpPr>
        <p:spPr>
          <a:xfrm>
            <a:off x="8752116" y="6419334"/>
            <a:ext cx="184731" cy="369332"/>
          </a:xfrm>
          <a:prstGeom prst="rect">
            <a:avLst/>
          </a:prstGeom>
          <a:noFill/>
        </p:spPr>
        <p:txBody>
          <a:bodyPr wrap="none" rtlCol="0">
            <a:spAutoFit/>
          </a:bodyPr>
          <a:lstStyle/>
          <a:p>
            <a:endParaRPr lang="en-US" dirty="0">
              <a:solidFill>
                <a:prstClr val="black"/>
              </a:solidFill>
            </a:endParaRPr>
          </a:p>
        </p:txBody>
      </p:sp>
      <p:sp>
        <p:nvSpPr>
          <p:cNvPr id="5" name="Title Placeholder 1"/>
          <p:cNvSpPr>
            <a:spLocks noGrp="1"/>
          </p:cNvSpPr>
          <p:nvPr>
            <p:ph type="title"/>
          </p:nvPr>
        </p:nvSpPr>
        <p:spPr>
          <a:xfrm>
            <a:off x="1371600" y="338332"/>
            <a:ext cx="6400800" cy="584775"/>
          </a:xfrm>
          <a:prstGeom prst="rect">
            <a:avLst/>
          </a:prstGeom>
        </p:spPr>
        <p:txBody>
          <a:bodyPr vert="horz" lIns="91440" tIns="45720" rIns="91440" bIns="45720" rtlCol="0" anchor="t" anchorCtr="0">
            <a:spAutoFit/>
          </a:bodyPr>
          <a:lstStyle/>
          <a:p>
            <a:r>
              <a:rPr lang="en-US"/>
              <a:t>Click to edit Master title style</a:t>
            </a:r>
            <a:endParaRPr lang="en-US" dirty="0"/>
          </a:p>
        </p:txBody>
      </p:sp>
    </p:spTree>
    <p:extLst>
      <p:ext uri="{BB962C8B-B14F-4D97-AF65-F5344CB8AC3E}">
        <p14:creationId xmlns:p14="http://schemas.microsoft.com/office/powerpoint/2010/main" val="422831010"/>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93" r:id="rId5"/>
  </p:sldLayoutIdLst>
  <p:hf hdr="0" ftr="0" dt="0"/>
  <p:txStyles>
    <p:titleStyle>
      <a:lvl1pPr algn="ctr" defTabSz="914377" rtl="0" eaLnBrk="1" latinLnBrk="0" hangingPunct="1">
        <a:spcBef>
          <a:spcPct val="0"/>
        </a:spcBef>
        <a:buNone/>
        <a:defRPr sz="3200" b="1" kern="1200">
          <a:ln>
            <a:noFill/>
          </a:ln>
          <a:solidFill>
            <a:srgbClr val="0038A9"/>
          </a:solidFill>
          <a:latin typeface="+mj-lt"/>
          <a:ea typeface="+mj-ea"/>
          <a:cs typeface="+mj-cs"/>
        </a:defRPr>
      </a:lvl1pPr>
    </p:titleStyle>
    <p:bodyStyle>
      <a:lvl1pPr marL="342891" indent="-342891" algn="l" defTabSz="914377" rtl="0" eaLnBrk="1" latinLnBrk="0" hangingPunct="1">
        <a:spcBef>
          <a:spcPts val="600"/>
        </a:spcBef>
        <a:buFont typeface="Arial" pitchFamily="34" charset="0"/>
        <a:buChar char="•"/>
        <a:defRPr sz="2400" b="1" kern="1200">
          <a:ln>
            <a:noFill/>
          </a:ln>
          <a:solidFill>
            <a:schemeClr val="tx1"/>
          </a:solidFill>
          <a:latin typeface="+mn-lt"/>
          <a:ea typeface="+mn-ea"/>
          <a:cs typeface="+mn-cs"/>
        </a:defRPr>
      </a:lvl1pPr>
      <a:lvl2pPr marL="742932" indent="-279393" algn="l" defTabSz="914377" rtl="0" eaLnBrk="1" latinLnBrk="0" hangingPunct="1">
        <a:spcBef>
          <a:spcPts val="600"/>
        </a:spcBef>
        <a:buFont typeface="Arial" pitchFamily="34" charset="0"/>
        <a:buChar char="–"/>
        <a:defRPr sz="2000" kern="1200">
          <a:ln>
            <a:noFill/>
          </a:ln>
          <a:solidFill>
            <a:schemeClr val="tx1"/>
          </a:solidFill>
          <a:latin typeface="+mn-lt"/>
          <a:ea typeface="+mn-ea"/>
          <a:cs typeface="+mn-cs"/>
        </a:defRPr>
      </a:lvl2pPr>
      <a:lvl3pPr marL="1090586" indent="-228594" algn="l" defTabSz="914377" rtl="0" eaLnBrk="1" latinLnBrk="0" hangingPunct="1">
        <a:spcBef>
          <a:spcPts val="600"/>
        </a:spcBef>
        <a:buFont typeface="Arial" pitchFamily="34" charset="0"/>
        <a:buChar char="•"/>
        <a:defRPr sz="1800" kern="1200">
          <a:ln>
            <a:noFill/>
          </a:ln>
          <a:solidFill>
            <a:schemeClr val="tx1"/>
          </a:solidFill>
          <a:latin typeface="+mn-lt"/>
          <a:ea typeface="+mn-ea"/>
          <a:cs typeface="+mn-cs"/>
        </a:defRPr>
      </a:lvl3pPr>
      <a:lvl4pPr marL="1600160" indent="-228594" algn="l" defTabSz="914377" rtl="0" eaLnBrk="1" latinLnBrk="0" hangingPunct="1">
        <a:spcBef>
          <a:spcPct val="20000"/>
        </a:spcBef>
        <a:buFont typeface="Arial" pitchFamily="34" charset="0"/>
        <a:buChar char="–"/>
        <a:defRPr sz="2000" kern="1200">
          <a:ln>
            <a:noFill/>
          </a:ln>
          <a:solidFill>
            <a:schemeClr val="tx1"/>
          </a:solidFill>
          <a:latin typeface="+mn-lt"/>
          <a:ea typeface="+mn-ea"/>
          <a:cs typeface="+mn-cs"/>
        </a:defRPr>
      </a:lvl4pPr>
      <a:lvl5pPr marL="2057349" indent="-228594" algn="l" defTabSz="914377" rtl="0" eaLnBrk="1" latinLnBrk="0" hangingPunct="1">
        <a:spcBef>
          <a:spcPct val="20000"/>
        </a:spcBef>
        <a:buFont typeface="Arial" pitchFamily="34" charset="0"/>
        <a:buChar char="»"/>
        <a:defRPr sz="1800" kern="1200">
          <a:ln>
            <a:noFill/>
          </a:ln>
          <a:solidFill>
            <a:schemeClr val="tx1"/>
          </a:solidFill>
          <a:latin typeface="+mn-lt"/>
          <a:ea typeface="+mn-ea"/>
          <a:cs typeface="+mn-cs"/>
        </a:defRPr>
      </a:lvl5pPr>
      <a:lvl6pPr marL="2514537"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726"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914"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103"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692227" name="Rectangle 3"/>
          <p:cNvSpPr>
            <a:spLocks noGrp="1" noChangeArrowheads="1"/>
          </p:cNvSpPr>
          <p:nvPr>
            <p:ph type="title"/>
          </p:nvPr>
        </p:nvSpPr>
        <p:spPr bwMode="auto">
          <a:xfrm>
            <a:off x="457200" y="182563"/>
            <a:ext cx="8229600" cy="5492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spAutoFit/>
          </a:bodyPr>
          <a:lstStyle/>
          <a:p>
            <a:pPr lvl="0"/>
            <a:r>
              <a:rPr lang="en-US"/>
              <a:t>Click to edit Master title style</a:t>
            </a:r>
          </a:p>
        </p:txBody>
      </p:sp>
      <p:sp>
        <p:nvSpPr>
          <p:cNvPr id="692228" name="Rectangle 4"/>
          <p:cNvSpPr>
            <a:spLocks noGrp="1" noChangeArrowheads="1"/>
          </p:cNvSpPr>
          <p:nvPr>
            <p:ph type="body" idx="1"/>
          </p:nvPr>
        </p:nvSpPr>
        <p:spPr bwMode="auto">
          <a:xfrm>
            <a:off x="457200" y="1370013"/>
            <a:ext cx="8229600" cy="479901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Rectangle 6"/>
          <p:cNvSpPr/>
          <p:nvPr userDrawn="1"/>
        </p:nvSpPr>
        <p:spPr bwMode="auto">
          <a:xfrm>
            <a:off x="0" y="6445250"/>
            <a:ext cx="9144000" cy="411163"/>
          </a:xfrm>
          <a:prstGeom prst="rect">
            <a:avLst/>
          </a:prstGeom>
          <a:solidFill>
            <a:schemeClr val="bg1">
              <a:lumMod val="95000"/>
            </a:schemeClr>
          </a:solidFill>
          <a:ln w="12700" cap="flat" cmpd="sng" algn="ctr">
            <a:noFill/>
            <a:prstDash val="solid"/>
            <a:round/>
            <a:headEnd type="none" w="med" len="med"/>
            <a:tailEnd type="none" w="med" len="med"/>
          </a:ln>
          <a:effectLst/>
        </p:spPr>
        <p:txBody>
          <a:bodyPr/>
          <a:lstStyle/>
          <a:p>
            <a:pPr>
              <a:defRPr/>
            </a:pPr>
            <a:endParaRPr lang="en-US" sz="600" i="1">
              <a:solidFill>
                <a:srgbClr val="003399"/>
              </a:solidFill>
              <a:latin typeface="Arial"/>
              <a:cs typeface="Arial" charset="0"/>
            </a:endParaRPr>
          </a:p>
        </p:txBody>
      </p:sp>
      <p:pic>
        <p:nvPicPr>
          <p:cNvPr id="9" name="Picture 9" descr="NETL-PMS286C+7451C.png"/>
          <p:cNvPicPr>
            <a:picLocks noChangeAspect="1"/>
          </p:cNvPicPr>
          <p:nvPr userDrawn="1"/>
        </p:nvPicPr>
        <p:blipFill>
          <a:blip r:embed="rId13" cstate="print"/>
          <a:srcRect/>
          <a:stretch>
            <a:fillRect/>
          </a:stretch>
        </p:blipFill>
        <p:spPr bwMode="auto">
          <a:xfrm>
            <a:off x="8345488" y="6464300"/>
            <a:ext cx="495300" cy="381000"/>
          </a:xfrm>
          <a:prstGeom prst="rect">
            <a:avLst/>
          </a:prstGeom>
          <a:noFill/>
          <a:ln w="9525">
            <a:noFill/>
            <a:miter lim="800000"/>
            <a:headEnd/>
            <a:tailEnd/>
          </a:ln>
        </p:spPr>
      </p:pic>
      <p:cxnSp>
        <p:nvCxnSpPr>
          <p:cNvPr id="10" name="Straight Connector 8"/>
          <p:cNvCxnSpPr/>
          <p:nvPr userDrawn="1"/>
        </p:nvCxnSpPr>
        <p:spPr>
          <a:xfrm>
            <a:off x="0" y="6437313"/>
            <a:ext cx="9144000" cy="1587"/>
          </a:xfrm>
          <a:prstGeom prst="line">
            <a:avLst/>
          </a:prstGeom>
          <a:ln w="19050">
            <a:solidFill>
              <a:srgbClr val="8FA6DE"/>
            </a:solidFill>
          </a:ln>
        </p:spPr>
        <p:style>
          <a:lnRef idx="1">
            <a:schemeClr val="accent1"/>
          </a:lnRef>
          <a:fillRef idx="0">
            <a:schemeClr val="accent1"/>
          </a:fillRef>
          <a:effectRef idx="0">
            <a:schemeClr val="accent1"/>
          </a:effectRef>
          <a:fontRef idx="minor">
            <a:schemeClr val="tx1"/>
          </a:fontRef>
        </p:style>
      </p:cxnSp>
      <p:sp>
        <p:nvSpPr>
          <p:cNvPr id="11" name="TextBox 10"/>
          <p:cNvSpPr txBox="1"/>
          <p:nvPr userDrawn="1"/>
        </p:nvSpPr>
        <p:spPr>
          <a:xfrm>
            <a:off x="-15875" y="6513513"/>
            <a:ext cx="427038" cy="246062"/>
          </a:xfrm>
          <a:prstGeom prst="rect">
            <a:avLst/>
          </a:prstGeom>
          <a:noFill/>
        </p:spPr>
        <p:txBody>
          <a:bodyPr anchor="ctr" anchorCtr="1">
            <a:spAutoFit/>
          </a:bodyPr>
          <a:lstStyle/>
          <a:p>
            <a:pPr>
              <a:defRPr/>
            </a:pPr>
            <a:fld id="{41268F93-94FC-4BC4-9968-01573AC4C772}" type="slidenum">
              <a:rPr lang="en-US" sz="1000" i="1">
                <a:solidFill>
                  <a:srgbClr val="003399"/>
                </a:solidFill>
                <a:latin typeface="Arial"/>
                <a:cs typeface="Arial" charset="0"/>
              </a:rPr>
              <a:pPr>
                <a:defRPr/>
              </a:pPr>
              <a:t>‹#›</a:t>
            </a:fld>
            <a:endParaRPr lang="en-US" sz="1000" i="1" dirty="0">
              <a:solidFill>
                <a:srgbClr val="003399"/>
              </a:solidFill>
              <a:latin typeface="Arial"/>
              <a:cs typeface="Arial" charset="0"/>
            </a:endParaRPr>
          </a:p>
        </p:txBody>
      </p:sp>
    </p:spTree>
    <p:extLst>
      <p:ext uri="{BB962C8B-B14F-4D97-AF65-F5344CB8AC3E}">
        <p14:creationId xmlns:p14="http://schemas.microsoft.com/office/powerpoint/2010/main" val="3776563531"/>
      </p:ext>
    </p:extLst>
  </p:cSld>
  <p:clrMap bg1="lt1" tx1="dk1" bg2="lt2" tx2="dk2" accent1="accent1" accent2="accent2" accent3="accent3" accent4="accent4" accent5="accent5" accent6="accent6" hlink="hlink" folHlink="folHlink"/>
  <p:sldLayoutIdLst>
    <p:sldLayoutId id="2147483695" r:id="rId1"/>
    <p:sldLayoutId id="2147483696" r:id="rId2"/>
    <p:sldLayoutId id="2147483697" r:id="rId3"/>
    <p:sldLayoutId id="2147483698" r:id="rId4"/>
    <p:sldLayoutId id="2147483699" r:id="rId5"/>
    <p:sldLayoutId id="2147483700" r:id="rId6"/>
    <p:sldLayoutId id="2147483701" r:id="rId7"/>
    <p:sldLayoutId id="2147483702" r:id="rId8"/>
    <p:sldLayoutId id="2147483703" r:id="rId9"/>
    <p:sldLayoutId id="2147483704" r:id="rId10"/>
    <p:sldLayoutId id="2147483705" r:id="rId11"/>
  </p:sldLayoutIdLst>
  <p:transition spd="med">
    <p:fade/>
  </p:transition>
  <p:txStyles>
    <p:titleStyle>
      <a:lvl1pPr algn="ctr" rtl="0" eaLnBrk="1" fontAlgn="base" hangingPunct="1">
        <a:spcBef>
          <a:spcPct val="0"/>
        </a:spcBef>
        <a:spcAft>
          <a:spcPct val="0"/>
        </a:spcAft>
        <a:defRPr sz="3000" b="1">
          <a:solidFill>
            <a:srgbClr val="003399"/>
          </a:solidFill>
          <a:latin typeface="+mj-lt"/>
          <a:ea typeface="+mj-ea"/>
          <a:cs typeface="+mj-cs"/>
        </a:defRPr>
      </a:lvl1pPr>
      <a:lvl2pPr algn="ctr" rtl="0" eaLnBrk="1" fontAlgn="base" hangingPunct="1">
        <a:spcBef>
          <a:spcPct val="0"/>
        </a:spcBef>
        <a:spcAft>
          <a:spcPct val="0"/>
        </a:spcAft>
        <a:defRPr sz="3000" b="1">
          <a:solidFill>
            <a:srgbClr val="003399"/>
          </a:solidFill>
          <a:latin typeface="Arial" charset="0"/>
        </a:defRPr>
      </a:lvl2pPr>
      <a:lvl3pPr algn="ctr" rtl="0" eaLnBrk="1" fontAlgn="base" hangingPunct="1">
        <a:spcBef>
          <a:spcPct val="0"/>
        </a:spcBef>
        <a:spcAft>
          <a:spcPct val="0"/>
        </a:spcAft>
        <a:defRPr sz="3000" b="1">
          <a:solidFill>
            <a:srgbClr val="003399"/>
          </a:solidFill>
          <a:latin typeface="Arial" charset="0"/>
        </a:defRPr>
      </a:lvl3pPr>
      <a:lvl4pPr algn="ctr" rtl="0" eaLnBrk="1" fontAlgn="base" hangingPunct="1">
        <a:spcBef>
          <a:spcPct val="0"/>
        </a:spcBef>
        <a:spcAft>
          <a:spcPct val="0"/>
        </a:spcAft>
        <a:defRPr sz="3000" b="1">
          <a:solidFill>
            <a:srgbClr val="003399"/>
          </a:solidFill>
          <a:latin typeface="Arial" charset="0"/>
        </a:defRPr>
      </a:lvl4pPr>
      <a:lvl5pPr algn="ctr" rtl="0" eaLnBrk="1" fontAlgn="base" hangingPunct="1">
        <a:spcBef>
          <a:spcPct val="0"/>
        </a:spcBef>
        <a:spcAft>
          <a:spcPct val="0"/>
        </a:spcAft>
        <a:defRPr sz="3000" b="1">
          <a:solidFill>
            <a:srgbClr val="003399"/>
          </a:solidFill>
          <a:latin typeface="Arial" charset="0"/>
        </a:defRPr>
      </a:lvl5pPr>
      <a:lvl6pPr marL="457200" algn="ctr" rtl="0" eaLnBrk="1" fontAlgn="base" hangingPunct="1">
        <a:spcBef>
          <a:spcPct val="0"/>
        </a:spcBef>
        <a:spcAft>
          <a:spcPct val="0"/>
        </a:spcAft>
        <a:defRPr sz="3000" b="1">
          <a:solidFill>
            <a:srgbClr val="003399"/>
          </a:solidFill>
          <a:latin typeface="Arial" charset="0"/>
        </a:defRPr>
      </a:lvl6pPr>
      <a:lvl7pPr marL="914400" algn="ctr" rtl="0" eaLnBrk="1" fontAlgn="base" hangingPunct="1">
        <a:spcBef>
          <a:spcPct val="0"/>
        </a:spcBef>
        <a:spcAft>
          <a:spcPct val="0"/>
        </a:spcAft>
        <a:defRPr sz="3000" b="1">
          <a:solidFill>
            <a:srgbClr val="003399"/>
          </a:solidFill>
          <a:latin typeface="Arial" charset="0"/>
        </a:defRPr>
      </a:lvl7pPr>
      <a:lvl8pPr marL="1371600" algn="ctr" rtl="0" eaLnBrk="1" fontAlgn="base" hangingPunct="1">
        <a:spcBef>
          <a:spcPct val="0"/>
        </a:spcBef>
        <a:spcAft>
          <a:spcPct val="0"/>
        </a:spcAft>
        <a:defRPr sz="3000" b="1">
          <a:solidFill>
            <a:srgbClr val="003399"/>
          </a:solidFill>
          <a:latin typeface="Arial" charset="0"/>
        </a:defRPr>
      </a:lvl8pPr>
      <a:lvl9pPr marL="1828800" algn="ctr" rtl="0" eaLnBrk="1" fontAlgn="base" hangingPunct="1">
        <a:spcBef>
          <a:spcPct val="0"/>
        </a:spcBef>
        <a:spcAft>
          <a:spcPct val="0"/>
        </a:spcAft>
        <a:defRPr sz="3000" b="1">
          <a:solidFill>
            <a:srgbClr val="003399"/>
          </a:solidFill>
          <a:latin typeface="Arial" charset="0"/>
        </a:defRPr>
      </a:lvl9pPr>
    </p:titleStyle>
    <p:bodyStyle>
      <a:lvl1pPr marL="342900" indent="-342900" algn="l" rtl="0" eaLnBrk="1" fontAlgn="base" hangingPunct="1">
        <a:spcBef>
          <a:spcPct val="20000"/>
        </a:spcBef>
        <a:spcAft>
          <a:spcPct val="0"/>
        </a:spcAft>
        <a:buChar char="•"/>
        <a:defRPr sz="2400" b="1">
          <a:solidFill>
            <a:schemeClr val="tx1"/>
          </a:solidFill>
          <a:latin typeface="+mn-lt"/>
          <a:ea typeface="+mn-ea"/>
          <a:cs typeface="+mn-cs"/>
        </a:defRPr>
      </a:lvl1pPr>
      <a:lvl2pPr marL="742950" indent="-285750" algn="l" rtl="0" eaLnBrk="1" fontAlgn="base" hangingPunct="1">
        <a:spcBef>
          <a:spcPct val="20000"/>
        </a:spcBef>
        <a:spcAft>
          <a:spcPct val="0"/>
        </a:spcAft>
        <a:buChar char="–"/>
        <a:defRPr sz="2400">
          <a:solidFill>
            <a:schemeClr val="tx1"/>
          </a:solidFill>
          <a:latin typeface="+mn-lt"/>
        </a:defRPr>
      </a:lvl2pPr>
      <a:lvl3pPr marL="1143000" indent="-228600" algn="l" rtl="0" eaLnBrk="1" fontAlgn="base" hangingPunct="1">
        <a:spcBef>
          <a:spcPct val="20000"/>
        </a:spcBef>
        <a:spcAft>
          <a:spcPct val="0"/>
        </a:spcAft>
        <a:buChar char="•"/>
        <a:defRPr sz="2000">
          <a:solidFill>
            <a:schemeClr val="tx1"/>
          </a:solidFill>
          <a:latin typeface="+mn-lt"/>
        </a:defRPr>
      </a:lvl3pPr>
      <a:lvl4pPr marL="1600200" indent="-228600" algn="l" rtl="0" eaLnBrk="1" fontAlgn="base" hangingPunct="1">
        <a:spcBef>
          <a:spcPct val="20000"/>
        </a:spcBef>
        <a:spcAft>
          <a:spcPct val="0"/>
        </a:spcAft>
        <a:buChar char="–"/>
        <a:defRPr>
          <a:solidFill>
            <a:schemeClr val="tx1"/>
          </a:solidFill>
          <a:latin typeface="+mn-lt"/>
        </a:defRPr>
      </a:lvl4pPr>
      <a:lvl5pPr marL="2057400" indent="-228600" algn="l" rtl="0" eaLnBrk="1" fontAlgn="base" hangingPunct="1">
        <a:spcBef>
          <a:spcPct val="20000"/>
        </a:spcBef>
        <a:spcAft>
          <a:spcPct val="0"/>
        </a:spcAft>
        <a:buChar char="»"/>
        <a:defRPr sz="1400">
          <a:solidFill>
            <a:schemeClr val="tx1"/>
          </a:solidFill>
          <a:latin typeface="+mn-lt"/>
        </a:defRPr>
      </a:lvl5pPr>
      <a:lvl6pPr marL="2514600" indent="-228600" algn="l" rtl="0" eaLnBrk="1" fontAlgn="base" hangingPunct="1">
        <a:spcBef>
          <a:spcPct val="20000"/>
        </a:spcBef>
        <a:spcAft>
          <a:spcPct val="0"/>
        </a:spcAft>
        <a:buChar char="»"/>
        <a:defRPr sz="1400">
          <a:solidFill>
            <a:schemeClr val="tx1"/>
          </a:solidFill>
          <a:latin typeface="+mn-lt"/>
        </a:defRPr>
      </a:lvl6pPr>
      <a:lvl7pPr marL="2971800" indent="-228600" algn="l" rtl="0" eaLnBrk="1" fontAlgn="base" hangingPunct="1">
        <a:spcBef>
          <a:spcPct val="20000"/>
        </a:spcBef>
        <a:spcAft>
          <a:spcPct val="0"/>
        </a:spcAft>
        <a:buChar char="»"/>
        <a:defRPr sz="1400">
          <a:solidFill>
            <a:schemeClr val="tx1"/>
          </a:solidFill>
          <a:latin typeface="+mn-lt"/>
        </a:defRPr>
      </a:lvl7pPr>
      <a:lvl8pPr marL="3429000" indent="-228600" algn="l" rtl="0" eaLnBrk="1" fontAlgn="base" hangingPunct="1">
        <a:spcBef>
          <a:spcPct val="20000"/>
        </a:spcBef>
        <a:spcAft>
          <a:spcPct val="0"/>
        </a:spcAft>
        <a:buChar char="»"/>
        <a:defRPr sz="1400">
          <a:solidFill>
            <a:schemeClr val="tx1"/>
          </a:solidFill>
          <a:latin typeface="+mn-lt"/>
        </a:defRPr>
      </a:lvl8pPr>
      <a:lvl9pPr marL="3886200" indent="-228600" algn="l" rtl="0" eaLnBrk="1" fontAlgn="base" hangingPunct="1">
        <a:spcBef>
          <a:spcPct val="20000"/>
        </a:spcBef>
        <a:spcAft>
          <a:spcPct val="0"/>
        </a:spcAft>
        <a:buChar char="»"/>
        <a:defRPr sz="14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234440"/>
            <a:ext cx="8229600"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p:txBody>
      </p:sp>
      <p:sp>
        <p:nvSpPr>
          <p:cNvPr id="4" name="TextBox 3"/>
          <p:cNvSpPr txBox="1"/>
          <p:nvPr userDrawn="1"/>
        </p:nvSpPr>
        <p:spPr>
          <a:xfrm>
            <a:off x="8752114" y="6419334"/>
            <a:ext cx="184731" cy="369332"/>
          </a:xfrm>
          <a:prstGeom prst="rect">
            <a:avLst/>
          </a:prstGeom>
          <a:noFill/>
        </p:spPr>
        <p:txBody>
          <a:bodyPr wrap="none" rtlCol="0">
            <a:spAutoFit/>
          </a:bodyPr>
          <a:lstStyle/>
          <a:p>
            <a:endParaRPr lang="en-US" dirty="0">
              <a:solidFill>
                <a:prstClr val="black"/>
              </a:solidFill>
              <a:latin typeface="Calibri"/>
            </a:endParaRPr>
          </a:p>
        </p:txBody>
      </p:sp>
      <p:sp>
        <p:nvSpPr>
          <p:cNvPr id="5" name="Title Placeholder 1"/>
          <p:cNvSpPr>
            <a:spLocks noGrp="1"/>
          </p:cNvSpPr>
          <p:nvPr>
            <p:ph type="title"/>
          </p:nvPr>
        </p:nvSpPr>
        <p:spPr>
          <a:xfrm>
            <a:off x="1371600" y="338328"/>
            <a:ext cx="6400800" cy="584775"/>
          </a:xfrm>
          <a:prstGeom prst="rect">
            <a:avLst/>
          </a:prstGeom>
        </p:spPr>
        <p:txBody>
          <a:bodyPr vert="horz" lIns="91440" tIns="45720" rIns="91440" bIns="45720" rtlCol="0" anchor="t" anchorCtr="0">
            <a:spAutoFit/>
          </a:bodyPr>
          <a:lstStyle/>
          <a:p>
            <a:r>
              <a:rPr lang="en-US"/>
              <a:t>Click to edit Master title style</a:t>
            </a:r>
            <a:endParaRPr lang="en-US" dirty="0"/>
          </a:p>
        </p:txBody>
      </p:sp>
    </p:spTree>
    <p:extLst>
      <p:ext uri="{BB962C8B-B14F-4D97-AF65-F5344CB8AC3E}">
        <p14:creationId xmlns:p14="http://schemas.microsoft.com/office/powerpoint/2010/main" val="1960063504"/>
      </p:ext>
    </p:extLst>
  </p:cSld>
  <p:clrMap bg1="lt1" tx1="dk1" bg2="lt2" tx2="dk2" accent1="accent1" accent2="accent2" accent3="accent3" accent4="accent4" accent5="accent5" accent6="accent6" hlink="hlink" folHlink="folHlink"/>
  <p:sldLayoutIdLst>
    <p:sldLayoutId id="2147483707" r:id="rId1"/>
    <p:sldLayoutId id="2147483708" r:id="rId2"/>
    <p:sldLayoutId id="2147483709" r:id="rId3"/>
    <p:sldLayoutId id="2147483710" r:id="rId4"/>
    <p:sldLayoutId id="2147483711" r:id="rId5"/>
    <p:sldLayoutId id="2147483712" r:id="rId6"/>
    <p:sldLayoutId id="2147483713" r:id="rId7"/>
  </p:sldLayoutIdLst>
  <p:hf hdr="0" ftr="0" dt="0"/>
  <p:txStyles>
    <p:titleStyle>
      <a:lvl1pPr algn="ctr" defTabSz="914400" rtl="0" eaLnBrk="1" latinLnBrk="0" hangingPunct="1">
        <a:spcBef>
          <a:spcPct val="0"/>
        </a:spcBef>
        <a:buNone/>
        <a:defRPr sz="3200" b="1" kern="1200">
          <a:ln>
            <a:noFill/>
          </a:ln>
          <a:solidFill>
            <a:srgbClr val="0038A9"/>
          </a:solidFill>
          <a:latin typeface="+mj-lt"/>
          <a:ea typeface="+mj-ea"/>
          <a:cs typeface="+mj-cs"/>
        </a:defRPr>
      </a:lvl1pPr>
    </p:titleStyle>
    <p:bodyStyle>
      <a:lvl1pPr marL="342900" indent="-342900" algn="l" defTabSz="914400" rtl="0" eaLnBrk="1" latinLnBrk="0" hangingPunct="1">
        <a:spcBef>
          <a:spcPts val="600"/>
        </a:spcBef>
        <a:buFont typeface="Arial" pitchFamily="34" charset="0"/>
        <a:buChar char="•"/>
        <a:defRPr sz="2400" b="1" kern="1200">
          <a:ln>
            <a:noFill/>
          </a:ln>
          <a:solidFill>
            <a:schemeClr val="tx1"/>
          </a:solidFill>
          <a:latin typeface="+mn-lt"/>
          <a:ea typeface="+mn-ea"/>
          <a:cs typeface="+mn-cs"/>
        </a:defRPr>
      </a:lvl1pPr>
      <a:lvl2pPr marL="742950" indent="-279400" algn="l" defTabSz="914400" rtl="0" eaLnBrk="1" latinLnBrk="0" hangingPunct="1">
        <a:spcBef>
          <a:spcPts val="600"/>
        </a:spcBef>
        <a:buFont typeface="Arial" pitchFamily="34" charset="0"/>
        <a:buChar char="–"/>
        <a:defRPr sz="2000" kern="1200">
          <a:ln>
            <a:noFill/>
          </a:ln>
          <a:solidFill>
            <a:schemeClr val="tx1"/>
          </a:solidFill>
          <a:latin typeface="+mn-lt"/>
          <a:ea typeface="+mn-ea"/>
          <a:cs typeface="+mn-cs"/>
        </a:defRPr>
      </a:lvl2pPr>
      <a:lvl3pPr marL="1090613" indent="-228600" algn="l" defTabSz="914400" rtl="0" eaLnBrk="1" latinLnBrk="0" hangingPunct="1">
        <a:spcBef>
          <a:spcPts val="600"/>
        </a:spcBef>
        <a:buFont typeface="Arial" pitchFamily="34" charset="0"/>
        <a:buChar char="•"/>
        <a:defRPr sz="1800" kern="1200">
          <a:ln>
            <a:noFill/>
          </a:ln>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ln>
            <a:noFill/>
          </a:ln>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800" kern="1200">
          <a:ln>
            <a:noFill/>
          </a:ln>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26" name="Picture 2" descr="Footer G-Tone-Thin-2"/>
          <p:cNvPicPr>
            <a:picLocks noChangeAspect="1" noChangeArrowheads="1"/>
          </p:cNvPicPr>
          <p:nvPr/>
        </p:nvPicPr>
        <p:blipFill>
          <a:blip r:embed="rId14" cstate="print"/>
          <a:srcRect/>
          <a:stretch>
            <a:fillRect/>
          </a:stretch>
        </p:blipFill>
        <p:spPr bwMode="auto">
          <a:xfrm>
            <a:off x="0" y="6307138"/>
            <a:ext cx="9144000" cy="228600"/>
          </a:xfrm>
          <a:prstGeom prst="rect">
            <a:avLst/>
          </a:prstGeom>
          <a:noFill/>
          <a:ln w="9525">
            <a:noFill/>
            <a:miter lim="800000"/>
            <a:headEnd/>
            <a:tailEnd/>
          </a:ln>
        </p:spPr>
      </p:pic>
      <p:sp>
        <p:nvSpPr>
          <p:cNvPr id="1027" name="Rectangle 3"/>
          <p:cNvSpPr>
            <a:spLocks noGrp="1" noChangeArrowheads="1"/>
          </p:cNvSpPr>
          <p:nvPr>
            <p:ph type="title"/>
          </p:nvPr>
        </p:nvSpPr>
        <p:spPr bwMode="auto">
          <a:xfrm>
            <a:off x="457200" y="182563"/>
            <a:ext cx="8229600" cy="549275"/>
          </a:xfrm>
          <a:prstGeom prst="rect">
            <a:avLst/>
          </a:prstGeom>
          <a:noFill/>
          <a:ln w="9525">
            <a:noFill/>
            <a:miter lim="800000"/>
            <a:headEnd/>
            <a:tailEnd/>
          </a:ln>
        </p:spPr>
        <p:txBody>
          <a:bodyPr vert="horz" wrap="square" lIns="91440" tIns="45720" rIns="91440" bIns="45720" numCol="1" anchor="t" anchorCtr="0" compatLnSpc="1">
            <a:prstTxWarp prst="textNoShape">
              <a:avLst/>
            </a:prstTxWarp>
            <a:spAutoFit/>
          </a:bodyPr>
          <a:lstStyle/>
          <a:p>
            <a:pPr lvl="0"/>
            <a:r>
              <a:rPr lang="en-US"/>
              <a:t>Click to edit Master title style</a:t>
            </a:r>
          </a:p>
        </p:txBody>
      </p:sp>
      <p:sp>
        <p:nvSpPr>
          <p:cNvPr id="1028" name="Rectangle 4"/>
          <p:cNvSpPr>
            <a:spLocks noGrp="1" noChangeArrowheads="1"/>
          </p:cNvSpPr>
          <p:nvPr>
            <p:ph type="body" idx="1"/>
          </p:nvPr>
        </p:nvSpPr>
        <p:spPr bwMode="auto">
          <a:xfrm>
            <a:off x="457200" y="1370013"/>
            <a:ext cx="8229600" cy="479901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grpSp>
        <p:nvGrpSpPr>
          <p:cNvPr id="1029" name="Group 9"/>
          <p:cNvGrpSpPr>
            <a:grpSpLocks/>
          </p:cNvGrpSpPr>
          <p:nvPr/>
        </p:nvGrpSpPr>
        <p:grpSpPr bwMode="auto">
          <a:xfrm>
            <a:off x="0" y="6329363"/>
            <a:ext cx="371475" cy="184150"/>
            <a:chOff x="-2" y="4061"/>
            <a:chExt cx="234" cy="116"/>
          </a:xfrm>
        </p:grpSpPr>
        <p:sp>
          <p:nvSpPr>
            <p:cNvPr id="692230" name="Oval 6"/>
            <p:cNvSpPr>
              <a:spLocks noChangeArrowheads="1"/>
            </p:cNvSpPr>
            <p:nvPr userDrawn="1"/>
          </p:nvSpPr>
          <p:spPr bwMode="auto">
            <a:xfrm>
              <a:off x="60" y="4062"/>
              <a:ext cx="114" cy="114"/>
            </a:xfrm>
            <a:prstGeom prst="ellipse">
              <a:avLst/>
            </a:prstGeom>
            <a:solidFill>
              <a:schemeClr val="bg1"/>
            </a:solidFill>
            <a:ln w="6350" algn="ctr">
              <a:solidFill>
                <a:schemeClr val="tx1"/>
              </a:solidFill>
              <a:round/>
              <a:headEnd/>
              <a:tailEnd/>
            </a:ln>
            <a:effectLst/>
          </p:spPr>
          <p:txBody>
            <a:bodyPr anchor="ctr">
              <a:spAutoFit/>
            </a:bodyPr>
            <a:lstStyle/>
            <a:p>
              <a:pPr fontAlgn="base">
                <a:spcBef>
                  <a:spcPct val="0"/>
                </a:spcBef>
                <a:spcAft>
                  <a:spcPct val="0"/>
                </a:spcAft>
                <a:defRPr/>
              </a:pPr>
              <a:endParaRPr lang="en-US" sz="600" i="1">
                <a:solidFill>
                  <a:srgbClr val="003399"/>
                </a:solidFill>
                <a:latin typeface="Arial" charset="0"/>
                <a:cs typeface="Arial" charset="0"/>
              </a:endParaRPr>
            </a:p>
          </p:txBody>
        </p:sp>
        <p:sp>
          <p:nvSpPr>
            <p:cNvPr id="692231" name="Text Box 7"/>
            <p:cNvSpPr txBox="1">
              <a:spLocks noChangeArrowheads="1"/>
            </p:cNvSpPr>
            <p:nvPr userDrawn="1"/>
          </p:nvSpPr>
          <p:spPr bwMode="auto">
            <a:xfrm>
              <a:off x="-2" y="4061"/>
              <a:ext cx="234" cy="116"/>
            </a:xfrm>
            <a:prstGeom prst="rect">
              <a:avLst/>
            </a:prstGeom>
            <a:noFill/>
            <a:ln w="9525" algn="ctr">
              <a:noFill/>
              <a:miter lim="800000"/>
              <a:headEnd/>
              <a:tailEnd/>
            </a:ln>
            <a:effectLst/>
          </p:spPr>
          <p:txBody>
            <a:bodyPr>
              <a:spAutoFit/>
            </a:bodyPr>
            <a:lstStyle/>
            <a:p>
              <a:pPr algn="ctr" fontAlgn="base">
                <a:spcBef>
                  <a:spcPct val="50000"/>
                </a:spcBef>
                <a:spcAft>
                  <a:spcPct val="0"/>
                </a:spcAft>
                <a:defRPr/>
              </a:pPr>
              <a:fld id="{D2044C83-8864-4C87-B508-85FE33FBC5E1}" type="slidenum">
                <a:rPr lang="en-US" sz="600" b="1">
                  <a:solidFill>
                    <a:srgbClr val="000000"/>
                  </a:solidFill>
                  <a:latin typeface="Arial Black" pitchFamily="34" charset="0"/>
                  <a:cs typeface="Arial" charset="0"/>
                </a:rPr>
                <a:pPr algn="ctr" fontAlgn="base">
                  <a:spcBef>
                    <a:spcPct val="50000"/>
                  </a:spcBef>
                  <a:spcAft>
                    <a:spcPct val="0"/>
                  </a:spcAft>
                  <a:defRPr/>
                </a:pPr>
                <a:t>‹#›</a:t>
              </a:fld>
              <a:endParaRPr lang="en-US" sz="600" b="1">
                <a:solidFill>
                  <a:srgbClr val="000000"/>
                </a:solidFill>
                <a:latin typeface="Arial Black" pitchFamily="34" charset="0"/>
                <a:cs typeface="Arial" charset="0"/>
              </a:endParaRPr>
            </a:p>
          </p:txBody>
        </p:sp>
      </p:grpSp>
      <p:sp>
        <p:nvSpPr>
          <p:cNvPr id="692238" name="Rectangle 14"/>
          <p:cNvSpPr>
            <a:spLocks noGrp="1" noChangeArrowheads="1"/>
          </p:cNvSpPr>
          <p:nvPr>
            <p:ph type="ftr" sz="quarter" idx="3"/>
          </p:nvPr>
        </p:nvSpPr>
        <p:spPr bwMode="auto">
          <a:xfrm>
            <a:off x="455613" y="6480175"/>
            <a:ext cx="4113212" cy="301625"/>
          </a:xfrm>
          <a:prstGeom prst="rect">
            <a:avLst/>
          </a:prstGeom>
          <a:noFill/>
          <a:ln w="9525">
            <a:noFill/>
            <a:miter lim="800000"/>
            <a:headEnd/>
            <a:tailEnd/>
          </a:ln>
          <a:effectLst/>
        </p:spPr>
        <p:txBody>
          <a:bodyPr vert="horz" wrap="square" lIns="0" tIns="27432" rIns="0" bIns="27432" numCol="1" anchor="t" anchorCtr="0" compatLnSpc="1">
            <a:prstTxWarp prst="textNoShape">
              <a:avLst/>
            </a:prstTxWarp>
          </a:bodyPr>
          <a:lstStyle>
            <a:lvl1pPr eaLnBrk="0" hangingPunct="0">
              <a:defRPr smtClean="0"/>
            </a:lvl1pPr>
          </a:lstStyle>
          <a:p>
            <a:pPr fontAlgn="base">
              <a:spcBef>
                <a:spcPct val="0"/>
              </a:spcBef>
              <a:spcAft>
                <a:spcPct val="0"/>
              </a:spcAft>
              <a:defRPr/>
            </a:pPr>
            <a:endParaRPr lang="en-US" sz="600" i="1">
              <a:solidFill>
                <a:srgbClr val="003399"/>
              </a:solidFill>
              <a:latin typeface="Arial" charset="0"/>
              <a:cs typeface="Arial" charset="0"/>
            </a:endParaRPr>
          </a:p>
        </p:txBody>
      </p:sp>
    </p:spTree>
    <p:extLst>
      <p:ext uri="{BB962C8B-B14F-4D97-AF65-F5344CB8AC3E}">
        <p14:creationId xmlns:p14="http://schemas.microsoft.com/office/powerpoint/2010/main" val="3205287122"/>
      </p:ext>
    </p:extLst>
  </p:cSld>
  <p:clrMap bg1="lt1" tx1="dk1" bg2="lt2" tx2="dk2" accent1="accent1" accent2="accent2" accent3="accent3" accent4="accent4" accent5="accent5" accent6="accent6" hlink="hlink" folHlink="folHlink"/>
  <p:sldLayoutIdLst>
    <p:sldLayoutId id="2147483717" r:id="rId1"/>
    <p:sldLayoutId id="2147483718" r:id="rId2"/>
    <p:sldLayoutId id="2147483719" r:id="rId3"/>
    <p:sldLayoutId id="2147483720" r:id="rId4"/>
    <p:sldLayoutId id="2147483721" r:id="rId5"/>
    <p:sldLayoutId id="2147483722" r:id="rId6"/>
    <p:sldLayoutId id="2147483723" r:id="rId7"/>
    <p:sldLayoutId id="2147483724" r:id="rId8"/>
    <p:sldLayoutId id="2147483725" r:id="rId9"/>
    <p:sldLayoutId id="2147483726" r:id="rId10"/>
    <p:sldLayoutId id="2147483727" r:id="rId11"/>
    <p:sldLayoutId id="2147483728" r:id="rId12"/>
  </p:sldLayoutIdLst>
  <p:transition spd="med">
    <p:fade/>
  </p:transition>
  <p:txStyles>
    <p:titleStyle>
      <a:lvl1pPr algn="ctr" rtl="0" eaLnBrk="1" fontAlgn="base" hangingPunct="1">
        <a:spcBef>
          <a:spcPct val="0"/>
        </a:spcBef>
        <a:spcAft>
          <a:spcPct val="0"/>
        </a:spcAft>
        <a:defRPr sz="3000" b="1">
          <a:solidFill>
            <a:srgbClr val="003399"/>
          </a:solidFill>
          <a:latin typeface="+mj-lt"/>
          <a:ea typeface="+mj-ea"/>
          <a:cs typeface="+mj-cs"/>
        </a:defRPr>
      </a:lvl1pPr>
      <a:lvl2pPr algn="ctr" rtl="0" eaLnBrk="1" fontAlgn="base" hangingPunct="1">
        <a:spcBef>
          <a:spcPct val="0"/>
        </a:spcBef>
        <a:spcAft>
          <a:spcPct val="0"/>
        </a:spcAft>
        <a:defRPr sz="3000" b="1">
          <a:solidFill>
            <a:srgbClr val="003399"/>
          </a:solidFill>
          <a:latin typeface="Arial" charset="0"/>
        </a:defRPr>
      </a:lvl2pPr>
      <a:lvl3pPr algn="ctr" rtl="0" eaLnBrk="1" fontAlgn="base" hangingPunct="1">
        <a:spcBef>
          <a:spcPct val="0"/>
        </a:spcBef>
        <a:spcAft>
          <a:spcPct val="0"/>
        </a:spcAft>
        <a:defRPr sz="3000" b="1">
          <a:solidFill>
            <a:srgbClr val="003399"/>
          </a:solidFill>
          <a:latin typeface="Arial" charset="0"/>
        </a:defRPr>
      </a:lvl3pPr>
      <a:lvl4pPr algn="ctr" rtl="0" eaLnBrk="1" fontAlgn="base" hangingPunct="1">
        <a:spcBef>
          <a:spcPct val="0"/>
        </a:spcBef>
        <a:spcAft>
          <a:spcPct val="0"/>
        </a:spcAft>
        <a:defRPr sz="3000" b="1">
          <a:solidFill>
            <a:srgbClr val="003399"/>
          </a:solidFill>
          <a:latin typeface="Arial" charset="0"/>
        </a:defRPr>
      </a:lvl4pPr>
      <a:lvl5pPr algn="ctr" rtl="0" eaLnBrk="1" fontAlgn="base" hangingPunct="1">
        <a:spcBef>
          <a:spcPct val="0"/>
        </a:spcBef>
        <a:spcAft>
          <a:spcPct val="0"/>
        </a:spcAft>
        <a:defRPr sz="3000" b="1">
          <a:solidFill>
            <a:srgbClr val="003399"/>
          </a:solidFill>
          <a:latin typeface="Arial" charset="0"/>
        </a:defRPr>
      </a:lvl5pPr>
      <a:lvl6pPr marL="457200" algn="ctr" rtl="0" eaLnBrk="1" fontAlgn="base" hangingPunct="1">
        <a:spcBef>
          <a:spcPct val="0"/>
        </a:spcBef>
        <a:spcAft>
          <a:spcPct val="0"/>
        </a:spcAft>
        <a:defRPr sz="3000" b="1">
          <a:solidFill>
            <a:srgbClr val="003399"/>
          </a:solidFill>
          <a:latin typeface="Arial" charset="0"/>
        </a:defRPr>
      </a:lvl6pPr>
      <a:lvl7pPr marL="914400" algn="ctr" rtl="0" eaLnBrk="1" fontAlgn="base" hangingPunct="1">
        <a:spcBef>
          <a:spcPct val="0"/>
        </a:spcBef>
        <a:spcAft>
          <a:spcPct val="0"/>
        </a:spcAft>
        <a:defRPr sz="3000" b="1">
          <a:solidFill>
            <a:srgbClr val="003399"/>
          </a:solidFill>
          <a:latin typeface="Arial" charset="0"/>
        </a:defRPr>
      </a:lvl7pPr>
      <a:lvl8pPr marL="1371600" algn="ctr" rtl="0" eaLnBrk="1" fontAlgn="base" hangingPunct="1">
        <a:spcBef>
          <a:spcPct val="0"/>
        </a:spcBef>
        <a:spcAft>
          <a:spcPct val="0"/>
        </a:spcAft>
        <a:defRPr sz="3000" b="1">
          <a:solidFill>
            <a:srgbClr val="003399"/>
          </a:solidFill>
          <a:latin typeface="Arial" charset="0"/>
        </a:defRPr>
      </a:lvl8pPr>
      <a:lvl9pPr marL="1828800" algn="ctr" rtl="0" eaLnBrk="1" fontAlgn="base" hangingPunct="1">
        <a:spcBef>
          <a:spcPct val="0"/>
        </a:spcBef>
        <a:spcAft>
          <a:spcPct val="0"/>
        </a:spcAft>
        <a:defRPr sz="3000" b="1">
          <a:solidFill>
            <a:srgbClr val="003399"/>
          </a:solidFill>
          <a:latin typeface="Arial" charset="0"/>
        </a:defRPr>
      </a:lvl9pPr>
    </p:titleStyle>
    <p:bodyStyle>
      <a:lvl1pPr marL="342900" indent="-342900" algn="l" rtl="0" eaLnBrk="1" fontAlgn="base" hangingPunct="1">
        <a:spcBef>
          <a:spcPct val="20000"/>
        </a:spcBef>
        <a:spcAft>
          <a:spcPct val="0"/>
        </a:spcAft>
        <a:buChar char="•"/>
        <a:defRPr sz="2400" b="1">
          <a:solidFill>
            <a:schemeClr val="tx1"/>
          </a:solidFill>
          <a:latin typeface="+mn-lt"/>
          <a:ea typeface="+mn-ea"/>
          <a:cs typeface="+mn-cs"/>
        </a:defRPr>
      </a:lvl1pPr>
      <a:lvl2pPr marL="742950" indent="-285750" algn="l" rtl="0" eaLnBrk="1" fontAlgn="base" hangingPunct="1">
        <a:spcBef>
          <a:spcPct val="20000"/>
        </a:spcBef>
        <a:spcAft>
          <a:spcPct val="0"/>
        </a:spcAft>
        <a:buChar char="–"/>
        <a:defRPr sz="2400">
          <a:solidFill>
            <a:schemeClr val="tx1"/>
          </a:solidFill>
          <a:latin typeface="+mn-lt"/>
        </a:defRPr>
      </a:lvl2pPr>
      <a:lvl3pPr marL="1143000" indent="-228600" algn="l" rtl="0" eaLnBrk="1" fontAlgn="base" hangingPunct="1">
        <a:spcBef>
          <a:spcPct val="20000"/>
        </a:spcBef>
        <a:spcAft>
          <a:spcPct val="0"/>
        </a:spcAft>
        <a:buChar char="•"/>
        <a:defRPr sz="2000">
          <a:solidFill>
            <a:schemeClr val="tx1"/>
          </a:solidFill>
          <a:latin typeface="+mn-lt"/>
        </a:defRPr>
      </a:lvl3pPr>
      <a:lvl4pPr marL="1600200" indent="-228600" algn="l" rtl="0" eaLnBrk="1" fontAlgn="base" hangingPunct="1">
        <a:spcBef>
          <a:spcPct val="20000"/>
        </a:spcBef>
        <a:spcAft>
          <a:spcPct val="0"/>
        </a:spcAft>
        <a:buChar char="–"/>
        <a:defRPr>
          <a:solidFill>
            <a:schemeClr val="tx1"/>
          </a:solidFill>
          <a:latin typeface="+mn-lt"/>
        </a:defRPr>
      </a:lvl4pPr>
      <a:lvl5pPr marL="2057400" indent="-228600" algn="l" rtl="0" eaLnBrk="1" fontAlgn="base" hangingPunct="1">
        <a:spcBef>
          <a:spcPct val="20000"/>
        </a:spcBef>
        <a:spcAft>
          <a:spcPct val="0"/>
        </a:spcAft>
        <a:buChar char="»"/>
        <a:defRPr sz="1400">
          <a:solidFill>
            <a:schemeClr val="tx1"/>
          </a:solidFill>
          <a:latin typeface="+mn-lt"/>
        </a:defRPr>
      </a:lvl5pPr>
      <a:lvl6pPr marL="2514600" indent="-228600" algn="l" rtl="0" eaLnBrk="1" fontAlgn="base" hangingPunct="1">
        <a:spcBef>
          <a:spcPct val="20000"/>
        </a:spcBef>
        <a:spcAft>
          <a:spcPct val="0"/>
        </a:spcAft>
        <a:buChar char="»"/>
        <a:defRPr sz="1400">
          <a:solidFill>
            <a:schemeClr val="tx1"/>
          </a:solidFill>
          <a:latin typeface="+mn-lt"/>
        </a:defRPr>
      </a:lvl6pPr>
      <a:lvl7pPr marL="2971800" indent="-228600" algn="l" rtl="0" eaLnBrk="1" fontAlgn="base" hangingPunct="1">
        <a:spcBef>
          <a:spcPct val="20000"/>
        </a:spcBef>
        <a:spcAft>
          <a:spcPct val="0"/>
        </a:spcAft>
        <a:buChar char="»"/>
        <a:defRPr sz="1400">
          <a:solidFill>
            <a:schemeClr val="tx1"/>
          </a:solidFill>
          <a:latin typeface="+mn-lt"/>
        </a:defRPr>
      </a:lvl7pPr>
      <a:lvl8pPr marL="3429000" indent="-228600" algn="l" rtl="0" eaLnBrk="1" fontAlgn="base" hangingPunct="1">
        <a:spcBef>
          <a:spcPct val="20000"/>
        </a:spcBef>
        <a:spcAft>
          <a:spcPct val="0"/>
        </a:spcAft>
        <a:buChar char="»"/>
        <a:defRPr sz="1400">
          <a:solidFill>
            <a:schemeClr val="tx1"/>
          </a:solidFill>
          <a:latin typeface="+mn-lt"/>
        </a:defRPr>
      </a:lvl8pPr>
      <a:lvl9pPr marL="3886200" indent="-228600" algn="l" rtl="0" eaLnBrk="1" fontAlgn="base" hangingPunct="1">
        <a:spcBef>
          <a:spcPct val="20000"/>
        </a:spcBef>
        <a:spcAft>
          <a:spcPct val="0"/>
        </a:spcAft>
        <a:buChar char="»"/>
        <a:defRPr sz="14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26" name="Picture 2" descr="Footer G-Tone-Thin-2"/>
          <p:cNvPicPr>
            <a:picLocks noChangeAspect="1" noChangeArrowheads="1"/>
          </p:cNvPicPr>
          <p:nvPr/>
        </p:nvPicPr>
        <p:blipFill>
          <a:blip r:embed="rId14" cstate="print"/>
          <a:srcRect/>
          <a:stretch>
            <a:fillRect/>
          </a:stretch>
        </p:blipFill>
        <p:spPr bwMode="auto">
          <a:xfrm>
            <a:off x="0" y="6307138"/>
            <a:ext cx="9144000" cy="228600"/>
          </a:xfrm>
          <a:prstGeom prst="rect">
            <a:avLst/>
          </a:prstGeom>
          <a:noFill/>
          <a:ln w="9525">
            <a:noFill/>
            <a:miter lim="800000"/>
            <a:headEnd/>
            <a:tailEnd/>
          </a:ln>
        </p:spPr>
      </p:pic>
      <p:sp>
        <p:nvSpPr>
          <p:cNvPr id="1027" name="Rectangle 3"/>
          <p:cNvSpPr>
            <a:spLocks noGrp="1" noChangeArrowheads="1"/>
          </p:cNvSpPr>
          <p:nvPr>
            <p:ph type="title"/>
          </p:nvPr>
        </p:nvSpPr>
        <p:spPr bwMode="auto">
          <a:xfrm>
            <a:off x="457200" y="182563"/>
            <a:ext cx="8229600" cy="549275"/>
          </a:xfrm>
          <a:prstGeom prst="rect">
            <a:avLst/>
          </a:prstGeom>
          <a:noFill/>
          <a:ln w="9525">
            <a:noFill/>
            <a:miter lim="800000"/>
            <a:headEnd/>
            <a:tailEnd/>
          </a:ln>
        </p:spPr>
        <p:txBody>
          <a:bodyPr vert="horz" wrap="square" lIns="91440" tIns="45720" rIns="91440" bIns="45720" numCol="1" anchor="t" anchorCtr="0" compatLnSpc="1">
            <a:prstTxWarp prst="textNoShape">
              <a:avLst/>
            </a:prstTxWarp>
            <a:spAutoFit/>
          </a:bodyPr>
          <a:lstStyle/>
          <a:p>
            <a:pPr lvl="0"/>
            <a:r>
              <a:rPr lang="en-US"/>
              <a:t>Click to edit Master title style</a:t>
            </a:r>
          </a:p>
        </p:txBody>
      </p:sp>
      <p:sp>
        <p:nvSpPr>
          <p:cNvPr id="1028" name="Rectangle 4"/>
          <p:cNvSpPr>
            <a:spLocks noGrp="1" noChangeArrowheads="1"/>
          </p:cNvSpPr>
          <p:nvPr>
            <p:ph type="body" idx="1"/>
          </p:nvPr>
        </p:nvSpPr>
        <p:spPr bwMode="auto">
          <a:xfrm>
            <a:off x="457200" y="1370013"/>
            <a:ext cx="8229600" cy="479901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grpSp>
        <p:nvGrpSpPr>
          <p:cNvPr id="1029" name="Group 9"/>
          <p:cNvGrpSpPr>
            <a:grpSpLocks/>
          </p:cNvGrpSpPr>
          <p:nvPr/>
        </p:nvGrpSpPr>
        <p:grpSpPr bwMode="auto">
          <a:xfrm>
            <a:off x="0" y="6329363"/>
            <a:ext cx="371475" cy="184150"/>
            <a:chOff x="-2" y="4061"/>
            <a:chExt cx="234" cy="116"/>
          </a:xfrm>
        </p:grpSpPr>
        <p:sp>
          <p:nvSpPr>
            <p:cNvPr id="692230" name="Oval 6"/>
            <p:cNvSpPr>
              <a:spLocks noChangeArrowheads="1"/>
            </p:cNvSpPr>
            <p:nvPr userDrawn="1"/>
          </p:nvSpPr>
          <p:spPr bwMode="auto">
            <a:xfrm>
              <a:off x="60" y="4062"/>
              <a:ext cx="114" cy="114"/>
            </a:xfrm>
            <a:prstGeom prst="ellipse">
              <a:avLst/>
            </a:prstGeom>
            <a:solidFill>
              <a:schemeClr val="bg1"/>
            </a:solidFill>
            <a:ln w="6350" algn="ctr">
              <a:solidFill>
                <a:schemeClr val="tx1"/>
              </a:solidFill>
              <a:round/>
              <a:headEnd/>
              <a:tailEnd/>
            </a:ln>
            <a:effectLst/>
          </p:spPr>
          <p:txBody>
            <a:bodyPr anchor="ctr">
              <a:spAutoFit/>
            </a:bodyPr>
            <a:lstStyle/>
            <a:p>
              <a:pPr fontAlgn="base">
                <a:spcBef>
                  <a:spcPct val="0"/>
                </a:spcBef>
                <a:spcAft>
                  <a:spcPct val="0"/>
                </a:spcAft>
                <a:defRPr/>
              </a:pPr>
              <a:endParaRPr lang="en-US" sz="600" i="1">
                <a:solidFill>
                  <a:srgbClr val="003399"/>
                </a:solidFill>
                <a:latin typeface="Arial" charset="0"/>
                <a:cs typeface="Arial" charset="0"/>
              </a:endParaRPr>
            </a:p>
          </p:txBody>
        </p:sp>
        <p:sp>
          <p:nvSpPr>
            <p:cNvPr id="692231" name="Text Box 7"/>
            <p:cNvSpPr txBox="1">
              <a:spLocks noChangeArrowheads="1"/>
            </p:cNvSpPr>
            <p:nvPr userDrawn="1"/>
          </p:nvSpPr>
          <p:spPr bwMode="auto">
            <a:xfrm>
              <a:off x="-2" y="4061"/>
              <a:ext cx="234" cy="116"/>
            </a:xfrm>
            <a:prstGeom prst="rect">
              <a:avLst/>
            </a:prstGeom>
            <a:noFill/>
            <a:ln w="9525" algn="ctr">
              <a:noFill/>
              <a:miter lim="800000"/>
              <a:headEnd/>
              <a:tailEnd/>
            </a:ln>
            <a:effectLst/>
          </p:spPr>
          <p:txBody>
            <a:bodyPr>
              <a:spAutoFit/>
            </a:bodyPr>
            <a:lstStyle/>
            <a:p>
              <a:pPr algn="ctr" fontAlgn="base">
                <a:spcBef>
                  <a:spcPct val="50000"/>
                </a:spcBef>
                <a:spcAft>
                  <a:spcPct val="0"/>
                </a:spcAft>
                <a:defRPr/>
              </a:pPr>
              <a:fld id="{D2044C83-8864-4C87-B508-85FE33FBC5E1}" type="slidenum">
                <a:rPr lang="en-US" sz="600" b="1">
                  <a:solidFill>
                    <a:srgbClr val="000000"/>
                  </a:solidFill>
                  <a:latin typeface="Arial Black" pitchFamily="34" charset="0"/>
                  <a:cs typeface="Arial" charset="0"/>
                </a:rPr>
                <a:pPr algn="ctr" fontAlgn="base">
                  <a:spcBef>
                    <a:spcPct val="50000"/>
                  </a:spcBef>
                  <a:spcAft>
                    <a:spcPct val="0"/>
                  </a:spcAft>
                  <a:defRPr/>
                </a:pPr>
                <a:t>‹#›</a:t>
              </a:fld>
              <a:endParaRPr lang="en-US" sz="600" b="1">
                <a:solidFill>
                  <a:srgbClr val="000000"/>
                </a:solidFill>
                <a:latin typeface="Arial Black" pitchFamily="34" charset="0"/>
                <a:cs typeface="Arial" charset="0"/>
              </a:endParaRPr>
            </a:p>
          </p:txBody>
        </p:sp>
      </p:grpSp>
      <p:sp>
        <p:nvSpPr>
          <p:cNvPr id="692238" name="Rectangle 14"/>
          <p:cNvSpPr>
            <a:spLocks noGrp="1" noChangeArrowheads="1"/>
          </p:cNvSpPr>
          <p:nvPr>
            <p:ph type="ftr" sz="quarter" idx="3"/>
          </p:nvPr>
        </p:nvSpPr>
        <p:spPr bwMode="auto">
          <a:xfrm>
            <a:off x="455613" y="6480175"/>
            <a:ext cx="4113212" cy="301625"/>
          </a:xfrm>
          <a:prstGeom prst="rect">
            <a:avLst/>
          </a:prstGeom>
          <a:noFill/>
          <a:ln w="9525">
            <a:noFill/>
            <a:miter lim="800000"/>
            <a:headEnd/>
            <a:tailEnd/>
          </a:ln>
          <a:effectLst/>
        </p:spPr>
        <p:txBody>
          <a:bodyPr vert="horz" wrap="square" lIns="0" tIns="27432" rIns="0" bIns="27432" numCol="1" anchor="t" anchorCtr="0" compatLnSpc="1">
            <a:prstTxWarp prst="textNoShape">
              <a:avLst/>
            </a:prstTxWarp>
          </a:bodyPr>
          <a:lstStyle>
            <a:lvl1pPr eaLnBrk="0" hangingPunct="0">
              <a:defRPr smtClean="0"/>
            </a:lvl1pPr>
          </a:lstStyle>
          <a:p>
            <a:pPr fontAlgn="base">
              <a:spcBef>
                <a:spcPct val="0"/>
              </a:spcBef>
              <a:spcAft>
                <a:spcPct val="0"/>
              </a:spcAft>
              <a:defRPr/>
            </a:pPr>
            <a:endParaRPr lang="en-US" sz="600" i="1">
              <a:solidFill>
                <a:srgbClr val="003399"/>
              </a:solidFill>
              <a:latin typeface="Arial" charset="0"/>
              <a:cs typeface="Arial" charset="0"/>
            </a:endParaRPr>
          </a:p>
        </p:txBody>
      </p:sp>
    </p:spTree>
    <p:extLst>
      <p:ext uri="{BB962C8B-B14F-4D97-AF65-F5344CB8AC3E}">
        <p14:creationId xmlns:p14="http://schemas.microsoft.com/office/powerpoint/2010/main" val="737666757"/>
      </p:ext>
    </p:extLst>
  </p:cSld>
  <p:clrMap bg1="lt1" tx1="dk1" bg2="lt2" tx2="dk2" accent1="accent1" accent2="accent2" accent3="accent3" accent4="accent4" accent5="accent5" accent6="accent6" hlink="hlink" folHlink="folHlink"/>
  <p:sldLayoutIdLst>
    <p:sldLayoutId id="2147483730" r:id="rId1"/>
    <p:sldLayoutId id="2147483731" r:id="rId2"/>
    <p:sldLayoutId id="2147483732" r:id="rId3"/>
    <p:sldLayoutId id="2147483733" r:id="rId4"/>
    <p:sldLayoutId id="2147483734" r:id="rId5"/>
    <p:sldLayoutId id="2147483735" r:id="rId6"/>
    <p:sldLayoutId id="2147483736" r:id="rId7"/>
    <p:sldLayoutId id="2147483737" r:id="rId8"/>
    <p:sldLayoutId id="2147483738" r:id="rId9"/>
    <p:sldLayoutId id="2147483739" r:id="rId10"/>
    <p:sldLayoutId id="2147483740" r:id="rId11"/>
    <p:sldLayoutId id="2147483741" r:id="rId12"/>
  </p:sldLayoutIdLst>
  <p:transition spd="med">
    <p:fade/>
  </p:transition>
  <p:txStyles>
    <p:titleStyle>
      <a:lvl1pPr algn="ctr" rtl="0" eaLnBrk="1" fontAlgn="base" hangingPunct="1">
        <a:spcBef>
          <a:spcPct val="0"/>
        </a:spcBef>
        <a:spcAft>
          <a:spcPct val="0"/>
        </a:spcAft>
        <a:defRPr sz="3000" b="1">
          <a:solidFill>
            <a:srgbClr val="003399"/>
          </a:solidFill>
          <a:latin typeface="+mj-lt"/>
          <a:ea typeface="+mj-ea"/>
          <a:cs typeface="+mj-cs"/>
        </a:defRPr>
      </a:lvl1pPr>
      <a:lvl2pPr algn="ctr" rtl="0" eaLnBrk="1" fontAlgn="base" hangingPunct="1">
        <a:spcBef>
          <a:spcPct val="0"/>
        </a:spcBef>
        <a:spcAft>
          <a:spcPct val="0"/>
        </a:spcAft>
        <a:defRPr sz="3000" b="1">
          <a:solidFill>
            <a:srgbClr val="003399"/>
          </a:solidFill>
          <a:latin typeface="Arial" charset="0"/>
        </a:defRPr>
      </a:lvl2pPr>
      <a:lvl3pPr algn="ctr" rtl="0" eaLnBrk="1" fontAlgn="base" hangingPunct="1">
        <a:spcBef>
          <a:spcPct val="0"/>
        </a:spcBef>
        <a:spcAft>
          <a:spcPct val="0"/>
        </a:spcAft>
        <a:defRPr sz="3000" b="1">
          <a:solidFill>
            <a:srgbClr val="003399"/>
          </a:solidFill>
          <a:latin typeface="Arial" charset="0"/>
        </a:defRPr>
      </a:lvl3pPr>
      <a:lvl4pPr algn="ctr" rtl="0" eaLnBrk="1" fontAlgn="base" hangingPunct="1">
        <a:spcBef>
          <a:spcPct val="0"/>
        </a:spcBef>
        <a:spcAft>
          <a:spcPct val="0"/>
        </a:spcAft>
        <a:defRPr sz="3000" b="1">
          <a:solidFill>
            <a:srgbClr val="003399"/>
          </a:solidFill>
          <a:latin typeface="Arial" charset="0"/>
        </a:defRPr>
      </a:lvl4pPr>
      <a:lvl5pPr algn="ctr" rtl="0" eaLnBrk="1" fontAlgn="base" hangingPunct="1">
        <a:spcBef>
          <a:spcPct val="0"/>
        </a:spcBef>
        <a:spcAft>
          <a:spcPct val="0"/>
        </a:spcAft>
        <a:defRPr sz="3000" b="1">
          <a:solidFill>
            <a:srgbClr val="003399"/>
          </a:solidFill>
          <a:latin typeface="Arial" charset="0"/>
        </a:defRPr>
      </a:lvl5pPr>
      <a:lvl6pPr marL="457200" algn="ctr" rtl="0" eaLnBrk="1" fontAlgn="base" hangingPunct="1">
        <a:spcBef>
          <a:spcPct val="0"/>
        </a:spcBef>
        <a:spcAft>
          <a:spcPct val="0"/>
        </a:spcAft>
        <a:defRPr sz="3000" b="1">
          <a:solidFill>
            <a:srgbClr val="003399"/>
          </a:solidFill>
          <a:latin typeface="Arial" charset="0"/>
        </a:defRPr>
      </a:lvl6pPr>
      <a:lvl7pPr marL="914400" algn="ctr" rtl="0" eaLnBrk="1" fontAlgn="base" hangingPunct="1">
        <a:spcBef>
          <a:spcPct val="0"/>
        </a:spcBef>
        <a:spcAft>
          <a:spcPct val="0"/>
        </a:spcAft>
        <a:defRPr sz="3000" b="1">
          <a:solidFill>
            <a:srgbClr val="003399"/>
          </a:solidFill>
          <a:latin typeface="Arial" charset="0"/>
        </a:defRPr>
      </a:lvl7pPr>
      <a:lvl8pPr marL="1371600" algn="ctr" rtl="0" eaLnBrk="1" fontAlgn="base" hangingPunct="1">
        <a:spcBef>
          <a:spcPct val="0"/>
        </a:spcBef>
        <a:spcAft>
          <a:spcPct val="0"/>
        </a:spcAft>
        <a:defRPr sz="3000" b="1">
          <a:solidFill>
            <a:srgbClr val="003399"/>
          </a:solidFill>
          <a:latin typeface="Arial" charset="0"/>
        </a:defRPr>
      </a:lvl8pPr>
      <a:lvl9pPr marL="1828800" algn="ctr" rtl="0" eaLnBrk="1" fontAlgn="base" hangingPunct="1">
        <a:spcBef>
          <a:spcPct val="0"/>
        </a:spcBef>
        <a:spcAft>
          <a:spcPct val="0"/>
        </a:spcAft>
        <a:defRPr sz="3000" b="1">
          <a:solidFill>
            <a:srgbClr val="003399"/>
          </a:solidFill>
          <a:latin typeface="Arial" charset="0"/>
        </a:defRPr>
      </a:lvl9pPr>
    </p:titleStyle>
    <p:bodyStyle>
      <a:lvl1pPr marL="342900" indent="-342900" algn="l" rtl="0" eaLnBrk="1" fontAlgn="base" hangingPunct="1">
        <a:spcBef>
          <a:spcPct val="20000"/>
        </a:spcBef>
        <a:spcAft>
          <a:spcPct val="0"/>
        </a:spcAft>
        <a:buChar char="•"/>
        <a:defRPr sz="2400" b="1">
          <a:solidFill>
            <a:schemeClr val="tx1"/>
          </a:solidFill>
          <a:latin typeface="+mn-lt"/>
          <a:ea typeface="+mn-ea"/>
          <a:cs typeface="+mn-cs"/>
        </a:defRPr>
      </a:lvl1pPr>
      <a:lvl2pPr marL="742950" indent="-285750" algn="l" rtl="0" eaLnBrk="1" fontAlgn="base" hangingPunct="1">
        <a:spcBef>
          <a:spcPct val="20000"/>
        </a:spcBef>
        <a:spcAft>
          <a:spcPct val="0"/>
        </a:spcAft>
        <a:buChar char="–"/>
        <a:defRPr sz="2400">
          <a:solidFill>
            <a:schemeClr val="tx1"/>
          </a:solidFill>
          <a:latin typeface="+mn-lt"/>
        </a:defRPr>
      </a:lvl2pPr>
      <a:lvl3pPr marL="1143000" indent="-228600" algn="l" rtl="0" eaLnBrk="1" fontAlgn="base" hangingPunct="1">
        <a:spcBef>
          <a:spcPct val="20000"/>
        </a:spcBef>
        <a:spcAft>
          <a:spcPct val="0"/>
        </a:spcAft>
        <a:buChar char="•"/>
        <a:defRPr sz="2000">
          <a:solidFill>
            <a:schemeClr val="tx1"/>
          </a:solidFill>
          <a:latin typeface="+mn-lt"/>
        </a:defRPr>
      </a:lvl3pPr>
      <a:lvl4pPr marL="1600200" indent="-228600" algn="l" rtl="0" eaLnBrk="1" fontAlgn="base" hangingPunct="1">
        <a:spcBef>
          <a:spcPct val="20000"/>
        </a:spcBef>
        <a:spcAft>
          <a:spcPct val="0"/>
        </a:spcAft>
        <a:buChar char="–"/>
        <a:defRPr>
          <a:solidFill>
            <a:schemeClr val="tx1"/>
          </a:solidFill>
          <a:latin typeface="+mn-lt"/>
        </a:defRPr>
      </a:lvl4pPr>
      <a:lvl5pPr marL="2057400" indent="-228600" algn="l" rtl="0" eaLnBrk="1" fontAlgn="base" hangingPunct="1">
        <a:spcBef>
          <a:spcPct val="20000"/>
        </a:spcBef>
        <a:spcAft>
          <a:spcPct val="0"/>
        </a:spcAft>
        <a:buChar char="»"/>
        <a:defRPr sz="1400">
          <a:solidFill>
            <a:schemeClr val="tx1"/>
          </a:solidFill>
          <a:latin typeface="+mn-lt"/>
        </a:defRPr>
      </a:lvl5pPr>
      <a:lvl6pPr marL="2514600" indent="-228600" algn="l" rtl="0" eaLnBrk="1" fontAlgn="base" hangingPunct="1">
        <a:spcBef>
          <a:spcPct val="20000"/>
        </a:spcBef>
        <a:spcAft>
          <a:spcPct val="0"/>
        </a:spcAft>
        <a:buChar char="»"/>
        <a:defRPr sz="1400">
          <a:solidFill>
            <a:schemeClr val="tx1"/>
          </a:solidFill>
          <a:latin typeface="+mn-lt"/>
        </a:defRPr>
      </a:lvl6pPr>
      <a:lvl7pPr marL="2971800" indent="-228600" algn="l" rtl="0" eaLnBrk="1" fontAlgn="base" hangingPunct="1">
        <a:spcBef>
          <a:spcPct val="20000"/>
        </a:spcBef>
        <a:spcAft>
          <a:spcPct val="0"/>
        </a:spcAft>
        <a:buChar char="»"/>
        <a:defRPr sz="1400">
          <a:solidFill>
            <a:schemeClr val="tx1"/>
          </a:solidFill>
          <a:latin typeface="+mn-lt"/>
        </a:defRPr>
      </a:lvl7pPr>
      <a:lvl8pPr marL="3429000" indent="-228600" algn="l" rtl="0" eaLnBrk="1" fontAlgn="base" hangingPunct="1">
        <a:spcBef>
          <a:spcPct val="20000"/>
        </a:spcBef>
        <a:spcAft>
          <a:spcPct val="0"/>
        </a:spcAft>
        <a:buChar char="»"/>
        <a:defRPr sz="1400">
          <a:solidFill>
            <a:schemeClr val="tx1"/>
          </a:solidFill>
          <a:latin typeface="+mn-lt"/>
        </a:defRPr>
      </a:lvl8pPr>
      <a:lvl9pPr marL="3886200" indent="-228600" algn="l" rtl="0" eaLnBrk="1" fontAlgn="base" hangingPunct="1">
        <a:spcBef>
          <a:spcPct val="20000"/>
        </a:spcBef>
        <a:spcAft>
          <a:spcPct val="0"/>
        </a:spcAft>
        <a:buChar char="»"/>
        <a:defRPr sz="14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35842" name="Picture 2" descr="Footer G-Tone-Thin-2"/>
          <p:cNvPicPr>
            <a:picLocks noChangeAspect="1" noChangeArrowheads="1"/>
          </p:cNvPicPr>
          <p:nvPr/>
        </p:nvPicPr>
        <p:blipFill>
          <a:blip r:embed="rId13" cstate="print"/>
          <a:srcRect/>
          <a:stretch>
            <a:fillRect/>
          </a:stretch>
        </p:blipFill>
        <p:spPr bwMode="auto">
          <a:xfrm>
            <a:off x="0" y="6307138"/>
            <a:ext cx="9144000" cy="228600"/>
          </a:xfrm>
          <a:prstGeom prst="rect">
            <a:avLst/>
          </a:prstGeom>
          <a:noFill/>
          <a:ln w="9525">
            <a:noFill/>
            <a:miter lim="800000"/>
            <a:headEnd/>
            <a:tailEnd/>
          </a:ln>
        </p:spPr>
      </p:pic>
      <p:sp>
        <p:nvSpPr>
          <p:cNvPr id="35843" name="Rectangle 3"/>
          <p:cNvSpPr>
            <a:spLocks noGrp="1" noChangeArrowheads="1"/>
          </p:cNvSpPr>
          <p:nvPr>
            <p:ph type="title"/>
          </p:nvPr>
        </p:nvSpPr>
        <p:spPr bwMode="auto">
          <a:xfrm>
            <a:off x="457200" y="182563"/>
            <a:ext cx="8229600" cy="549275"/>
          </a:xfrm>
          <a:prstGeom prst="rect">
            <a:avLst/>
          </a:prstGeom>
          <a:noFill/>
          <a:ln w="9525">
            <a:noFill/>
            <a:miter lim="800000"/>
            <a:headEnd/>
            <a:tailEnd/>
          </a:ln>
        </p:spPr>
        <p:txBody>
          <a:bodyPr vert="horz" wrap="square" lIns="91440" tIns="45720" rIns="91440" bIns="45720" numCol="1" anchor="t" anchorCtr="0" compatLnSpc="1">
            <a:prstTxWarp prst="textNoShape">
              <a:avLst/>
            </a:prstTxWarp>
            <a:spAutoFit/>
          </a:bodyPr>
          <a:lstStyle/>
          <a:p>
            <a:pPr lvl="0"/>
            <a:r>
              <a:rPr lang="en-US"/>
              <a:t>Click to edit Master title style</a:t>
            </a:r>
          </a:p>
        </p:txBody>
      </p:sp>
      <p:sp>
        <p:nvSpPr>
          <p:cNvPr id="35844" name="Rectangle 4"/>
          <p:cNvSpPr>
            <a:spLocks noGrp="1" noChangeArrowheads="1"/>
          </p:cNvSpPr>
          <p:nvPr>
            <p:ph type="body" idx="1"/>
          </p:nvPr>
        </p:nvSpPr>
        <p:spPr bwMode="auto">
          <a:xfrm>
            <a:off x="457200" y="1370013"/>
            <a:ext cx="8229600" cy="479901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grpSp>
        <p:nvGrpSpPr>
          <p:cNvPr id="2" name="Group 9"/>
          <p:cNvGrpSpPr>
            <a:grpSpLocks/>
          </p:cNvGrpSpPr>
          <p:nvPr/>
        </p:nvGrpSpPr>
        <p:grpSpPr bwMode="auto">
          <a:xfrm>
            <a:off x="0" y="6329363"/>
            <a:ext cx="371475" cy="184150"/>
            <a:chOff x="-2" y="4061"/>
            <a:chExt cx="234" cy="116"/>
          </a:xfrm>
        </p:grpSpPr>
        <p:sp>
          <p:nvSpPr>
            <p:cNvPr id="692230" name="Oval 6"/>
            <p:cNvSpPr>
              <a:spLocks noChangeArrowheads="1"/>
            </p:cNvSpPr>
            <p:nvPr userDrawn="1"/>
          </p:nvSpPr>
          <p:spPr bwMode="auto">
            <a:xfrm>
              <a:off x="60" y="4062"/>
              <a:ext cx="114" cy="114"/>
            </a:xfrm>
            <a:prstGeom prst="ellipse">
              <a:avLst/>
            </a:prstGeom>
            <a:solidFill>
              <a:schemeClr val="bg1"/>
            </a:solidFill>
            <a:ln w="6350" algn="ctr">
              <a:solidFill>
                <a:schemeClr val="tx1"/>
              </a:solidFill>
              <a:round/>
              <a:headEnd/>
              <a:tailEnd/>
            </a:ln>
            <a:effectLst/>
          </p:spPr>
          <p:txBody>
            <a:bodyPr anchor="ctr">
              <a:spAutoFit/>
            </a:bodyPr>
            <a:lstStyle/>
            <a:p>
              <a:pPr algn="ctr" fontAlgn="base">
                <a:spcBef>
                  <a:spcPct val="0"/>
                </a:spcBef>
                <a:spcAft>
                  <a:spcPct val="0"/>
                </a:spcAft>
                <a:defRPr/>
              </a:pPr>
              <a:endParaRPr lang="en-US">
                <a:solidFill>
                  <a:prstClr val="black"/>
                </a:solidFill>
                <a:latin typeface="Arial" charset="0"/>
                <a:cs typeface="Arial" charset="0"/>
              </a:endParaRPr>
            </a:p>
          </p:txBody>
        </p:sp>
        <p:sp>
          <p:nvSpPr>
            <p:cNvPr id="692231" name="Text Box 7"/>
            <p:cNvSpPr txBox="1">
              <a:spLocks noChangeArrowheads="1"/>
            </p:cNvSpPr>
            <p:nvPr userDrawn="1"/>
          </p:nvSpPr>
          <p:spPr bwMode="auto">
            <a:xfrm>
              <a:off x="-2" y="4061"/>
              <a:ext cx="234" cy="116"/>
            </a:xfrm>
            <a:prstGeom prst="rect">
              <a:avLst/>
            </a:prstGeom>
            <a:noFill/>
            <a:ln w="9525" algn="ctr">
              <a:noFill/>
              <a:miter lim="800000"/>
              <a:headEnd/>
              <a:tailEnd/>
            </a:ln>
            <a:effectLst/>
          </p:spPr>
          <p:txBody>
            <a:bodyPr>
              <a:spAutoFit/>
            </a:bodyPr>
            <a:lstStyle/>
            <a:p>
              <a:pPr algn="ctr" fontAlgn="base">
                <a:spcBef>
                  <a:spcPct val="50000"/>
                </a:spcBef>
                <a:spcAft>
                  <a:spcPct val="0"/>
                </a:spcAft>
                <a:defRPr/>
              </a:pPr>
              <a:fld id="{97DB99FF-F6A9-4F59-A19C-6805A1D65ED5}" type="slidenum">
                <a:rPr lang="en-US" sz="600" b="1">
                  <a:solidFill>
                    <a:prstClr val="black"/>
                  </a:solidFill>
                  <a:latin typeface="Arial Black" pitchFamily="34" charset="0"/>
                  <a:cs typeface="Arial" charset="0"/>
                </a:rPr>
                <a:pPr algn="ctr" fontAlgn="base">
                  <a:spcBef>
                    <a:spcPct val="50000"/>
                  </a:spcBef>
                  <a:spcAft>
                    <a:spcPct val="0"/>
                  </a:spcAft>
                  <a:defRPr/>
                </a:pPr>
                <a:t>‹#›</a:t>
              </a:fld>
              <a:endParaRPr lang="en-US" sz="600" b="1">
                <a:solidFill>
                  <a:prstClr val="black"/>
                </a:solidFill>
                <a:latin typeface="Arial Black" pitchFamily="34" charset="0"/>
                <a:cs typeface="Arial" charset="0"/>
              </a:endParaRPr>
            </a:p>
          </p:txBody>
        </p:sp>
      </p:grpSp>
      <p:sp>
        <p:nvSpPr>
          <p:cNvPr id="692238" name="Rectangle 14"/>
          <p:cNvSpPr>
            <a:spLocks noGrp="1" noChangeArrowheads="1"/>
          </p:cNvSpPr>
          <p:nvPr>
            <p:ph type="ftr" sz="quarter" idx="3"/>
          </p:nvPr>
        </p:nvSpPr>
        <p:spPr bwMode="auto">
          <a:xfrm>
            <a:off x="455613" y="6480175"/>
            <a:ext cx="4113212" cy="301625"/>
          </a:xfrm>
          <a:prstGeom prst="rect">
            <a:avLst/>
          </a:prstGeom>
          <a:noFill/>
          <a:ln w="9525">
            <a:noFill/>
            <a:miter lim="800000"/>
            <a:headEnd/>
            <a:tailEnd/>
          </a:ln>
          <a:effectLst/>
        </p:spPr>
        <p:txBody>
          <a:bodyPr vert="horz" wrap="square" lIns="0" tIns="27432" rIns="0" bIns="27432" numCol="1" anchor="t" anchorCtr="0" compatLnSpc="1">
            <a:prstTxWarp prst="textNoShape">
              <a:avLst/>
            </a:prstTxWarp>
          </a:bodyPr>
          <a:lstStyle>
            <a:lvl1pPr algn="l" eaLnBrk="0" hangingPunct="0">
              <a:buFontTx/>
              <a:buNone/>
              <a:defRPr sz="600" i="1">
                <a:solidFill>
                  <a:srgbClr val="003399"/>
                </a:solidFill>
                <a:cs typeface="Arial" charset="0"/>
              </a:defRPr>
            </a:lvl1pPr>
          </a:lstStyle>
          <a:p>
            <a:pPr fontAlgn="base">
              <a:spcBef>
                <a:spcPct val="0"/>
              </a:spcBef>
              <a:spcAft>
                <a:spcPct val="0"/>
              </a:spcAft>
              <a:defRPr/>
            </a:pPr>
            <a:endParaRPr lang="en-US">
              <a:latin typeface="Arial" charset="0"/>
            </a:endParaRPr>
          </a:p>
        </p:txBody>
      </p:sp>
    </p:spTree>
    <p:extLst>
      <p:ext uri="{BB962C8B-B14F-4D97-AF65-F5344CB8AC3E}">
        <p14:creationId xmlns:p14="http://schemas.microsoft.com/office/powerpoint/2010/main" val="2697807273"/>
      </p:ext>
    </p:extLst>
  </p:cSld>
  <p:clrMap bg1="lt1" tx1="dk1" bg2="lt2" tx2="dk2" accent1="accent1" accent2="accent2" accent3="accent3" accent4="accent4" accent5="accent5" accent6="accent6" hlink="hlink" folHlink="folHlink"/>
  <p:sldLayoutIdLst>
    <p:sldLayoutId id="2147483743" r:id="rId1"/>
    <p:sldLayoutId id="2147483744" r:id="rId2"/>
    <p:sldLayoutId id="2147483745" r:id="rId3"/>
    <p:sldLayoutId id="2147483746" r:id="rId4"/>
    <p:sldLayoutId id="2147483747" r:id="rId5"/>
    <p:sldLayoutId id="2147483748" r:id="rId6"/>
    <p:sldLayoutId id="2147483749" r:id="rId7"/>
    <p:sldLayoutId id="2147483750" r:id="rId8"/>
    <p:sldLayoutId id="2147483751" r:id="rId9"/>
    <p:sldLayoutId id="2147483752" r:id="rId10"/>
    <p:sldLayoutId id="2147483753" r:id="rId11"/>
  </p:sldLayoutIdLst>
  <p:transition spd="med">
    <p:fade/>
  </p:transition>
  <p:txStyles>
    <p:titleStyle>
      <a:lvl1pPr algn="ctr" rtl="0" eaLnBrk="0" fontAlgn="base" hangingPunct="0">
        <a:spcBef>
          <a:spcPct val="0"/>
        </a:spcBef>
        <a:spcAft>
          <a:spcPct val="0"/>
        </a:spcAft>
        <a:defRPr sz="3000" b="1">
          <a:solidFill>
            <a:srgbClr val="003399"/>
          </a:solidFill>
          <a:latin typeface="+mj-lt"/>
          <a:ea typeface="+mj-ea"/>
          <a:cs typeface="+mj-cs"/>
        </a:defRPr>
      </a:lvl1pPr>
      <a:lvl2pPr algn="ctr" rtl="0" eaLnBrk="0" fontAlgn="base" hangingPunct="0">
        <a:spcBef>
          <a:spcPct val="0"/>
        </a:spcBef>
        <a:spcAft>
          <a:spcPct val="0"/>
        </a:spcAft>
        <a:defRPr sz="3000" b="1">
          <a:solidFill>
            <a:srgbClr val="003399"/>
          </a:solidFill>
          <a:latin typeface="Arial" charset="0"/>
        </a:defRPr>
      </a:lvl2pPr>
      <a:lvl3pPr algn="ctr" rtl="0" eaLnBrk="0" fontAlgn="base" hangingPunct="0">
        <a:spcBef>
          <a:spcPct val="0"/>
        </a:spcBef>
        <a:spcAft>
          <a:spcPct val="0"/>
        </a:spcAft>
        <a:defRPr sz="3000" b="1">
          <a:solidFill>
            <a:srgbClr val="003399"/>
          </a:solidFill>
          <a:latin typeface="Arial" charset="0"/>
        </a:defRPr>
      </a:lvl3pPr>
      <a:lvl4pPr algn="ctr" rtl="0" eaLnBrk="0" fontAlgn="base" hangingPunct="0">
        <a:spcBef>
          <a:spcPct val="0"/>
        </a:spcBef>
        <a:spcAft>
          <a:spcPct val="0"/>
        </a:spcAft>
        <a:defRPr sz="3000" b="1">
          <a:solidFill>
            <a:srgbClr val="003399"/>
          </a:solidFill>
          <a:latin typeface="Arial" charset="0"/>
        </a:defRPr>
      </a:lvl4pPr>
      <a:lvl5pPr algn="ctr" rtl="0" eaLnBrk="0" fontAlgn="base" hangingPunct="0">
        <a:spcBef>
          <a:spcPct val="0"/>
        </a:spcBef>
        <a:spcAft>
          <a:spcPct val="0"/>
        </a:spcAft>
        <a:defRPr sz="3000" b="1">
          <a:solidFill>
            <a:srgbClr val="003399"/>
          </a:solidFill>
          <a:latin typeface="Arial" charset="0"/>
        </a:defRPr>
      </a:lvl5pPr>
      <a:lvl6pPr marL="457200" algn="ctr" rtl="0" fontAlgn="base">
        <a:spcBef>
          <a:spcPct val="0"/>
        </a:spcBef>
        <a:spcAft>
          <a:spcPct val="0"/>
        </a:spcAft>
        <a:defRPr sz="3000" b="1">
          <a:solidFill>
            <a:srgbClr val="003399"/>
          </a:solidFill>
          <a:latin typeface="Arial" charset="0"/>
        </a:defRPr>
      </a:lvl6pPr>
      <a:lvl7pPr marL="914400" algn="ctr" rtl="0" fontAlgn="base">
        <a:spcBef>
          <a:spcPct val="0"/>
        </a:spcBef>
        <a:spcAft>
          <a:spcPct val="0"/>
        </a:spcAft>
        <a:defRPr sz="3000" b="1">
          <a:solidFill>
            <a:srgbClr val="003399"/>
          </a:solidFill>
          <a:latin typeface="Arial" charset="0"/>
        </a:defRPr>
      </a:lvl7pPr>
      <a:lvl8pPr marL="1371600" algn="ctr" rtl="0" fontAlgn="base">
        <a:spcBef>
          <a:spcPct val="0"/>
        </a:spcBef>
        <a:spcAft>
          <a:spcPct val="0"/>
        </a:spcAft>
        <a:defRPr sz="3000" b="1">
          <a:solidFill>
            <a:srgbClr val="003399"/>
          </a:solidFill>
          <a:latin typeface="Arial" charset="0"/>
        </a:defRPr>
      </a:lvl8pPr>
      <a:lvl9pPr marL="1828800" algn="ctr" rtl="0" fontAlgn="base">
        <a:spcBef>
          <a:spcPct val="0"/>
        </a:spcBef>
        <a:spcAft>
          <a:spcPct val="0"/>
        </a:spcAft>
        <a:defRPr sz="3000" b="1">
          <a:solidFill>
            <a:srgbClr val="003399"/>
          </a:solidFill>
          <a:latin typeface="Arial" charset="0"/>
        </a:defRPr>
      </a:lvl9pPr>
    </p:titleStyle>
    <p:bodyStyle>
      <a:lvl1pPr marL="342900" indent="-342900" algn="l" rtl="0" eaLnBrk="0" fontAlgn="base" hangingPunct="0">
        <a:spcBef>
          <a:spcPct val="20000"/>
        </a:spcBef>
        <a:spcAft>
          <a:spcPct val="0"/>
        </a:spcAft>
        <a:buChar char="•"/>
        <a:defRPr sz="2400" b="1">
          <a:solidFill>
            <a:schemeClr val="tx1"/>
          </a:solidFill>
          <a:latin typeface="+mn-lt"/>
          <a:ea typeface="+mn-ea"/>
          <a:cs typeface="+mn-cs"/>
        </a:defRPr>
      </a:lvl1pPr>
      <a:lvl2pPr marL="742950" indent="-285750" algn="l" rtl="0" eaLnBrk="0" fontAlgn="base" hangingPunct="0">
        <a:spcBef>
          <a:spcPct val="20000"/>
        </a:spcBef>
        <a:spcAft>
          <a:spcPct val="0"/>
        </a:spcAft>
        <a:buChar char="–"/>
        <a:defRPr sz="2400">
          <a:solidFill>
            <a:schemeClr val="tx1"/>
          </a:solidFill>
          <a:latin typeface="+mn-lt"/>
        </a:defRPr>
      </a:lvl2pPr>
      <a:lvl3pPr marL="1143000" indent="-228600" algn="l" rtl="0" eaLnBrk="0" fontAlgn="base" hangingPunct="0">
        <a:spcBef>
          <a:spcPct val="20000"/>
        </a:spcBef>
        <a:spcAft>
          <a:spcPct val="0"/>
        </a:spcAft>
        <a:buChar char="•"/>
        <a:defRPr sz="2000">
          <a:solidFill>
            <a:schemeClr val="tx1"/>
          </a:solidFill>
          <a:latin typeface="+mn-lt"/>
        </a:defRPr>
      </a:lvl3pPr>
      <a:lvl4pPr marL="1600200" indent="-228600" algn="l" rtl="0" eaLnBrk="0" fontAlgn="base" hangingPunct="0">
        <a:spcBef>
          <a:spcPct val="20000"/>
        </a:spcBef>
        <a:spcAft>
          <a:spcPct val="0"/>
        </a:spcAft>
        <a:buChar char="–"/>
        <a:defRPr>
          <a:solidFill>
            <a:schemeClr val="tx1"/>
          </a:solidFill>
          <a:latin typeface="+mn-lt"/>
        </a:defRPr>
      </a:lvl4pPr>
      <a:lvl5pPr marL="2057400" indent="-228600" algn="l" rtl="0" eaLnBrk="0" fontAlgn="base" hangingPunct="0">
        <a:spcBef>
          <a:spcPct val="20000"/>
        </a:spcBef>
        <a:spcAft>
          <a:spcPct val="0"/>
        </a:spcAft>
        <a:buChar char="»"/>
        <a:defRPr sz="1400">
          <a:solidFill>
            <a:schemeClr val="tx1"/>
          </a:solidFill>
          <a:latin typeface="+mn-lt"/>
        </a:defRPr>
      </a:lvl5pPr>
      <a:lvl6pPr marL="2514600" indent="-228600" algn="l" rtl="0" fontAlgn="base">
        <a:spcBef>
          <a:spcPct val="20000"/>
        </a:spcBef>
        <a:spcAft>
          <a:spcPct val="0"/>
        </a:spcAft>
        <a:buChar char="»"/>
        <a:defRPr sz="1400">
          <a:solidFill>
            <a:schemeClr val="tx1"/>
          </a:solidFill>
          <a:latin typeface="+mn-lt"/>
        </a:defRPr>
      </a:lvl6pPr>
      <a:lvl7pPr marL="2971800" indent="-228600" algn="l" rtl="0" fontAlgn="base">
        <a:spcBef>
          <a:spcPct val="20000"/>
        </a:spcBef>
        <a:spcAft>
          <a:spcPct val="0"/>
        </a:spcAft>
        <a:buChar char="»"/>
        <a:defRPr sz="1400">
          <a:solidFill>
            <a:schemeClr val="tx1"/>
          </a:solidFill>
          <a:latin typeface="+mn-lt"/>
        </a:defRPr>
      </a:lvl7pPr>
      <a:lvl8pPr marL="3429000" indent="-228600" algn="l" rtl="0" fontAlgn="base">
        <a:spcBef>
          <a:spcPct val="20000"/>
        </a:spcBef>
        <a:spcAft>
          <a:spcPct val="0"/>
        </a:spcAft>
        <a:buChar char="»"/>
        <a:defRPr sz="1400">
          <a:solidFill>
            <a:schemeClr val="tx1"/>
          </a:solidFill>
          <a:latin typeface="+mn-lt"/>
        </a:defRPr>
      </a:lvl8pPr>
      <a:lvl9pPr marL="3886200" indent="-228600" algn="l" rtl="0" fontAlgn="base">
        <a:spcBef>
          <a:spcPct val="20000"/>
        </a:spcBef>
        <a:spcAft>
          <a:spcPct val="0"/>
        </a:spcAft>
        <a:buChar char="»"/>
        <a:defRPr sz="14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14.jpeg"/><Relationship Id="rId3" Type="http://schemas.openxmlformats.org/officeDocument/2006/relationships/image" Target="../media/image9.jpeg"/><Relationship Id="rId7" Type="http://schemas.openxmlformats.org/officeDocument/2006/relationships/image" Target="../media/image13.jpe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12.jpeg"/><Relationship Id="rId5" Type="http://schemas.openxmlformats.org/officeDocument/2006/relationships/image" Target="../media/image11.jpeg"/><Relationship Id="rId4" Type="http://schemas.openxmlformats.org/officeDocument/2006/relationships/image" Target="../media/image10.jpeg"/><Relationship Id="rId9" Type="http://schemas.openxmlformats.org/officeDocument/2006/relationships/image" Target="../media/image15.jpe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6.emf"/><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7.emf"/><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http://energy.gov/sites/prod/files/2015/12/f27/2015-IP30;%20Special%20Issue%2010%20year%20anniversary%20IPCC.pdf" TargetMode="External"/><Relationship Id="rId2" Type="http://schemas.openxmlformats.org/officeDocument/2006/relationships/notesSlide" Target="../notesSlides/notesSlide14.xml"/><Relationship Id="rId1" Type="http://schemas.openxmlformats.org/officeDocument/2006/relationships/slideLayout" Target="../slideLayouts/slideLayout2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8.emf"/><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8" Type="http://schemas.openxmlformats.org/officeDocument/2006/relationships/image" Target="../media/image34.jpeg"/><Relationship Id="rId13" Type="http://schemas.openxmlformats.org/officeDocument/2006/relationships/image" Target="../media/image2.png"/><Relationship Id="rId3" Type="http://schemas.openxmlformats.org/officeDocument/2006/relationships/image" Target="../media/image29.jpeg"/><Relationship Id="rId7" Type="http://schemas.openxmlformats.org/officeDocument/2006/relationships/image" Target="../media/image33.jpeg"/><Relationship Id="rId12" Type="http://schemas.openxmlformats.org/officeDocument/2006/relationships/image" Target="../media/image1.png"/><Relationship Id="rId2" Type="http://schemas.openxmlformats.org/officeDocument/2006/relationships/notesSlide" Target="../notesSlides/notesSlide21.xml"/><Relationship Id="rId1" Type="http://schemas.openxmlformats.org/officeDocument/2006/relationships/slideLayout" Target="../slideLayouts/slideLayout4.xml"/><Relationship Id="rId6" Type="http://schemas.openxmlformats.org/officeDocument/2006/relationships/image" Target="../media/image32.jpeg"/><Relationship Id="rId11" Type="http://schemas.openxmlformats.org/officeDocument/2006/relationships/image" Target="../media/image37.png"/><Relationship Id="rId5" Type="http://schemas.openxmlformats.org/officeDocument/2006/relationships/image" Target="../media/image31.jpeg"/><Relationship Id="rId10" Type="http://schemas.openxmlformats.org/officeDocument/2006/relationships/image" Target="../media/image36.jpeg"/><Relationship Id="rId4" Type="http://schemas.openxmlformats.org/officeDocument/2006/relationships/image" Target="../media/image30.jpeg"/><Relationship Id="rId9" Type="http://schemas.openxmlformats.org/officeDocument/2006/relationships/image" Target="../media/image35.jpeg"/></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38.emf"/><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9.xml"/></Relationships>
</file>

<file path=ppt/slides/_rels/slide27.xml.rels><?xml version="1.0" encoding="UTF-8" standalone="yes"?>
<Relationships xmlns="http://schemas.openxmlformats.org/package/2006/relationships"><Relationship Id="rId3" Type="http://schemas.openxmlformats.org/officeDocument/2006/relationships/image" Target="../media/image39.emf"/><Relationship Id="rId2" Type="http://schemas.openxmlformats.org/officeDocument/2006/relationships/notesSlide" Target="../notesSlides/notesSlide25.xml"/><Relationship Id="rId1" Type="http://schemas.openxmlformats.org/officeDocument/2006/relationships/slideLayout" Target="../slideLayouts/slideLayout9.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9.xml"/></Relationships>
</file>

<file path=ppt/slides/_rels/slide29.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27.xml"/><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41.emf"/><Relationship Id="rId2" Type="http://schemas.openxmlformats.org/officeDocument/2006/relationships/notesSlide" Target="../notesSlides/notesSlide28.xml"/><Relationship Id="rId1" Type="http://schemas.openxmlformats.org/officeDocument/2006/relationships/slideLayout" Target="../slideLayouts/slideLayout9.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9.xml"/></Relationships>
</file>

<file path=ppt/slides/_rels/slide32.xml.rels><?xml version="1.0" encoding="UTF-8" standalone="yes"?>
<Relationships xmlns="http://schemas.openxmlformats.org/package/2006/relationships"><Relationship Id="rId3" Type="http://schemas.openxmlformats.org/officeDocument/2006/relationships/image" Target="../media/image41.emf"/><Relationship Id="rId2" Type="http://schemas.openxmlformats.org/officeDocument/2006/relationships/notesSlide" Target="../notesSlides/notesSlide30.xml"/><Relationship Id="rId1" Type="http://schemas.openxmlformats.org/officeDocument/2006/relationships/slideLayout" Target="../slideLayouts/slideLayout9.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9.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9.xml"/></Relationships>
</file>

<file path=ppt/slides/_rels/slide35.xml.rels><?xml version="1.0" encoding="UTF-8" standalone="yes"?>
<Relationships xmlns="http://schemas.openxmlformats.org/package/2006/relationships"><Relationship Id="rId3" Type="http://schemas.openxmlformats.org/officeDocument/2006/relationships/image" Target="../media/image42.emf"/><Relationship Id="rId2" Type="http://schemas.openxmlformats.org/officeDocument/2006/relationships/notesSlide" Target="../notesSlides/notesSlide33.xml"/><Relationship Id="rId1" Type="http://schemas.openxmlformats.org/officeDocument/2006/relationships/slideLayout" Target="../slideLayouts/slideLayout9.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9.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9.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9.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jpeg"/><Relationship Id="rId1" Type="http://schemas.openxmlformats.org/officeDocument/2006/relationships/slideLayout" Target="../slideLayouts/slideLayout2.xml"/><Relationship Id="rId5" Type="http://schemas.openxmlformats.org/officeDocument/2006/relationships/image" Target="../media/image20.png"/><Relationship Id="rId4" Type="http://schemas.openxmlformats.org/officeDocument/2006/relationships/image" Target="../media/image19.png"/></Relationships>
</file>

<file path=ppt/slides/_rels/slide40.xml.rels><?xml version="1.0" encoding="UTF-8" standalone="yes"?>
<Relationships xmlns="http://schemas.openxmlformats.org/package/2006/relationships"><Relationship Id="rId3" Type="http://schemas.openxmlformats.org/officeDocument/2006/relationships/image" Target="../media/image38.emf"/><Relationship Id="rId2" Type="http://schemas.openxmlformats.org/officeDocument/2006/relationships/notesSlide" Target="../notesSlides/notesSlide38.xml"/><Relationship Id="rId1" Type="http://schemas.openxmlformats.org/officeDocument/2006/relationships/slideLayout" Target="../slideLayouts/slideLayout9.xml"/></Relationships>
</file>

<file path=ppt/slides/_rels/slide41.xml.rels><?xml version="1.0" encoding="UTF-8" standalone="yes"?>
<Relationships xmlns="http://schemas.openxmlformats.org/package/2006/relationships"><Relationship Id="rId3" Type="http://schemas.openxmlformats.org/officeDocument/2006/relationships/image" Target="../media/image43.emf"/><Relationship Id="rId2" Type="http://schemas.openxmlformats.org/officeDocument/2006/relationships/notesSlide" Target="../notesSlides/notesSlide39.xml"/><Relationship Id="rId1" Type="http://schemas.openxmlformats.org/officeDocument/2006/relationships/slideLayout" Target="../slideLayouts/slideLayout9.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9.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9.xml"/></Relationships>
</file>

<file path=ppt/slides/_rels/slide44.xml.rels><?xml version="1.0" encoding="UTF-8" standalone="yes"?>
<Relationships xmlns="http://schemas.openxmlformats.org/package/2006/relationships"><Relationship Id="rId3" Type="http://schemas.openxmlformats.org/officeDocument/2006/relationships/image" Target="../media/image44.emf"/><Relationship Id="rId2" Type="http://schemas.openxmlformats.org/officeDocument/2006/relationships/notesSlide" Target="../notesSlides/notesSlide42.xml"/><Relationship Id="rId1" Type="http://schemas.openxmlformats.org/officeDocument/2006/relationships/slideLayout" Target="../slideLayouts/slideLayout9.xml"/><Relationship Id="rId4" Type="http://schemas.openxmlformats.org/officeDocument/2006/relationships/image" Target="../media/image45.emf"/></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9.xml"/></Relationships>
</file>

<file path=ppt/slides/_rels/slide46.xml.rels><?xml version="1.0" encoding="UTF-8" standalone="yes"?>
<Relationships xmlns="http://schemas.openxmlformats.org/package/2006/relationships"><Relationship Id="rId3" Type="http://schemas.openxmlformats.org/officeDocument/2006/relationships/image" Target="../media/image46.emf"/><Relationship Id="rId2" Type="http://schemas.openxmlformats.org/officeDocument/2006/relationships/notesSlide" Target="../notesSlides/notesSlide44.xml"/><Relationship Id="rId1" Type="http://schemas.openxmlformats.org/officeDocument/2006/relationships/slideLayout" Target="../slideLayouts/slideLayout9.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41.xml"/></Relationships>
</file>

<file path=ppt/slides/_rels/slide5.xml.rels><?xml version="1.0" encoding="UTF-8" standalone="yes"?>
<Relationships xmlns="http://schemas.openxmlformats.org/package/2006/relationships"><Relationship Id="rId3" Type="http://schemas.openxmlformats.org/officeDocument/2006/relationships/hyperlink" Target="http://energy.gov/sites/prod/files/2015/12/f27/2015-IP30;%20Special%20Issue%2010%20year%20anniversary%20IPCC.pdf"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1.emf"/><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24.emf"/><Relationship Id="rId5" Type="http://schemas.openxmlformats.org/officeDocument/2006/relationships/image" Target="../media/image23.emf"/><Relationship Id="rId4" Type="http://schemas.openxmlformats.org/officeDocument/2006/relationships/image" Target="../media/image22.emf"/></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5.emf"/><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farm9.staticflickr.com/8122/8615920849_2d025579e3_b.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120179" y="1346009"/>
            <a:ext cx="2423712" cy="1684138"/>
          </a:xfrm>
          <a:prstGeom prst="rect">
            <a:avLst/>
          </a:prstGeom>
          <a:noFill/>
          <a:ln w="34925">
            <a:solidFill>
              <a:schemeClr val="bg1">
                <a:lumMod val="95000"/>
              </a:schemeClr>
            </a:solidFill>
          </a:ln>
          <a:extLst>
            <a:ext uri="{909E8E84-426E-40dd-AFC4-6F175D3DCCD1}">
              <a14:hiddenFill xmlns="" xmlns:a14="http://schemas.microsoft.com/office/drawing/2010/main">
                <a:solidFill>
                  <a:srgbClr val="FFFFFF"/>
                </a:solidFill>
              </a14:hiddenFill>
            </a:ext>
          </a:extLst>
        </p:spPr>
      </p:pic>
      <p:pic>
        <p:nvPicPr>
          <p:cNvPr id="9" name="Picture 2" descr="https://farm9.staticflickr.com/8178/7943876200_d0f0d8598d_b.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6066" t="1083"/>
          <a:stretch/>
        </p:blipFill>
        <p:spPr bwMode="auto">
          <a:xfrm>
            <a:off x="4572000" y="1346009"/>
            <a:ext cx="2307525" cy="1684138"/>
          </a:xfrm>
          <a:prstGeom prst="rect">
            <a:avLst/>
          </a:prstGeom>
          <a:noFill/>
          <a:ln w="34925">
            <a:solidFill>
              <a:schemeClr val="bg1">
                <a:lumMod val="95000"/>
              </a:schemeClr>
            </a:solidFill>
          </a:ln>
          <a:extLst>
            <a:ext uri="{909E8E84-426E-40dd-AFC4-6F175D3DCCD1}">
              <a14:hiddenFill xmlns="" xmlns:a14="http://schemas.microsoft.com/office/drawing/2010/main">
                <a:solidFill>
                  <a:srgbClr val="FFFFFF"/>
                </a:solidFill>
              </a14:hiddenFill>
            </a:ext>
          </a:extLst>
        </p:spPr>
      </p:pic>
      <p:pic>
        <p:nvPicPr>
          <p:cNvPr id="1028" name="Picture 4" descr="https://farm9.staticflickr.com/8257/8615920437_3dd18726a7_b.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065745" y="3067718"/>
            <a:ext cx="1357231" cy="2105945"/>
          </a:xfrm>
          <a:prstGeom prst="rect">
            <a:avLst/>
          </a:prstGeom>
          <a:noFill/>
          <a:ln w="34925">
            <a:solidFill>
              <a:schemeClr val="bg1">
                <a:lumMod val="95000"/>
              </a:schemeClr>
            </a:solidFill>
          </a:ln>
          <a:extLst>
            <a:ext uri="{909E8E84-426E-40dd-AFC4-6F175D3DCCD1}">
              <a14:hiddenFill xmlns="" xmlns:a14="http://schemas.microsoft.com/office/drawing/2010/main">
                <a:solidFill>
                  <a:srgbClr val="FFFFFF"/>
                </a:solidFill>
              </a14:hiddenFill>
            </a:ext>
          </a:extLst>
        </p:spPr>
      </p:pic>
      <p:pic>
        <p:nvPicPr>
          <p:cNvPr id="1032" name="Picture 8" descr="https://farm8.staticflickr.com/7376/16408140429_48f038b4d7_b.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 y="1346009"/>
            <a:ext cx="2505205" cy="1734757"/>
          </a:xfrm>
          <a:prstGeom prst="rect">
            <a:avLst/>
          </a:prstGeom>
          <a:noFill/>
          <a:ln w="34925">
            <a:solidFill>
              <a:schemeClr val="bg1">
                <a:lumMod val="95000"/>
              </a:schemeClr>
            </a:solidFill>
          </a:ln>
          <a:extLst>
            <a:ext uri="{909E8E84-426E-40dd-AFC4-6F175D3DCCD1}">
              <a14:hiddenFill xmlns="" xmlns:a14="http://schemas.microsoft.com/office/drawing/2010/main">
                <a:solidFill>
                  <a:srgbClr val="FFFFFF"/>
                </a:solidFill>
              </a14:hiddenFill>
            </a:ext>
          </a:extLst>
        </p:spPr>
      </p:pic>
      <p:pic>
        <p:nvPicPr>
          <p:cNvPr id="1030" name="Picture 6" descr="https://farm9.staticflickr.com/8125/8617048224_4d166133a2_b.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329649" y="3067718"/>
            <a:ext cx="3123705" cy="2105945"/>
          </a:xfrm>
          <a:prstGeom prst="rect">
            <a:avLst/>
          </a:prstGeom>
          <a:noFill/>
          <a:ln w="34925">
            <a:solidFill>
              <a:schemeClr val="bg1">
                <a:lumMod val="95000"/>
              </a:schemeClr>
            </a:solidFill>
          </a:ln>
          <a:extLst>
            <a:ext uri="{909E8E84-426E-40dd-AFC4-6F175D3DCCD1}">
              <a14:hiddenFill xmlns="" xmlns:a14="http://schemas.microsoft.com/office/drawing/2010/main">
                <a:solidFill>
                  <a:srgbClr val="FFFFFF"/>
                </a:solidFill>
              </a14:hiddenFill>
            </a:ext>
          </a:extLst>
        </p:spPr>
      </p:pic>
      <p:sp>
        <p:nvSpPr>
          <p:cNvPr id="4" name="Text Placeholder 3"/>
          <p:cNvSpPr>
            <a:spLocks noGrp="1"/>
          </p:cNvSpPr>
          <p:nvPr>
            <p:ph type="body" sz="quarter" idx="14"/>
          </p:nvPr>
        </p:nvSpPr>
        <p:spPr>
          <a:xfrm>
            <a:off x="5939908" y="6133371"/>
            <a:ext cx="3108960" cy="246221"/>
          </a:xfrm>
        </p:spPr>
        <p:txBody>
          <a:bodyPr/>
          <a:lstStyle/>
          <a:p>
            <a:r>
              <a:rPr lang="en-US" dirty="0"/>
              <a:t>February 3-5, 2016</a:t>
            </a:r>
          </a:p>
        </p:txBody>
      </p:sp>
      <p:sp>
        <p:nvSpPr>
          <p:cNvPr id="2" name="Text Placeholder 1"/>
          <p:cNvSpPr>
            <a:spLocks noGrp="1"/>
          </p:cNvSpPr>
          <p:nvPr>
            <p:ph type="body" sz="quarter" idx="10"/>
          </p:nvPr>
        </p:nvSpPr>
        <p:spPr>
          <a:xfrm>
            <a:off x="331471" y="5318971"/>
            <a:ext cx="8178684" cy="1509644"/>
          </a:xfrm>
        </p:spPr>
        <p:txBody>
          <a:bodyPr/>
          <a:lstStyle/>
          <a:p>
            <a:r>
              <a:rPr lang="en-US" dirty="0">
                <a:latin typeface="Arial"/>
                <a:cs typeface="Arial"/>
              </a:rPr>
              <a:t>Coal and Biomass to Liquids: </a:t>
            </a:r>
          </a:p>
          <a:p>
            <a:r>
              <a:rPr lang="en-US" dirty="0">
                <a:latin typeface="Arial"/>
                <a:cs typeface="Arial"/>
              </a:rPr>
              <a:t>Early-Mover Opportunity for CCS Deployment</a:t>
            </a:r>
          </a:p>
          <a:p>
            <a:endParaRPr lang="en-US" sz="1800" dirty="0">
              <a:latin typeface="Arial"/>
              <a:cs typeface="Arial"/>
            </a:endParaRPr>
          </a:p>
          <a:p>
            <a:r>
              <a:rPr lang="en-US" sz="1600" dirty="0">
                <a:latin typeface="Arial"/>
                <a:cs typeface="Arial"/>
              </a:rPr>
              <a:t>US DOE NETL – Research &amp; Innovation Center</a:t>
            </a:r>
          </a:p>
        </p:txBody>
      </p:sp>
      <p:pic>
        <p:nvPicPr>
          <p:cNvPr id="6" name="Picture 5"/>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 y="3080766"/>
            <a:ext cx="3065745" cy="2105945"/>
          </a:xfrm>
          <a:prstGeom prst="rect">
            <a:avLst/>
          </a:prstGeom>
          <a:ln w="34925">
            <a:solidFill>
              <a:schemeClr val="bg1">
                <a:lumMod val="95000"/>
              </a:schemeClr>
            </a:solidFill>
          </a:ln>
        </p:spPr>
      </p:pic>
      <p:pic>
        <p:nvPicPr>
          <p:cNvPr id="1034" name="Picture 10" descr="https://farm9.staticflickr.com/8068/8204054804_41b8af06c2_b.jp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6694491" y="1346010"/>
            <a:ext cx="2449510" cy="3827654"/>
          </a:xfrm>
          <a:prstGeom prst="rect">
            <a:avLst/>
          </a:prstGeom>
          <a:noFill/>
          <a:ln w="34925">
            <a:solidFill>
              <a:schemeClr val="bg1">
                <a:lumMod val="95000"/>
              </a:schemeClr>
            </a:solidFill>
          </a:ln>
          <a:extLst>
            <a:ext uri="{909E8E84-426E-40dd-AFC4-6F175D3DCCD1}">
              <a14:hiddenFill xmlns="" xmlns:a14="http://schemas.microsoft.com/office/drawing/2010/main">
                <a:solidFill>
                  <a:srgbClr val="FFFFFF"/>
                </a:solidFill>
              </a14:hiddenFill>
            </a:ext>
          </a:extLst>
        </p:spPr>
      </p:pic>
      <p:sp>
        <p:nvSpPr>
          <p:cNvPr id="5" name="Text Placeholder 4"/>
          <p:cNvSpPr>
            <a:spLocks noGrp="1"/>
          </p:cNvSpPr>
          <p:nvPr>
            <p:ph type="body" sz="quarter" idx="13"/>
          </p:nvPr>
        </p:nvSpPr>
        <p:spPr>
          <a:xfrm>
            <a:off x="6269092" y="5318971"/>
            <a:ext cx="2743200" cy="569387"/>
          </a:xfrm>
        </p:spPr>
        <p:txBody>
          <a:bodyPr/>
          <a:lstStyle/>
          <a:p>
            <a:r>
              <a:rPr lang="en-US" dirty="0"/>
              <a:t>Thomas J. Tarka, P.E.</a:t>
            </a:r>
          </a:p>
          <a:p>
            <a:r>
              <a:rPr lang="en-US" dirty="0"/>
              <a:t>Morgan Summers </a:t>
            </a:r>
          </a:p>
        </p:txBody>
      </p:sp>
    </p:spTree>
    <p:extLst>
      <p:ext uri="{BB962C8B-B14F-4D97-AF65-F5344CB8AC3E}">
        <p14:creationId xmlns:p14="http://schemas.microsoft.com/office/powerpoint/2010/main" val="107299065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4788" y="89655"/>
            <a:ext cx="7223760" cy="954107"/>
          </a:xfrm>
        </p:spPr>
        <p:txBody>
          <a:bodyPr/>
          <a:lstStyle/>
          <a:p>
            <a:r>
              <a:rPr lang="en-US" sz="2800" dirty="0">
                <a:latin typeface="Arial"/>
                <a:cs typeface="Arial"/>
              </a:rPr>
              <a:t>CTL: Assessing the Cost of CCS</a:t>
            </a:r>
            <a:br>
              <a:rPr lang="en-US" sz="2800" dirty="0">
                <a:latin typeface="Arial"/>
                <a:cs typeface="Arial"/>
              </a:rPr>
            </a:br>
            <a:r>
              <a:rPr lang="en-US" sz="2800" b="0" i="1" dirty="0">
                <a:latin typeface="Arial"/>
                <a:cs typeface="Arial"/>
              </a:rPr>
              <a:t>Results: CO</a:t>
            </a:r>
            <a:r>
              <a:rPr lang="en-US" sz="2800" b="0" i="1" baseline="-25000" dirty="0">
                <a:latin typeface="Arial"/>
                <a:cs typeface="Arial"/>
              </a:rPr>
              <a:t>2</a:t>
            </a:r>
            <a:r>
              <a:rPr lang="en-US" sz="2800" b="0" i="1" dirty="0">
                <a:latin typeface="Arial"/>
                <a:cs typeface="Arial"/>
              </a:rPr>
              <a:t> Sequestration Case Costs </a:t>
            </a:r>
            <a:endParaRPr lang="en-US" sz="2800" dirty="0">
              <a:latin typeface="Arial"/>
              <a:cs typeface="Arial"/>
            </a:endParaRPr>
          </a:p>
        </p:txBody>
      </p:sp>
      <p:sp>
        <p:nvSpPr>
          <p:cNvPr id="4" name="Text Placeholder 3"/>
          <p:cNvSpPr>
            <a:spLocks noGrp="1"/>
          </p:cNvSpPr>
          <p:nvPr>
            <p:ph type="body" sz="quarter" idx="11"/>
          </p:nvPr>
        </p:nvSpPr>
        <p:spPr/>
        <p:txBody>
          <a:bodyPr/>
          <a:lstStyle/>
          <a:p>
            <a:endParaRPr lang="en-US"/>
          </a:p>
        </p:txBody>
      </p:sp>
      <p:sp>
        <p:nvSpPr>
          <p:cNvPr id="19" name="Content Placeholder 1"/>
          <p:cNvSpPr>
            <a:spLocks noGrp="1"/>
          </p:cNvSpPr>
          <p:nvPr>
            <p:ph idx="1"/>
          </p:nvPr>
        </p:nvSpPr>
        <p:spPr>
          <a:xfrm>
            <a:off x="457200" y="1234439"/>
            <a:ext cx="8229600" cy="4572000"/>
          </a:xfrm>
        </p:spPr>
        <p:txBody>
          <a:bodyPr/>
          <a:lstStyle/>
          <a:p>
            <a:endParaRPr lang="en-US" dirty="0"/>
          </a:p>
          <a:p>
            <a:endParaRPr lang="en-US" dirty="0"/>
          </a:p>
          <a:p>
            <a:endParaRPr lang="en-US" dirty="0"/>
          </a:p>
        </p:txBody>
      </p:sp>
      <p:graphicFrame>
        <p:nvGraphicFramePr>
          <p:cNvPr id="7" name="Content Placeholder 3"/>
          <p:cNvGraphicFramePr>
            <a:graphicFrameLocks/>
          </p:cNvGraphicFramePr>
          <p:nvPr>
            <p:extLst>
              <p:ext uri="{D42A27DB-BD31-4B8C-83A1-F6EECF244321}">
                <p14:modId xmlns:p14="http://schemas.microsoft.com/office/powerpoint/2010/main" val="672902189"/>
              </p:ext>
            </p:extLst>
          </p:nvPr>
        </p:nvGraphicFramePr>
        <p:xfrm>
          <a:off x="928687" y="1370013"/>
          <a:ext cx="7758115" cy="4663440"/>
        </p:xfrm>
        <a:graphic>
          <a:graphicData uri="http://schemas.openxmlformats.org/drawingml/2006/table">
            <a:tbl>
              <a:tblPr firstRow="1" bandRow="1"/>
              <a:tblGrid>
                <a:gridCol w="4386263">
                  <a:extLst>
                    <a:ext uri="{9D8B030D-6E8A-4147-A177-3AD203B41FA5}">
                      <a16:colId xmlns:a16="http://schemas.microsoft.com/office/drawing/2014/main" val="20000"/>
                    </a:ext>
                  </a:extLst>
                </a:gridCol>
                <a:gridCol w="1671638">
                  <a:extLst>
                    <a:ext uri="{9D8B030D-6E8A-4147-A177-3AD203B41FA5}">
                      <a16:colId xmlns:a16="http://schemas.microsoft.com/office/drawing/2014/main" val="20001"/>
                    </a:ext>
                  </a:extLst>
                </a:gridCol>
                <a:gridCol w="1700214">
                  <a:extLst>
                    <a:ext uri="{9D8B030D-6E8A-4147-A177-3AD203B41FA5}">
                      <a16:colId xmlns:a16="http://schemas.microsoft.com/office/drawing/2014/main" val="20002"/>
                    </a:ext>
                  </a:extLst>
                </a:gridCol>
              </a:tblGrid>
              <a:tr h="274320">
                <a:tc>
                  <a:txBody>
                    <a:bodyPr/>
                    <a:lstStyle>
                      <a:lvl1pPr marL="0" algn="l" defTabSz="914400" rtl="0" eaLnBrk="1" latinLnBrk="0" hangingPunct="1">
                        <a:defRPr sz="1800" b="1" kern="1200">
                          <a:solidFill>
                            <a:schemeClr val="dk1"/>
                          </a:solidFill>
                          <a:latin typeface="Arial"/>
                        </a:defRPr>
                      </a:lvl1pPr>
                      <a:lvl2pPr marL="457200" algn="l" defTabSz="914400" rtl="0" eaLnBrk="1" latinLnBrk="0" hangingPunct="1">
                        <a:defRPr sz="1800" b="1" kern="1200">
                          <a:solidFill>
                            <a:schemeClr val="dk1"/>
                          </a:solidFill>
                          <a:latin typeface="Arial"/>
                        </a:defRPr>
                      </a:lvl2pPr>
                      <a:lvl3pPr marL="914400" algn="l" defTabSz="914400" rtl="0" eaLnBrk="1" latinLnBrk="0" hangingPunct="1">
                        <a:defRPr sz="1800" b="1" kern="1200">
                          <a:solidFill>
                            <a:schemeClr val="dk1"/>
                          </a:solidFill>
                          <a:latin typeface="Arial"/>
                        </a:defRPr>
                      </a:lvl3pPr>
                      <a:lvl4pPr marL="1371600" algn="l" defTabSz="914400" rtl="0" eaLnBrk="1" latinLnBrk="0" hangingPunct="1">
                        <a:defRPr sz="1800" b="1" kern="1200">
                          <a:solidFill>
                            <a:schemeClr val="dk1"/>
                          </a:solidFill>
                          <a:latin typeface="Arial"/>
                        </a:defRPr>
                      </a:lvl4pPr>
                      <a:lvl5pPr marL="1828800" algn="l" defTabSz="914400" rtl="0" eaLnBrk="1" latinLnBrk="0" hangingPunct="1">
                        <a:defRPr sz="1800" b="1" kern="1200">
                          <a:solidFill>
                            <a:schemeClr val="dk1"/>
                          </a:solidFill>
                          <a:latin typeface="Arial"/>
                        </a:defRPr>
                      </a:lvl5pPr>
                      <a:lvl6pPr marL="2286000" algn="l" defTabSz="914400" rtl="0" eaLnBrk="1" latinLnBrk="0" hangingPunct="1">
                        <a:defRPr sz="1800" b="1" kern="1200">
                          <a:solidFill>
                            <a:schemeClr val="dk1"/>
                          </a:solidFill>
                          <a:latin typeface="Arial"/>
                        </a:defRPr>
                      </a:lvl6pPr>
                      <a:lvl7pPr marL="2743200" algn="l" defTabSz="914400" rtl="0" eaLnBrk="1" latinLnBrk="0" hangingPunct="1">
                        <a:defRPr sz="1800" b="1" kern="1200">
                          <a:solidFill>
                            <a:schemeClr val="dk1"/>
                          </a:solidFill>
                          <a:latin typeface="Arial"/>
                        </a:defRPr>
                      </a:lvl7pPr>
                      <a:lvl8pPr marL="3200400" algn="l" defTabSz="914400" rtl="0" eaLnBrk="1" latinLnBrk="0" hangingPunct="1">
                        <a:defRPr sz="1800" b="1" kern="1200">
                          <a:solidFill>
                            <a:schemeClr val="dk1"/>
                          </a:solidFill>
                          <a:latin typeface="Arial"/>
                        </a:defRPr>
                      </a:lvl8pPr>
                      <a:lvl9pPr marL="3657600" algn="l" defTabSz="914400" rtl="0" eaLnBrk="1" latinLnBrk="0" hangingPunct="1">
                        <a:defRPr sz="1800" b="1" kern="1200">
                          <a:solidFill>
                            <a:schemeClr val="dk1"/>
                          </a:solidFill>
                          <a:latin typeface="Arial"/>
                        </a:defRPr>
                      </a:lvl9pPr>
                    </a:lstStyle>
                    <a:p>
                      <a:pPr algn="l" fontAlgn="b"/>
                      <a:r>
                        <a:rPr lang="en-US" sz="1400" u="none" strike="noStrike" dirty="0">
                          <a:effectLst/>
                        </a:rPr>
                        <a:t> CO</a:t>
                      </a:r>
                      <a:r>
                        <a:rPr lang="en-US" sz="1400" u="none" strike="noStrike" baseline="-25000" dirty="0">
                          <a:effectLst/>
                        </a:rPr>
                        <a:t>2</a:t>
                      </a:r>
                      <a:r>
                        <a:rPr lang="en-US" sz="1400" u="none" strike="noStrike" dirty="0">
                          <a:effectLst/>
                        </a:rPr>
                        <a:t> Sequestration</a:t>
                      </a:r>
                      <a:r>
                        <a:rPr lang="en-US" sz="1400" u="none" strike="noStrike" baseline="0" dirty="0">
                          <a:effectLst/>
                        </a:rPr>
                        <a:t> Case, 2011$</a:t>
                      </a:r>
                      <a:endParaRPr lang="en-US" sz="1400" b="0" i="0" u="none" strike="noStrike" dirty="0">
                        <a:solidFill>
                          <a:srgbClr val="000000"/>
                        </a:solidFill>
                        <a:effectLst/>
                        <a:latin typeface="Calibri"/>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0066FF">
                        <a:lumMod val="40000"/>
                        <a:lumOff val="60000"/>
                      </a:srgbClr>
                    </a:solidFill>
                  </a:tcPr>
                </a:tc>
                <a:tc>
                  <a:txBody>
                    <a:bodyPr/>
                    <a:lstStyle>
                      <a:lvl1pPr marL="0" algn="l" defTabSz="914400" rtl="0" eaLnBrk="1" latinLnBrk="0" hangingPunct="1">
                        <a:defRPr sz="1800" b="1" kern="1200">
                          <a:solidFill>
                            <a:schemeClr val="dk1"/>
                          </a:solidFill>
                          <a:latin typeface="Arial"/>
                        </a:defRPr>
                      </a:lvl1pPr>
                      <a:lvl2pPr marL="457200" algn="l" defTabSz="914400" rtl="0" eaLnBrk="1" latinLnBrk="0" hangingPunct="1">
                        <a:defRPr sz="1800" b="1" kern="1200">
                          <a:solidFill>
                            <a:schemeClr val="dk1"/>
                          </a:solidFill>
                          <a:latin typeface="Arial"/>
                        </a:defRPr>
                      </a:lvl2pPr>
                      <a:lvl3pPr marL="914400" algn="l" defTabSz="914400" rtl="0" eaLnBrk="1" latinLnBrk="0" hangingPunct="1">
                        <a:defRPr sz="1800" b="1" kern="1200">
                          <a:solidFill>
                            <a:schemeClr val="dk1"/>
                          </a:solidFill>
                          <a:latin typeface="Arial"/>
                        </a:defRPr>
                      </a:lvl3pPr>
                      <a:lvl4pPr marL="1371600" algn="l" defTabSz="914400" rtl="0" eaLnBrk="1" latinLnBrk="0" hangingPunct="1">
                        <a:defRPr sz="1800" b="1" kern="1200">
                          <a:solidFill>
                            <a:schemeClr val="dk1"/>
                          </a:solidFill>
                          <a:latin typeface="Arial"/>
                        </a:defRPr>
                      </a:lvl4pPr>
                      <a:lvl5pPr marL="1828800" algn="l" defTabSz="914400" rtl="0" eaLnBrk="1" latinLnBrk="0" hangingPunct="1">
                        <a:defRPr sz="1800" b="1" kern="1200">
                          <a:solidFill>
                            <a:schemeClr val="dk1"/>
                          </a:solidFill>
                          <a:latin typeface="Arial"/>
                        </a:defRPr>
                      </a:lvl5pPr>
                      <a:lvl6pPr marL="2286000" algn="l" defTabSz="914400" rtl="0" eaLnBrk="1" latinLnBrk="0" hangingPunct="1">
                        <a:defRPr sz="1800" b="1" kern="1200">
                          <a:solidFill>
                            <a:schemeClr val="dk1"/>
                          </a:solidFill>
                          <a:latin typeface="Arial"/>
                        </a:defRPr>
                      </a:lvl6pPr>
                      <a:lvl7pPr marL="2743200" algn="l" defTabSz="914400" rtl="0" eaLnBrk="1" latinLnBrk="0" hangingPunct="1">
                        <a:defRPr sz="1800" b="1" kern="1200">
                          <a:solidFill>
                            <a:schemeClr val="dk1"/>
                          </a:solidFill>
                          <a:latin typeface="Arial"/>
                        </a:defRPr>
                      </a:lvl7pPr>
                      <a:lvl8pPr marL="3200400" algn="l" defTabSz="914400" rtl="0" eaLnBrk="1" latinLnBrk="0" hangingPunct="1">
                        <a:defRPr sz="1800" b="1" kern="1200">
                          <a:solidFill>
                            <a:schemeClr val="dk1"/>
                          </a:solidFill>
                          <a:latin typeface="Arial"/>
                        </a:defRPr>
                      </a:lvl8pPr>
                      <a:lvl9pPr marL="3657600" algn="l" defTabSz="914400" rtl="0" eaLnBrk="1" latinLnBrk="0" hangingPunct="1">
                        <a:defRPr sz="1800" b="1" kern="1200">
                          <a:solidFill>
                            <a:schemeClr val="dk1"/>
                          </a:solidFill>
                          <a:latin typeface="Arial"/>
                        </a:defRPr>
                      </a:lvl9pPr>
                    </a:lstStyle>
                    <a:p>
                      <a:pPr algn="ctr" fontAlgn="b"/>
                      <a:r>
                        <a:rPr lang="en-US" sz="1400" u="none" strike="noStrike" dirty="0">
                          <a:effectLst/>
                        </a:rPr>
                        <a:t>Standard Financing</a:t>
                      </a:r>
                      <a:endParaRPr lang="en-US" sz="1400" b="1" i="0" u="none" strike="noStrike" dirty="0">
                        <a:solidFill>
                          <a:srgbClr val="000000"/>
                        </a:solidFill>
                        <a:effectLst/>
                        <a:latin typeface="Calibri"/>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0066FF">
                        <a:lumMod val="40000"/>
                        <a:lumOff val="60000"/>
                      </a:srgbClr>
                    </a:solidFill>
                  </a:tcPr>
                </a:tc>
                <a:tc>
                  <a:txBody>
                    <a:bodyPr/>
                    <a:lstStyle>
                      <a:lvl1pPr marL="0" algn="l" defTabSz="914400" rtl="0" eaLnBrk="1" latinLnBrk="0" hangingPunct="1">
                        <a:defRPr sz="1800" b="1" kern="1200">
                          <a:solidFill>
                            <a:schemeClr val="dk1"/>
                          </a:solidFill>
                          <a:latin typeface="Arial"/>
                        </a:defRPr>
                      </a:lvl1pPr>
                      <a:lvl2pPr marL="457200" algn="l" defTabSz="914400" rtl="0" eaLnBrk="1" latinLnBrk="0" hangingPunct="1">
                        <a:defRPr sz="1800" b="1" kern="1200">
                          <a:solidFill>
                            <a:schemeClr val="dk1"/>
                          </a:solidFill>
                          <a:latin typeface="Arial"/>
                        </a:defRPr>
                      </a:lvl2pPr>
                      <a:lvl3pPr marL="914400" algn="l" defTabSz="914400" rtl="0" eaLnBrk="1" latinLnBrk="0" hangingPunct="1">
                        <a:defRPr sz="1800" b="1" kern="1200">
                          <a:solidFill>
                            <a:schemeClr val="dk1"/>
                          </a:solidFill>
                          <a:latin typeface="Arial"/>
                        </a:defRPr>
                      </a:lvl3pPr>
                      <a:lvl4pPr marL="1371600" algn="l" defTabSz="914400" rtl="0" eaLnBrk="1" latinLnBrk="0" hangingPunct="1">
                        <a:defRPr sz="1800" b="1" kern="1200">
                          <a:solidFill>
                            <a:schemeClr val="dk1"/>
                          </a:solidFill>
                          <a:latin typeface="Arial"/>
                        </a:defRPr>
                      </a:lvl4pPr>
                      <a:lvl5pPr marL="1828800" algn="l" defTabSz="914400" rtl="0" eaLnBrk="1" latinLnBrk="0" hangingPunct="1">
                        <a:defRPr sz="1800" b="1" kern="1200">
                          <a:solidFill>
                            <a:schemeClr val="dk1"/>
                          </a:solidFill>
                          <a:latin typeface="Arial"/>
                        </a:defRPr>
                      </a:lvl5pPr>
                      <a:lvl6pPr marL="2286000" algn="l" defTabSz="914400" rtl="0" eaLnBrk="1" latinLnBrk="0" hangingPunct="1">
                        <a:defRPr sz="1800" b="1" kern="1200">
                          <a:solidFill>
                            <a:schemeClr val="dk1"/>
                          </a:solidFill>
                          <a:latin typeface="Arial"/>
                        </a:defRPr>
                      </a:lvl6pPr>
                      <a:lvl7pPr marL="2743200" algn="l" defTabSz="914400" rtl="0" eaLnBrk="1" latinLnBrk="0" hangingPunct="1">
                        <a:defRPr sz="1800" b="1" kern="1200">
                          <a:solidFill>
                            <a:schemeClr val="dk1"/>
                          </a:solidFill>
                          <a:latin typeface="Arial"/>
                        </a:defRPr>
                      </a:lvl7pPr>
                      <a:lvl8pPr marL="3200400" algn="l" defTabSz="914400" rtl="0" eaLnBrk="1" latinLnBrk="0" hangingPunct="1">
                        <a:defRPr sz="1800" b="1" kern="1200">
                          <a:solidFill>
                            <a:schemeClr val="dk1"/>
                          </a:solidFill>
                          <a:latin typeface="Arial"/>
                        </a:defRPr>
                      </a:lvl8pPr>
                      <a:lvl9pPr marL="3657600" algn="l" defTabSz="914400" rtl="0" eaLnBrk="1" latinLnBrk="0" hangingPunct="1">
                        <a:defRPr sz="1800" b="1" kern="1200">
                          <a:solidFill>
                            <a:schemeClr val="dk1"/>
                          </a:solidFill>
                          <a:latin typeface="Arial"/>
                        </a:defRPr>
                      </a:lvl9pPr>
                    </a:lstStyle>
                    <a:p>
                      <a:pPr algn="ctr" fontAlgn="b"/>
                      <a:r>
                        <a:rPr lang="en-US" sz="1400" b="1" i="0" u="none" strike="noStrike" dirty="0">
                          <a:solidFill>
                            <a:schemeClr val="tx1"/>
                          </a:solidFill>
                          <a:effectLst/>
                          <a:latin typeface="+mn-lt"/>
                        </a:rPr>
                        <a:t>Gov’t Incentives</a:t>
                      </a:r>
                      <a:endParaRPr lang="en-US" sz="1400" b="1" i="0" u="none" strike="noStrike" dirty="0">
                        <a:solidFill>
                          <a:srgbClr val="000000"/>
                        </a:solidFill>
                        <a:effectLst/>
                        <a:latin typeface="Calibri"/>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0066FF">
                        <a:lumMod val="40000"/>
                        <a:lumOff val="60000"/>
                      </a:srgbClr>
                    </a:solidFill>
                  </a:tcPr>
                </a:tc>
                <a:extLst>
                  <a:ext uri="{0D108BD9-81ED-4DB2-BD59-A6C34878D82A}">
                    <a16:rowId xmlns:a16="http://schemas.microsoft.com/office/drawing/2014/main" val="10000"/>
                  </a:ext>
                </a:extLst>
              </a:tr>
              <a:tr h="274320">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l" fontAlgn="b"/>
                      <a:r>
                        <a:rPr lang="en-US" sz="1400" u="none" strike="noStrike" dirty="0">
                          <a:effectLst/>
                        </a:rPr>
                        <a:t>TOC, $1000</a:t>
                      </a:r>
                      <a:endParaRPr lang="en-US" sz="1400" b="0" i="0" u="none" strike="noStrike" dirty="0">
                        <a:solidFill>
                          <a:srgbClr val="000000"/>
                        </a:solidFill>
                        <a:effectLst/>
                        <a:latin typeface="Arial"/>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tint val="40000"/>
                      </a:srgb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fontAlgn="b"/>
                      <a:r>
                        <a:rPr lang="en-US" sz="1400" u="none" strike="noStrike">
                          <a:effectLst/>
                        </a:rPr>
                        <a:t>6,532,052</a:t>
                      </a:r>
                      <a:endParaRPr lang="en-US" sz="1400" b="0" i="0" u="none" strike="noStrike">
                        <a:solidFill>
                          <a:srgbClr val="000000"/>
                        </a:solidFill>
                        <a:effectLst/>
                        <a:latin typeface="Calibri"/>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tint val="40000"/>
                      </a:srgb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fontAlgn="b"/>
                      <a:r>
                        <a:rPr lang="en-US" sz="1400" u="none" strike="noStrike">
                          <a:effectLst/>
                        </a:rPr>
                        <a:t>6,532,052</a:t>
                      </a:r>
                      <a:endParaRPr lang="en-US" sz="1400" b="0" i="0" u="none" strike="noStrike">
                        <a:solidFill>
                          <a:srgbClr val="000000"/>
                        </a:solidFill>
                        <a:effectLst/>
                        <a:latin typeface="Calibri"/>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tint val="40000"/>
                      </a:srgbClr>
                    </a:solidFill>
                  </a:tcPr>
                </a:tc>
                <a:extLst>
                  <a:ext uri="{0D108BD9-81ED-4DB2-BD59-A6C34878D82A}">
                    <a16:rowId xmlns:a16="http://schemas.microsoft.com/office/drawing/2014/main" val="10001"/>
                  </a:ext>
                </a:extLst>
              </a:tr>
              <a:tr h="274320">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l" fontAlgn="b"/>
                      <a:r>
                        <a:rPr lang="en-US" sz="1400" u="none" strike="noStrike" dirty="0">
                          <a:effectLst/>
                        </a:rPr>
                        <a:t>TOC, $/bpd or $/kWh</a:t>
                      </a:r>
                      <a:endParaRPr lang="en-US" sz="1400" b="0" i="0" u="none" strike="noStrike" dirty="0">
                        <a:solidFill>
                          <a:srgbClr val="000000"/>
                        </a:solidFill>
                        <a:effectLst/>
                        <a:latin typeface="Arial"/>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tint val="20000"/>
                      </a:srgb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fontAlgn="b"/>
                      <a:r>
                        <a:rPr lang="en-US" sz="1400" u="none" strike="noStrike">
                          <a:effectLst/>
                        </a:rPr>
                        <a:t>130,662</a:t>
                      </a:r>
                      <a:endParaRPr lang="en-US" sz="1400" b="0" i="0" u="none" strike="noStrike">
                        <a:solidFill>
                          <a:srgbClr val="000000"/>
                        </a:solidFill>
                        <a:effectLst/>
                        <a:latin typeface="Calibri"/>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tint val="20000"/>
                      </a:srgb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fontAlgn="b"/>
                      <a:r>
                        <a:rPr lang="en-US" sz="1400" u="none" strike="noStrike">
                          <a:effectLst/>
                        </a:rPr>
                        <a:t>130,662</a:t>
                      </a:r>
                      <a:endParaRPr lang="en-US" sz="1400" b="0" i="0" u="none" strike="noStrike">
                        <a:solidFill>
                          <a:srgbClr val="000000"/>
                        </a:solidFill>
                        <a:effectLst/>
                        <a:latin typeface="Calibri"/>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tint val="20000"/>
                      </a:srgbClr>
                    </a:solidFill>
                  </a:tcPr>
                </a:tc>
                <a:extLst>
                  <a:ext uri="{0D108BD9-81ED-4DB2-BD59-A6C34878D82A}">
                    <a16:rowId xmlns:a16="http://schemas.microsoft.com/office/drawing/2014/main" val="10002"/>
                  </a:ext>
                </a:extLst>
              </a:tr>
              <a:tr h="274320">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l" fontAlgn="b"/>
                      <a:r>
                        <a:rPr lang="en-US" sz="1400" u="none" strike="noStrike">
                          <a:effectLst/>
                        </a:rPr>
                        <a:t>TOC, $/bpdECO or $/kWh</a:t>
                      </a:r>
                      <a:endParaRPr lang="en-US" sz="1400" b="0" i="0" u="none" strike="noStrike">
                        <a:solidFill>
                          <a:srgbClr val="000000"/>
                        </a:solidFill>
                        <a:effectLst/>
                        <a:latin typeface="Arial"/>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tint val="40000"/>
                      </a:srgb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fontAlgn="b"/>
                      <a:r>
                        <a:rPr lang="en-US" sz="1400" u="none" strike="noStrike" dirty="0">
                          <a:effectLst/>
                        </a:rPr>
                        <a:t>124,557</a:t>
                      </a:r>
                      <a:endParaRPr lang="en-US" sz="1400" b="0" i="0" u="none" strike="noStrike" dirty="0">
                        <a:solidFill>
                          <a:srgbClr val="000000"/>
                        </a:solidFill>
                        <a:effectLst/>
                        <a:latin typeface="Calibri"/>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tint val="40000"/>
                      </a:srgb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fontAlgn="b"/>
                      <a:r>
                        <a:rPr lang="en-US" sz="1400" u="none" strike="noStrike">
                          <a:effectLst/>
                        </a:rPr>
                        <a:t>124,557</a:t>
                      </a:r>
                      <a:endParaRPr lang="en-US" sz="1400" b="0" i="0" u="none" strike="noStrike">
                        <a:solidFill>
                          <a:srgbClr val="000000"/>
                        </a:solidFill>
                        <a:effectLst/>
                        <a:latin typeface="Calibri"/>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tint val="40000"/>
                      </a:srgbClr>
                    </a:solidFill>
                  </a:tcPr>
                </a:tc>
                <a:extLst>
                  <a:ext uri="{0D108BD9-81ED-4DB2-BD59-A6C34878D82A}">
                    <a16:rowId xmlns:a16="http://schemas.microsoft.com/office/drawing/2014/main" val="10003"/>
                  </a:ext>
                </a:extLst>
              </a:tr>
              <a:tr h="274320">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l" fontAlgn="b"/>
                      <a:r>
                        <a:rPr lang="en-US" sz="1400" u="none" strike="noStrike">
                          <a:effectLst/>
                        </a:rPr>
                        <a:t>TOC, $/bpdEPD or $/kWh</a:t>
                      </a:r>
                      <a:endParaRPr lang="en-US" sz="1400" b="0" i="0" u="none" strike="noStrike">
                        <a:solidFill>
                          <a:srgbClr val="000000"/>
                        </a:solidFill>
                        <a:effectLst/>
                        <a:latin typeface="Arial"/>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tint val="20000"/>
                      </a:srgb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fontAlgn="b"/>
                      <a:r>
                        <a:rPr lang="en-US" sz="1400" u="none" strike="noStrike" dirty="0">
                          <a:effectLst/>
                        </a:rPr>
                        <a:t>155,696</a:t>
                      </a:r>
                      <a:endParaRPr lang="en-US" sz="1400" b="0" i="0" u="none" strike="noStrike" dirty="0">
                        <a:solidFill>
                          <a:srgbClr val="000000"/>
                        </a:solidFill>
                        <a:effectLst/>
                        <a:latin typeface="Calibri"/>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tint val="20000"/>
                      </a:srgb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fontAlgn="b"/>
                      <a:r>
                        <a:rPr lang="en-US" sz="1400" u="none" strike="noStrike">
                          <a:effectLst/>
                        </a:rPr>
                        <a:t>155,696</a:t>
                      </a:r>
                      <a:endParaRPr lang="en-US" sz="1400" b="0" i="0" u="none" strike="noStrike">
                        <a:solidFill>
                          <a:srgbClr val="000000"/>
                        </a:solidFill>
                        <a:effectLst/>
                        <a:latin typeface="Calibri"/>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tint val="20000"/>
                      </a:srgbClr>
                    </a:solidFill>
                  </a:tcPr>
                </a:tc>
                <a:extLst>
                  <a:ext uri="{0D108BD9-81ED-4DB2-BD59-A6C34878D82A}">
                    <a16:rowId xmlns:a16="http://schemas.microsoft.com/office/drawing/2014/main" val="10004"/>
                  </a:ext>
                </a:extLst>
              </a:tr>
              <a:tr h="274320">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l" fontAlgn="b"/>
                      <a:r>
                        <a:rPr lang="en-US" sz="1400" u="none" strike="noStrike">
                          <a:effectLst/>
                        </a:rPr>
                        <a:t>TASC, $1000</a:t>
                      </a:r>
                      <a:endParaRPr lang="en-US" sz="1400" b="0" i="0" u="none" strike="noStrike">
                        <a:solidFill>
                          <a:srgbClr val="000000"/>
                        </a:solidFill>
                        <a:effectLst/>
                        <a:latin typeface="Arial"/>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tint val="40000"/>
                      </a:srgb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fontAlgn="b"/>
                      <a:r>
                        <a:rPr lang="en-US" sz="1400" u="none" strike="noStrike" dirty="0">
                          <a:effectLst/>
                        </a:rPr>
                        <a:t>7,715,660</a:t>
                      </a:r>
                      <a:endParaRPr lang="en-US" sz="1400" b="0" i="0" u="none" strike="noStrike" dirty="0">
                        <a:solidFill>
                          <a:schemeClr val="tx1"/>
                        </a:solidFill>
                        <a:effectLst/>
                        <a:latin typeface="Calibri"/>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tint val="40000"/>
                      </a:srgb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fontAlgn="b"/>
                      <a:r>
                        <a:rPr lang="en-US" sz="1400" u="none" strike="noStrike" dirty="0">
                          <a:effectLst/>
                        </a:rPr>
                        <a:t>7,494,877</a:t>
                      </a:r>
                      <a:endParaRPr lang="en-US" sz="1400" b="0" i="0" u="none" strike="noStrike" dirty="0">
                        <a:solidFill>
                          <a:srgbClr val="000000"/>
                        </a:solidFill>
                        <a:effectLst/>
                        <a:latin typeface="Calibri"/>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tint val="40000"/>
                      </a:srgbClr>
                    </a:solidFill>
                  </a:tcPr>
                </a:tc>
                <a:extLst>
                  <a:ext uri="{0D108BD9-81ED-4DB2-BD59-A6C34878D82A}">
                    <a16:rowId xmlns:a16="http://schemas.microsoft.com/office/drawing/2014/main" val="10005"/>
                  </a:ext>
                </a:extLst>
              </a:tr>
              <a:tr h="274320">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l" fontAlgn="b"/>
                      <a:r>
                        <a:rPr lang="en-US" sz="1400" u="none" strike="noStrike">
                          <a:effectLst/>
                        </a:rPr>
                        <a:t>TASC, $/bpd or $/kWh</a:t>
                      </a:r>
                      <a:endParaRPr lang="en-US" sz="1400" b="0" i="0" u="none" strike="noStrike">
                        <a:solidFill>
                          <a:srgbClr val="000000"/>
                        </a:solidFill>
                        <a:effectLst/>
                        <a:latin typeface="Arial"/>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tint val="20000"/>
                      </a:srgb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fontAlgn="b"/>
                      <a:r>
                        <a:rPr lang="en-US" sz="1400" u="none" strike="noStrike" dirty="0">
                          <a:effectLst/>
                        </a:rPr>
                        <a:t>154,338</a:t>
                      </a:r>
                      <a:endParaRPr lang="en-US" sz="1400" b="0" i="0" u="none" strike="noStrike" dirty="0">
                        <a:solidFill>
                          <a:srgbClr val="000000"/>
                        </a:solidFill>
                        <a:effectLst/>
                        <a:latin typeface="Calibri"/>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tint val="20000"/>
                      </a:srgb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fontAlgn="b"/>
                      <a:r>
                        <a:rPr lang="en-US" sz="1400" u="none" strike="noStrike">
                          <a:effectLst/>
                        </a:rPr>
                        <a:t>149,922</a:t>
                      </a:r>
                      <a:endParaRPr lang="en-US" sz="1400" b="0" i="0" u="none" strike="noStrike">
                        <a:solidFill>
                          <a:srgbClr val="000000"/>
                        </a:solidFill>
                        <a:effectLst/>
                        <a:latin typeface="Calibri"/>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tint val="20000"/>
                      </a:srgbClr>
                    </a:solidFill>
                  </a:tcPr>
                </a:tc>
                <a:extLst>
                  <a:ext uri="{0D108BD9-81ED-4DB2-BD59-A6C34878D82A}">
                    <a16:rowId xmlns:a16="http://schemas.microsoft.com/office/drawing/2014/main" val="10006"/>
                  </a:ext>
                </a:extLst>
              </a:tr>
              <a:tr h="274320">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l" fontAlgn="b"/>
                      <a:r>
                        <a:rPr lang="en-US" sz="1400" u="none" strike="noStrike">
                          <a:effectLst/>
                        </a:rPr>
                        <a:t>TASC, $/bpdECO or $/kWh</a:t>
                      </a:r>
                      <a:endParaRPr lang="en-US" sz="1400" b="0" i="0" u="none" strike="noStrike">
                        <a:solidFill>
                          <a:srgbClr val="000000"/>
                        </a:solidFill>
                        <a:effectLst/>
                        <a:latin typeface="Arial"/>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tint val="40000"/>
                      </a:srgb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fontAlgn="b"/>
                      <a:r>
                        <a:rPr lang="en-US" sz="1400" u="none" strike="noStrike" dirty="0">
                          <a:effectLst/>
                        </a:rPr>
                        <a:t>147,127</a:t>
                      </a:r>
                      <a:endParaRPr lang="en-US" sz="1400" b="0" i="0" u="none" strike="noStrike" dirty="0">
                        <a:solidFill>
                          <a:srgbClr val="000000"/>
                        </a:solidFill>
                        <a:effectLst/>
                        <a:latin typeface="Calibri"/>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tint val="40000"/>
                      </a:srgb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fontAlgn="b"/>
                      <a:r>
                        <a:rPr lang="en-US" sz="1400" u="none" strike="noStrike" dirty="0">
                          <a:effectLst/>
                        </a:rPr>
                        <a:t>142,917</a:t>
                      </a:r>
                      <a:endParaRPr lang="en-US" sz="1400" b="0" i="0" u="none" strike="noStrike" dirty="0">
                        <a:solidFill>
                          <a:srgbClr val="000000"/>
                        </a:solidFill>
                        <a:effectLst/>
                        <a:latin typeface="Calibri"/>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tint val="40000"/>
                      </a:srgbClr>
                    </a:solidFill>
                  </a:tcPr>
                </a:tc>
                <a:extLst>
                  <a:ext uri="{0D108BD9-81ED-4DB2-BD59-A6C34878D82A}">
                    <a16:rowId xmlns:a16="http://schemas.microsoft.com/office/drawing/2014/main" val="10007"/>
                  </a:ext>
                </a:extLst>
              </a:tr>
              <a:tr h="274320">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l" fontAlgn="b"/>
                      <a:r>
                        <a:rPr lang="en-US" sz="1400" u="none" strike="noStrike" dirty="0" err="1">
                          <a:effectLst/>
                        </a:rPr>
                        <a:t>TASC</a:t>
                      </a:r>
                      <a:r>
                        <a:rPr lang="en-US" sz="1400" u="none" strike="noStrike" dirty="0">
                          <a:effectLst/>
                        </a:rPr>
                        <a:t>, $/</a:t>
                      </a:r>
                      <a:r>
                        <a:rPr lang="en-US" sz="1400" u="none" strike="noStrike" dirty="0" err="1">
                          <a:effectLst/>
                        </a:rPr>
                        <a:t>bpdEPD</a:t>
                      </a:r>
                      <a:r>
                        <a:rPr lang="en-US" sz="1400" u="none" strike="noStrike" dirty="0">
                          <a:effectLst/>
                        </a:rPr>
                        <a:t> or $/kWh</a:t>
                      </a:r>
                      <a:endParaRPr lang="en-US" sz="1400" b="0" i="0" u="none" strike="noStrike" dirty="0">
                        <a:solidFill>
                          <a:srgbClr val="000000"/>
                        </a:solidFill>
                        <a:effectLst/>
                        <a:latin typeface="Arial"/>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tint val="20000"/>
                      </a:srgb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fontAlgn="b"/>
                      <a:r>
                        <a:rPr lang="en-US" sz="1400" u="none" strike="noStrike" dirty="0">
                          <a:effectLst/>
                        </a:rPr>
                        <a:t>183,908</a:t>
                      </a:r>
                      <a:endParaRPr lang="en-US" sz="1400" b="0" i="0" u="none" strike="noStrike" dirty="0">
                        <a:solidFill>
                          <a:srgbClr val="000000"/>
                        </a:solidFill>
                        <a:effectLst/>
                        <a:latin typeface="Calibri"/>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tint val="20000"/>
                      </a:srgb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fontAlgn="b"/>
                      <a:r>
                        <a:rPr lang="en-US" sz="1400" u="none" strike="noStrike" dirty="0">
                          <a:effectLst/>
                        </a:rPr>
                        <a:t>178,646</a:t>
                      </a:r>
                      <a:endParaRPr lang="en-US" sz="1400" b="0" i="0" u="none" strike="noStrike" dirty="0">
                        <a:solidFill>
                          <a:srgbClr val="000000"/>
                        </a:solidFill>
                        <a:effectLst/>
                        <a:latin typeface="Calibri"/>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tint val="20000"/>
                      </a:srgbClr>
                    </a:solidFill>
                  </a:tcPr>
                </a:tc>
                <a:extLst>
                  <a:ext uri="{0D108BD9-81ED-4DB2-BD59-A6C34878D82A}">
                    <a16:rowId xmlns:a16="http://schemas.microsoft.com/office/drawing/2014/main" val="10008"/>
                  </a:ext>
                </a:extLst>
              </a:tr>
              <a:tr h="274320">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l" fontAlgn="b"/>
                      <a:r>
                        <a:rPr lang="en-US" sz="1400" u="none" strike="noStrike" dirty="0">
                          <a:effectLst/>
                        </a:rPr>
                        <a:t>Total annual emissions value charge (90% CF), $1000</a:t>
                      </a:r>
                      <a:endParaRPr lang="en-US" sz="1400" b="0" i="0" u="none" strike="noStrike" dirty="0">
                        <a:solidFill>
                          <a:srgbClr val="000000"/>
                        </a:solidFill>
                        <a:effectLst/>
                        <a:latin typeface="Arial"/>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tint val="40000"/>
                      </a:srgb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fontAlgn="b"/>
                      <a:r>
                        <a:rPr lang="en-US" sz="1400" u="none" strike="noStrike">
                          <a:effectLst/>
                        </a:rPr>
                        <a:t>0</a:t>
                      </a:r>
                      <a:endParaRPr lang="en-US" sz="1400" b="0" i="0" u="none" strike="noStrike">
                        <a:solidFill>
                          <a:srgbClr val="000000"/>
                        </a:solidFill>
                        <a:effectLst/>
                        <a:latin typeface="Calibri"/>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tint val="40000"/>
                      </a:srgb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fontAlgn="b"/>
                      <a:r>
                        <a:rPr lang="en-US" sz="1400" u="none" strike="noStrike" dirty="0">
                          <a:effectLst/>
                        </a:rPr>
                        <a:t>0</a:t>
                      </a:r>
                      <a:endParaRPr lang="en-US" sz="1400" b="0" i="0" u="none" strike="noStrike" dirty="0">
                        <a:solidFill>
                          <a:srgbClr val="000000"/>
                        </a:solidFill>
                        <a:effectLst/>
                        <a:latin typeface="Calibri"/>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tint val="40000"/>
                      </a:srgbClr>
                    </a:solidFill>
                  </a:tcPr>
                </a:tc>
                <a:extLst>
                  <a:ext uri="{0D108BD9-81ED-4DB2-BD59-A6C34878D82A}">
                    <a16:rowId xmlns:a16="http://schemas.microsoft.com/office/drawing/2014/main" val="10009"/>
                  </a:ext>
                </a:extLst>
              </a:tr>
              <a:tr h="274320">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l" fontAlgn="b"/>
                      <a:r>
                        <a:rPr lang="en-US" sz="1400" u="none" strike="noStrike">
                          <a:effectLst/>
                        </a:rPr>
                        <a:t>Total annual fixed and variable O&amp;M (90% CF), $1000</a:t>
                      </a:r>
                      <a:endParaRPr lang="en-US" sz="1400" b="0" i="0" u="none" strike="noStrike">
                        <a:solidFill>
                          <a:srgbClr val="000000"/>
                        </a:solidFill>
                        <a:effectLst/>
                        <a:latin typeface="Arial"/>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tint val="20000"/>
                      </a:srgb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fontAlgn="b"/>
                      <a:r>
                        <a:rPr lang="en-US" sz="1400" u="none" strike="noStrike">
                          <a:effectLst/>
                        </a:rPr>
                        <a:t>330,929</a:t>
                      </a:r>
                      <a:endParaRPr lang="en-US" sz="1400" b="0" i="0" u="none" strike="noStrike">
                        <a:solidFill>
                          <a:srgbClr val="000000"/>
                        </a:solidFill>
                        <a:effectLst/>
                        <a:latin typeface="Calibri"/>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tint val="20000"/>
                      </a:srgb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fontAlgn="b"/>
                      <a:r>
                        <a:rPr lang="en-US" sz="1400" u="none" strike="noStrike" dirty="0">
                          <a:effectLst/>
                        </a:rPr>
                        <a:t>330,929</a:t>
                      </a:r>
                      <a:endParaRPr lang="en-US" sz="1400" b="0" i="0" u="none" strike="noStrike" dirty="0">
                        <a:solidFill>
                          <a:srgbClr val="000000"/>
                        </a:solidFill>
                        <a:effectLst/>
                        <a:latin typeface="Calibri"/>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tint val="20000"/>
                      </a:srgbClr>
                    </a:solidFill>
                  </a:tcPr>
                </a:tc>
                <a:extLst>
                  <a:ext uri="{0D108BD9-81ED-4DB2-BD59-A6C34878D82A}">
                    <a16:rowId xmlns:a16="http://schemas.microsoft.com/office/drawing/2014/main" val="10010"/>
                  </a:ext>
                </a:extLst>
              </a:tr>
              <a:tr h="274320">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l" fontAlgn="b"/>
                      <a:r>
                        <a:rPr lang="en-US" sz="1400" u="none" strike="noStrike">
                          <a:effectLst/>
                        </a:rPr>
                        <a:t>Total annual fuel cost (90% CF), $1000</a:t>
                      </a:r>
                      <a:endParaRPr lang="en-US" sz="1400" b="0" i="0" u="none" strike="noStrike">
                        <a:solidFill>
                          <a:srgbClr val="000000"/>
                        </a:solidFill>
                        <a:effectLst/>
                        <a:latin typeface="Arial"/>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tint val="40000"/>
                      </a:srgb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fontAlgn="b"/>
                      <a:r>
                        <a:rPr lang="en-US" sz="1400" u="none" strike="noStrike">
                          <a:effectLst/>
                        </a:rPr>
                        <a:t>473,377</a:t>
                      </a:r>
                      <a:endParaRPr lang="en-US" sz="1400" b="0" i="0" u="none" strike="noStrike">
                        <a:solidFill>
                          <a:srgbClr val="000000"/>
                        </a:solidFill>
                        <a:effectLst/>
                        <a:latin typeface="Calibri"/>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tint val="40000"/>
                      </a:srgb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fontAlgn="b"/>
                      <a:r>
                        <a:rPr lang="en-US" sz="1400" u="none" strike="noStrike" dirty="0">
                          <a:effectLst/>
                        </a:rPr>
                        <a:t>473,377</a:t>
                      </a:r>
                      <a:endParaRPr lang="en-US" sz="1400" b="0" i="0" u="none" strike="noStrike" dirty="0">
                        <a:solidFill>
                          <a:srgbClr val="000000"/>
                        </a:solidFill>
                        <a:effectLst/>
                        <a:latin typeface="Calibri"/>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tint val="40000"/>
                      </a:srgbClr>
                    </a:solidFill>
                  </a:tcPr>
                </a:tc>
                <a:extLst>
                  <a:ext uri="{0D108BD9-81ED-4DB2-BD59-A6C34878D82A}">
                    <a16:rowId xmlns:a16="http://schemas.microsoft.com/office/drawing/2014/main" val="10011"/>
                  </a:ext>
                </a:extLst>
              </a:tr>
              <a:tr h="274320">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l" fontAlgn="b"/>
                      <a:r>
                        <a:rPr lang="en-US" sz="1400" u="none" strike="noStrike" dirty="0">
                          <a:effectLst/>
                        </a:rPr>
                        <a:t>Total annual power credit (90% CF), $1000</a:t>
                      </a:r>
                      <a:endParaRPr lang="en-US" sz="1400" b="0" i="0" u="none" strike="noStrike" dirty="0">
                        <a:solidFill>
                          <a:srgbClr val="000000"/>
                        </a:solidFill>
                        <a:effectLst/>
                        <a:latin typeface="Arial"/>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tint val="20000"/>
                      </a:srgb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fontAlgn="b"/>
                      <a:r>
                        <a:rPr lang="en-US" sz="1400" u="none" strike="noStrike" dirty="0">
                          <a:effectLst/>
                        </a:rPr>
                        <a:t>-2,149</a:t>
                      </a:r>
                      <a:endParaRPr lang="en-US" sz="1400" b="0" i="0" u="none" strike="noStrike" dirty="0">
                        <a:solidFill>
                          <a:srgbClr val="000000"/>
                        </a:solidFill>
                        <a:effectLst/>
                        <a:latin typeface="Calibri"/>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tint val="20000"/>
                      </a:srgb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fontAlgn="b"/>
                      <a:r>
                        <a:rPr lang="en-US" sz="1400" u="none" strike="noStrike" dirty="0">
                          <a:effectLst/>
                        </a:rPr>
                        <a:t>-2,149</a:t>
                      </a:r>
                      <a:endParaRPr lang="en-US" sz="1400" b="0" i="0" u="none" strike="noStrike" dirty="0">
                        <a:solidFill>
                          <a:srgbClr val="000000"/>
                        </a:solidFill>
                        <a:effectLst/>
                        <a:latin typeface="Calibri"/>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tint val="20000"/>
                      </a:srgbClr>
                    </a:solidFill>
                  </a:tcPr>
                </a:tc>
                <a:extLst>
                  <a:ext uri="{0D108BD9-81ED-4DB2-BD59-A6C34878D82A}">
                    <a16:rowId xmlns:a16="http://schemas.microsoft.com/office/drawing/2014/main" val="10012"/>
                  </a:ext>
                </a:extLst>
              </a:tr>
              <a:tr h="274320">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l" fontAlgn="b"/>
                      <a:r>
                        <a:rPr lang="en-US" sz="1400" u="none" strike="noStrike">
                          <a:effectLst/>
                        </a:rPr>
                        <a:t>COP F-T Diesel $/bbl</a:t>
                      </a:r>
                      <a:endParaRPr lang="en-US" sz="1400" b="0" i="0" u="none" strike="noStrike">
                        <a:solidFill>
                          <a:srgbClr val="000000"/>
                        </a:solidFill>
                        <a:effectLst/>
                        <a:latin typeface="Arial"/>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tint val="40000"/>
                      </a:srgb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fontAlgn="b"/>
                      <a:r>
                        <a:rPr lang="en-US" sz="1400" u="none" strike="noStrike" dirty="0">
                          <a:effectLst/>
                        </a:rPr>
                        <a:t>154</a:t>
                      </a:r>
                      <a:endParaRPr lang="en-US" sz="1400" b="0" i="0" u="none" strike="noStrike" dirty="0">
                        <a:solidFill>
                          <a:srgbClr val="000000"/>
                        </a:solidFill>
                        <a:effectLst/>
                        <a:latin typeface="Calibri"/>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tint val="40000"/>
                      </a:srgb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fontAlgn="b"/>
                      <a:r>
                        <a:rPr lang="en-US" sz="1400" u="none" strike="noStrike" dirty="0">
                          <a:effectLst/>
                        </a:rPr>
                        <a:t>133</a:t>
                      </a:r>
                      <a:endParaRPr lang="en-US" sz="1400" b="0" i="0" u="none" strike="noStrike" dirty="0">
                        <a:solidFill>
                          <a:srgbClr val="000000"/>
                        </a:solidFill>
                        <a:effectLst/>
                        <a:latin typeface="Calibri"/>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tint val="40000"/>
                      </a:srgbClr>
                    </a:solidFill>
                  </a:tcPr>
                </a:tc>
                <a:extLst>
                  <a:ext uri="{0D108BD9-81ED-4DB2-BD59-A6C34878D82A}">
                    <a16:rowId xmlns:a16="http://schemas.microsoft.com/office/drawing/2014/main" val="10013"/>
                  </a:ext>
                </a:extLst>
              </a:tr>
              <a:tr h="274320">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l" fontAlgn="b"/>
                      <a:r>
                        <a:rPr lang="en-US" sz="1400" u="none" strike="noStrike">
                          <a:effectLst/>
                        </a:rPr>
                        <a:t>COP F-T Naphtha $/bbl</a:t>
                      </a:r>
                      <a:endParaRPr lang="en-US" sz="1400" b="0" i="0" u="none" strike="noStrike">
                        <a:solidFill>
                          <a:srgbClr val="000000"/>
                        </a:solidFill>
                        <a:effectLst/>
                        <a:latin typeface="Arial"/>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tint val="20000"/>
                      </a:srgb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fontAlgn="b"/>
                      <a:r>
                        <a:rPr lang="en-US" sz="1400" u="none" strike="noStrike" dirty="0">
                          <a:effectLst/>
                        </a:rPr>
                        <a:t>107</a:t>
                      </a:r>
                      <a:endParaRPr lang="en-US" sz="1400" b="0" i="0" u="none" strike="noStrike" dirty="0">
                        <a:solidFill>
                          <a:srgbClr val="000000"/>
                        </a:solidFill>
                        <a:effectLst/>
                        <a:latin typeface="Calibri"/>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tint val="20000"/>
                      </a:srgb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fontAlgn="b"/>
                      <a:r>
                        <a:rPr lang="en-US" sz="1400" u="none" strike="noStrike" dirty="0">
                          <a:effectLst/>
                        </a:rPr>
                        <a:t>93</a:t>
                      </a:r>
                      <a:endParaRPr lang="en-US" sz="1400" b="0" i="0" u="none" strike="noStrike" dirty="0">
                        <a:solidFill>
                          <a:srgbClr val="000000"/>
                        </a:solidFill>
                        <a:effectLst/>
                        <a:latin typeface="Calibri"/>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tint val="20000"/>
                      </a:srgbClr>
                    </a:solidFill>
                  </a:tcPr>
                </a:tc>
                <a:extLst>
                  <a:ext uri="{0D108BD9-81ED-4DB2-BD59-A6C34878D82A}">
                    <a16:rowId xmlns:a16="http://schemas.microsoft.com/office/drawing/2014/main" val="10014"/>
                  </a:ext>
                </a:extLst>
              </a:tr>
              <a:tr h="274320">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l" fontAlgn="b"/>
                      <a:r>
                        <a:rPr lang="en-US" sz="1400" u="none" strike="noStrike">
                          <a:effectLst/>
                        </a:rPr>
                        <a:t>Equivalent Crude Oil Price, $/bbl</a:t>
                      </a:r>
                      <a:endParaRPr lang="en-US" sz="1400" b="0" i="0" u="none" strike="noStrike">
                        <a:solidFill>
                          <a:srgbClr val="000000"/>
                        </a:solidFill>
                        <a:effectLst/>
                        <a:latin typeface="Arial"/>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tint val="40000"/>
                      </a:srgb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fontAlgn="b"/>
                      <a:r>
                        <a:rPr lang="en-US" sz="1400" u="none" strike="noStrike" dirty="0">
                          <a:effectLst/>
                        </a:rPr>
                        <a:t>134</a:t>
                      </a:r>
                      <a:endParaRPr lang="en-US" sz="1400" b="0" i="0" u="none" strike="noStrike" dirty="0">
                        <a:solidFill>
                          <a:srgbClr val="000000"/>
                        </a:solidFill>
                        <a:effectLst/>
                        <a:latin typeface="Calibri"/>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tint val="40000"/>
                      </a:srgb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fontAlgn="b"/>
                      <a:r>
                        <a:rPr lang="en-US" sz="1400" u="none" strike="noStrike" dirty="0">
                          <a:effectLst/>
                        </a:rPr>
                        <a:t>116</a:t>
                      </a:r>
                      <a:endParaRPr lang="en-US" sz="1400" b="0" i="0" u="none" strike="noStrike" dirty="0">
                        <a:solidFill>
                          <a:srgbClr val="000000"/>
                        </a:solidFill>
                        <a:effectLst/>
                        <a:latin typeface="Calibri"/>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tint val="40000"/>
                      </a:srgbClr>
                    </a:solidFill>
                  </a:tcPr>
                </a:tc>
                <a:extLst>
                  <a:ext uri="{0D108BD9-81ED-4DB2-BD59-A6C34878D82A}">
                    <a16:rowId xmlns:a16="http://schemas.microsoft.com/office/drawing/2014/main" val="10015"/>
                  </a:ext>
                </a:extLst>
              </a:tr>
              <a:tr h="274320">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l" fontAlgn="b"/>
                      <a:r>
                        <a:rPr lang="en-US" sz="1400" u="none" strike="noStrike">
                          <a:effectLst/>
                        </a:rPr>
                        <a:t>Equivalent Petroleum Diesel Price, $/bbl</a:t>
                      </a:r>
                      <a:endParaRPr lang="en-US" sz="1400" b="0" i="0" u="none" strike="noStrike">
                        <a:solidFill>
                          <a:srgbClr val="000000"/>
                        </a:solidFill>
                        <a:effectLst/>
                        <a:latin typeface="Arial"/>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tint val="20000"/>
                      </a:srgb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fontAlgn="b"/>
                      <a:r>
                        <a:rPr lang="en-US" sz="1400" u="none" strike="noStrike" dirty="0">
                          <a:effectLst/>
                        </a:rPr>
                        <a:t>167</a:t>
                      </a:r>
                      <a:endParaRPr lang="en-US" sz="1400" b="0" i="0" u="none" strike="noStrike" dirty="0">
                        <a:solidFill>
                          <a:srgbClr val="000000"/>
                        </a:solidFill>
                        <a:effectLst/>
                        <a:latin typeface="Calibri"/>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tint val="20000"/>
                      </a:srgb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fontAlgn="b"/>
                      <a:r>
                        <a:rPr lang="en-US" sz="1400" u="none" strike="noStrike" dirty="0">
                          <a:effectLst/>
                        </a:rPr>
                        <a:t>145</a:t>
                      </a:r>
                      <a:endParaRPr lang="en-US" sz="1400" b="0" i="0" u="none" strike="noStrike" dirty="0">
                        <a:solidFill>
                          <a:srgbClr val="000000"/>
                        </a:solidFill>
                        <a:effectLst/>
                        <a:latin typeface="Calibri"/>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tint val="20000"/>
                      </a:srgbClr>
                    </a:solidFill>
                  </a:tcPr>
                </a:tc>
                <a:extLst>
                  <a:ext uri="{0D108BD9-81ED-4DB2-BD59-A6C34878D82A}">
                    <a16:rowId xmlns:a16="http://schemas.microsoft.com/office/drawing/2014/main" val="10016"/>
                  </a:ext>
                </a:extLst>
              </a:tr>
            </a:tbl>
          </a:graphicData>
        </a:graphic>
      </p:graphicFrame>
    </p:spTree>
    <p:extLst>
      <p:ext uri="{BB962C8B-B14F-4D97-AF65-F5344CB8AC3E}">
        <p14:creationId xmlns:p14="http://schemas.microsoft.com/office/powerpoint/2010/main" val="172778743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4788" y="89655"/>
            <a:ext cx="7223760" cy="954107"/>
          </a:xfrm>
        </p:spPr>
        <p:txBody>
          <a:bodyPr/>
          <a:lstStyle/>
          <a:p>
            <a:r>
              <a:rPr lang="en-US" sz="2800" dirty="0">
                <a:latin typeface="Arial"/>
                <a:cs typeface="Arial"/>
              </a:rPr>
              <a:t>CTL: Assessing the Cost of CCS</a:t>
            </a:r>
            <a:br>
              <a:rPr lang="en-US" sz="2800" dirty="0">
                <a:latin typeface="Arial"/>
                <a:cs typeface="Arial"/>
              </a:rPr>
            </a:br>
            <a:r>
              <a:rPr lang="en-US" sz="2800" b="0" i="1" dirty="0">
                <a:latin typeface="Arial"/>
                <a:cs typeface="Arial"/>
              </a:rPr>
              <a:t>Results: CO</a:t>
            </a:r>
            <a:r>
              <a:rPr lang="en-US" sz="2800" b="0" i="1" baseline="-25000" dirty="0">
                <a:latin typeface="Arial"/>
                <a:cs typeface="Arial"/>
              </a:rPr>
              <a:t>2</a:t>
            </a:r>
            <a:r>
              <a:rPr lang="en-US" sz="2800" b="0" i="1" dirty="0">
                <a:latin typeface="Arial"/>
                <a:cs typeface="Arial"/>
              </a:rPr>
              <a:t> Vent Case Costs </a:t>
            </a:r>
            <a:endParaRPr lang="en-US" sz="2800" dirty="0">
              <a:latin typeface="Arial"/>
              <a:cs typeface="Arial"/>
            </a:endParaRPr>
          </a:p>
        </p:txBody>
      </p:sp>
      <p:sp>
        <p:nvSpPr>
          <p:cNvPr id="4" name="Text Placeholder 3"/>
          <p:cNvSpPr>
            <a:spLocks noGrp="1"/>
          </p:cNvSpPr>
          <p:nvPr>
            <p:ph type="body" sz="quarter" idx="11"/>
          </p:nvPr>
        </p:nvSpPr>
        <p:spPr/>
        <p:txBody>
          <a:bodyPr/>
          <a:lstStyle/>
          <a:p>
            <a:endParaRPr lang="en-US"/>
          </a:p>
        </p:txBody>
      </p:sp>
      <p:sp>
        <p:nvSpPr>
          <p:cNvPr id="19" name="Content Placeholder 1"/>
          <p:cNvSpPr>
            <a:spLocks noGrp="1"/>
          </p:cNvSpPr>
          <p:nvPr>
            <p:ph idx="1"/>
          </p:nvPr>
        </p:nvSpPr>
        <p:spPr>
          <a:xfrm>
            <a:off x="457200" y="1234439"/>
            <a:ext cx="8229600" cy="4572000"/>
          </a:xfrm>
        </p:spPr>
        <p:txBody>
          <a:bodyPr/>
          <a:lstStyle/>
          <a:p>
            <a:endParaRPr lang="en-US" dirty="0"/>
          </a:p>
          <a:p>
            <a:endParaRPr lang="en-US" dirty="0"/>
          </a:p>
          <a:p>
            <a:endParaRPr lang="en-US" dirty="0"/>
          </a:p>
        </p:txBody>
      </p:sp>
      <p:graphicFrame>
        <p:nvGraphicFramePr>
          <p:cNvPr id="8" name="Content Placeholder 3"/>
          <p:cNvGraphicFramePr>
            <a:graphicFrameLocks/>
          </p:cNvGraphicFramePr>
          <p:nvPr>
            <p:extLst>
              <p:ext uri="{D42A27DB-BD31-4B8C-83A1-F6EECF244321}">
                <p14:modId xmlns:p14="http://schemas.microsoft.com/office/powerpoint/2010/main" val="2290451262"/>
              </p:ext>
            </p:extLst>
          </p:nvPr>
        </p:nvGraphicFramePr>
        <p:xfrm>
          <a:off x="928687" y="1370013"/>
          <a:ext cx="7758115" cy="4663440"/>
        </p:xfrm>
        <a:graphic>
          <a:graphicData uri="http://schemas.openxmlformats.org/drawingml/2006/table">
            <a:tbl>
              <a:tblPr firstRow="1" bandRow="1"/>
              <a:tblGrid>
                <a:gridCol w="4386263">
                  <a:extLst>
                    <a:ext uri="{9D8B030D-6E8A-4147-A177-3AD203B41FA5}">
                      <a16:colId xmlns:a16="http://schemas.microsoft.com/office/drawing/2014/main" val="20000"/>
                    </a:ext>
                  </a:extLst>
                </a:gridCol>
                <a:gridCol w="1671638">
                  <a:extLst>
                    <a:ext uri="{9D8B030D-6E8A-4147-A177-3AD203B41FA5}">
                      <a16:colId xmlns:a16="http://schemas.microsoft.com/office/drawing/2014/main" val="20001"/>
                    </a:ext>
                  </a:extLst>
                </a:gridCol>
                <a:gridCol w="1700214">
                  <a:extLst>
                    <a:ext uri="{9D8B030D-6E8A-4147-A177-3AD203B41FA5}">
                      <a16:colId xmlns:a16="http://schemas.microsoft.com/office/drawing/2014/main" val="20002"/>
                    </a:ext>
                  </a:extLst>
                </a:gridCol>
              </a:tblGrid>
              <a:tr h="274320">
                <a:tc>
                  <a:txBody>
                    <a:bodyPr/>
                    <a:lstStyle>
                      <a:lvl1pPr marL="0" algn="l" defTabSz="914400" rtl="0" eaLnBrk="1" latinLnBrk="0" hangingPunct="1">
                        <a:defRPr sz="1800" b="1" kern="1200">
                          <a:solidFill>
                            <a:schemeClr val="dk1"/>
                          </a:solidFill>
                          <a:latin typeface="Arial"/>
                        </a:defRPr>
                      </a:lvl1pPr>
                      <a:lvl2pPr marL="457200" algn="l" defTabSz="914400" rtl="0" eaLnBrk="1" latinLnBrk="0" hangingPunct="1">
                        <a:defRPr sz="1800" b="1" kern="1200">
                          <a:solidFill>
                            <a:schemeClr val="dk1"/>
                          </a:solidFill>
                          <a:latin typeface="Arial"/>
                        </a:defRPr>
                      </a:lvl2pPr>
                      <a:lvl3pPr marL="914400" algn="l" defTabSz="914400" rtl="0" eaLnBrk="1" latinLnBrk="0" hangingPunct="1">
                        <a:defRPr sz="1800" b="1" kern="1200">
                          <a:solidFill>
                            <a:schemeClr val="dk1"/>
                          </a:solidFill>
                          <a:latin typeface="Arial"/>
                        </a:defRPr>
                      </a:lvl3pPr>
                      <a:lvl4pPr marL="1371600" algn="l" defTabSz="914400" rtl="0" eaLnBrk="1" latinLnBrk="0" hangingPunct="1">
                        <a:defRPr sz="1800" b="1" kern="1200">
                          <a:solidFill>
                            <a:schemeClr val="dk1"/>
                          </a:solidFill>
                          <a:latin typeface="Arial"/>
                        </a:defRPr>
                      </a:lvl4pPr>
                      <a:lvl5pPr marL="1828800" algn="l" defTabSz="914400" rtl="0" eaLnBrk="1" latinLnBrk="0" hangingPunct="1">
                        <a:defRPr sz="1800" b="1" kern="1200">
                          <a:solidFill>
                            <a:schemeClr val="dk1"/>
                          </a:solidFill>
                          <a:latin typeface="Arial"/>
                        </a:defRPr>
                      </a:lvl5pPr>
                      <a:lvl6pPr marL="2286000" algn="l" defTabSz="914400" rtl="0" eaLnBrk="1" latinLnBrk="0" hangingPunct="1">
                        <a:defRPr sz="1800" b="1" kern="1200">
                          <a:solidFill>
                            <a:schemeClr val="dk1"/>
                          </a:solidFill>
                          <a:latin typeface="Arial"/>
                        </a:defRPr>
                      </a:lvl6pPr>
                      <a:lvl7pPr marL="2743200" algn="l" defTabSz="914400" rtl="0" eaLnBrk="1" latinLnBrk="0" hangingPunct="1">
                        <a:defRPr sz="1800" b="1" kern="1200">
                          <a:solidFill>
                            <a:schemeClr val="dk1"/>
                          </a:solidFill>
                          <a:latin typeface="Arial"/>
                        </a:defRPr>
                      </a:lvl7pPr>
                      <a:lvl8pPr marL="3200400" algn="l" defTabSz="914400" rtl="0" eaLnBrk="1" latinLnBrk="0" hangingPunct="1">
                        <a:defRPr sz="1800" b="1" kern="1200">
                          <a:solidFill>
                            <a:schemeClr val="dk1"/>
                          </a:solidFill>
                          <a:latin typeface="Arial"/>
                        </a:defRPr>
                      </a:lvl8pPr>
                      <a:lvl9pPr marL="3657600" algn="l" defTabSz="914400" rtl="0" eaLnBrk="1" latinLnBrk="0" hangingPunct="1">
                        <a:defRPr sz="1800" b="1" kern="1200">
                          <a:solidFill>
                            <a:schemeClr val="dk1"/>
                          </a:solidFill>
                          <a:latin typeface="Arial"/>
                        </a:defRPr>
                      </a:lvl9pPr>
                    </a:lstStyle>
                    <a:p>
                      <a:pPr algn="l" fontAlgn="b"/>
                      <a:r>
                        <a:rPr lang="en-US" sz="1400" u="none" strike="noStrike" dirty="0">
                          <a:effectLst/>
                        </a:rPr>
                        <a:t> CO</a:t>
                      </a:r>
                      <a:r>
                        <a:rPr lang="en-US" sz="1400" u="none" strike="noStrike" baseline="-25000" dirty="0">
                          <a:effectLst/>
                        </a:rPr>
                        <a:t>2</a:t>
                      </a:r>
                      <a:r>
                        <a:rPr lang="en-US" sz="1400" u="none" strike="noStrike" dirty="0">
                          <a:effectLst/>
                        </a:rPr>
                        <a:t> Vent Case,</a:t>
                      </a:r>
                      <a:r>
                        <a:rPr lang="en-US" sz="1400" u="none" strike="noStrike" baseline="0" dirty="0">
                          <a:effectLst/>
                        </a:rPr>
                        <a:t> 2011$</a:t>
                      </a:r>
                      <a:endParaRPr lang="en-US" sz="1400" b="0" i="0" u="none" strike="noStrike" dirty="0">
                        <a:solidFill>
                          <a:srgbClr val="000000"/>
                        </a:solidFill>
                        <a:effectLst/>
                        <a:latin typeface="Calibri"/>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0066FF">
                        <a:lumMod val="40000"/>
                        <a:lumOff val="60000"/>
                      </a:srgbClr>
                    </a:solidFill>
                  </a:tcPr>
                </a:tc>
                <a:tc>
                  <a:txBody>
                    <a:bodyPr/>
                    <a:lstStyle>
                      <a:lvl1pPr marL="0" algn="l" defTabSz="914400" rtl="0" eaLnBrk="1" latinLnBrk="0" hangingPunct="1">
                        <a:defRPr sz="1800" b="1" kern="1200">
                          <a:solidFill>
                            <a:schemeClr val="dk1"/>
                          </a:solidFill>
                          <a:latin typeface="Arial"/>
                        </a:defRPr>
                      </a:lvl1pPr>
                      <a:lvl2pPr marL="457200" algn="l" defTabSz="914400" rtl="0" eaLnBrk="1" latinLnBrk="0" hangingPunct="1">
                        <a:defRPr sz="1800" b="1" kern="1200">
                          <a:solidFill>
                            <a:schemeClr val="dk1"/>
                          </a:solidFill>
                          <a:latin typeface="Arial"/>
                        </a:defRPr>
                      </a:lvl2pPr>
                      <a:lvl3pPr marL="914400" algn="l" defTabSz="914400" rtl="0" eaLnBrk="1" latinLnBrk="0" hangingPunct="1">
                        <a:defRPr sz="1800" b="1" kern="1200">
                          <a:solidFill>
                            <a:schemeClr val="dk1"/>
                          </a:solidFill>
                          <a:latin typeface="Arial"/>
                        </a:defRPr>
                      </a:lvl3pPr>
                      <a:lvl4pPr marL="1371600" algn="l" defTabSz="914400" rtl="0" eaLnBrk="1" latinLnBrk="0" hangingPunct="1">
                        <a:defRPr sz="1800" b="1" kern="1200">
                          <a:solidFill>
                            <a:schemeClr val="dk1"/>
                          </a:solidFill>
                          <a:latin typeface="Arial"/>
                        </a:defRPr>
                      </a:lvl4pPr>
                      <a:lvl5pPr marL="1828800" algn="l" defTabSz="914400" rtl="0" eaLnBrk="1" latinLnBrk="0" hangingPunct="1">
                        <a:defRPr sz="1800" b="1" kern="1200">
                          <a:solidFill>
                            <a:schemeClr val="dk1"/>
                          </a:solidFill>
                          <a:latin typeface="Arial"/>
                        </a:defRPr>
                      </a:lvl5pPr>
                      <a:lvl6pPr marL="2286000" algn="l" defTabSz="914400" rtl="0" eaLnBrk="1" latinLnBrk="0" hangingPunct="1">
                        <a:defRPr sz="1800" b="1" kern="1200">
                          <a:solidFill>
                            <a:schemeClr val="dk1"/>
                          </a:solidFill>
                          <a:latin typeface="Arial"/>
                        </a:defRPr>
                      </a:lvl6pPr>
                      <a:lvl7pPr marL="2743200" algn="l" defTabSz="914400" rtl="0" eaLnBrk="1" latinLnBrk="0" hangingPunct="1">
                        <a:defRPr sz="1800" b="1" kern="1200">
                          <a:solidFill>
                            <a:schemeClr val="dk1"/>
                          </a:solidFill>
                          <a:latin typeface="Arial"/>
                        </a:defRPr>
                      </a:lvl7pPr>
                      <a:lvl8pPr marL="3200400" algn="l" defTabSz="914400" rtl="0" eaLnBrk="1" latinLnBrk="0" hangingPunct="1">
                        <a:defRPr sz="1800" b="1" kern="1200">
                          <a:solidFill>
                            <a:schemeClr val="dk1"/>
                          </a:solidFill>
                          <a:latin typeface="Arial"/>
                        </a:defRPr>
                      </a:lvl8pPr>
                      <a:lvl9pPr marL="3657600" algn="l" defTabSz="914400" rtl="0" eaLnBrk="1" latinLnBrk="0" hangingPunct="1">
                        <a:defRPr sz="1800" b="1" kern="1200">
                          <a:solidFill>
                            <a:schemeClr val="dk1"/>
                          </a:solidFill>
                          <a:latin typeface="Arial"/>
                        </a:defRPr>
                      </a:lvl9pPr>
                    </a:lstStyle>
                    <a:p>
                      <a:pPr algn="ctr" fontAlgn="b"/>
                      <a:r>
                        <a:rPr lang="en-US" sz="1400" u="none" strike="noStrike" dirty="0">
                          <a:effectLst/>
                        </a:rPr>
                        <a:t>Standard Financing</a:t>
                      </a:r>
                      <a:endParaRPr lang="en-US" sz="1400" b="1" i="0" u="none" strike="noStrike" dirty="0">
                        <a:solidFill>
                          <a:srgbClr val="000000"/>
                        </a:solidFill>
                        <a:effectLst/>
                        <a:latin typeface="Calibri"/>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0066FF">
                        <a:lumMod val="40000"/>
                        <a:lumOff val="60000"/>
                      </a:srgbClr>
                    </a:solidFill>
                  </a:tcPr>
                </a:tc>
                <a:tc>
                  <a:txBody>
                    <a:bodyPr/>
                    <a:lstStyle>
                      <a:lvl1pPr marL="0" algn="l" defTabSz="914400" rtl="0" eaLnBrk="1" latinLnBrk="0" hangingPunct="1">
                        <a:defRPr sz="1800" b="1" kern="1200">
                          <a:solidFill>
                            <a:schemeClr val="dk1"/>
                          </a:solidFill>
                          <a:latin typeface="Arial"/>
                        </a:defRPr>
                      </a:lvl1pPr>
                      <a:lvl2pPr marL="457200" algn="l" defTabSz="914400" rtl="0" eaLnBrk="1" latinLnBrk="0" hangingPunct="1">
                        <a:defRPr sz="1800" b="1" kern="1200">
                          <a:solidFill>
                            <a:schemeClr val="dk1"/>
                          </a:solidFill>
                          <a:latin typeface="Arial"/>
                        </a:defRPr>
                      </a:lvl2pPr>
                      <a:lvl3pPr marL="914400" algn="l" defTabSz="914400" rtl="0" eaLnBrk="1" latinLnBrk="0" hangingPunct="1">
                        <a:defRPr sz="1800" b="1" kern="1200">
                          <a:solidFill>
                            <a:schemeClr val="dk1"/>
                          </a:solidFill>
                          <a:latin typeface="Arial"/>
                        </a:defRPr>
                      </a:lvl3pPr>
                      <a:lvl4pPr marL="1371600" algn="l" defTabSz="914400" rtl="0" eaLnBrk="1" latinLnBrk="0" hangingPunct="1">
                        <a:defRPr sz="1800" b="1" kern="1200">
                          <a:solidFill>
                            <a:schemeClr val="dk1"/>
                          </a:solidFill>
                          <a:latin typeface="Arial"/>
                        </a:defRPr>
                      </a:lvl4pPr>
                      <a:lvl5pPr marL="1828800" algn="l" defTabSz="914400" rtl="0" eaLnBrk="1" latinLnBrk="0" hangingPunct="1">
                        <a:defRPr sz="1800" b="1" kern="1200">
                          <a:solidFill>
                            <a:schemeClr val="dk1"/>
                          </a:solidFill>
                          <a:latin typeface="Arial"/>
                        </a:defRPr>
                      </a:lvl5pPr>
                      <a:lvl6pPr marL="2286000" algn="l" defTabSz="914400" rtl="0" eaLnBrk="1" latinLnBrk="0" hangingPunct="1">
                        <a:defRPr sz="1800" b="1" kern="1200">
                          <a:solidFill>
                            <a:schemeClr val="dk1"/>
                          </a:solidFill>
                          <a:latin typeface="Arial"/>
                        </a:defRPr>
                      </a:lvl6pPr>
                      <a:lvl7pPr marL="2743200" algn="l" defTabSz="914400" rtl="0" eaLnBrk="1" latinLnBrk="0" hangingPunct="1">
                        <a:defRPr sz="1800" b="1" kern="1200">
                          <a:solidFill>
                            <a:schemeClr val="dk1"/>
                          </a:solidFill>
                          <a:latin typeface="Arial"/>
                        </a:defRPr>
                      </a:lvl7pPr>
                      <a:lvl8pPr marL="3200400" algn="l" defTabSz="914400" rtl="0" eaLnBrk="1" latinLnBrk="0" hangingPunct="1">
                        <a:defRPr sz="1800" b="1" kern="1200">
                          <a:solidFill>
                            <a:schemeClr val="dk1"/>
                          </a:solidFill>
                          <a:latin typeface="Arial"/>
                        </a:defRPr>
                      </a:lvl8pPr>
                      <a:lvl9pPr marL="3657600" algn="l" defTabSz="914400" rtl="0" eaLnBrk="1" latinLnBrk="0" hangingPunct="1">
                        <a:defRPr sz="1800" b="1" kern="1200">
                          <a:solidFill>
                            <a:schemeClr val="dk1"/>
                          </a:solidFill>
                          <a:latin typeface="Arial"/>
                        </a:defRPr>
                      </a:lvl9pPr>
                    </a:lstStyle>
                    <a:p>
                      <a:pPr algn="ctr" fontAlgn="b"/>
                      <a:r>
                        <a:rPr lang="en-US" sz="1400" b="1" i="0" u="none" strike="noStrike" dirty="0">
                          <a:solidFill>
                            <a:schemeClr val="tx1"/>
                          </a:solidFill>
                          <a:effectLst/>
                          <a:latin typeface="+mn-lt"/>
                        </a:rPr>
                        <a:t>Gov’t Incentives</a:t>
                      </a:r>
                      <a:endParaRPr lang="en-US" sz="1400" b="1" i="0" u="none" strike="noStrike" dirty="0">
                        <a:solidFill>
                          <a:srgbClr val="000000"/>
                        </a:solidFill>
                        <a:effectLst/>
                        <a:latin typeface="Calibri"/>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0066FF">
                        <a:lumMod val="40000"/>
                        <a:lumOff val="60000"/>
                      </a:srgbClr>
                    </a:solidFill>
                  </a:tcPr>
                </a:tc>
                <a:extLst>
                  <a:ext uri="{0D108BD9-81ED-4DB2-BD59-A6C34878D82A}">
                    <a16:rowId xmlns:a16="http://schemas.microsoft.com/office/drawing/2014/main" val="10000"/>
                  </a:ext>
                </a:extLst>
              </a:tr>
              <a:tr h="274320">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l" fontAlgn="b"/>
                      <a:r>
                        <a:rPr lang="en-US" sz="1400" u="none" strike="noStrike" dirty="0">
                          <a:effectLst/>
                        </a:rPr>
                        <a:t>TOC, $1000</a:t>
                      </a:r>
                      <a:endParaRPr lang="en-US" sz="1400" b="0" i="0" u="none" strike="noStrike" dirty="0">
                        <a:solidFill>
                          <a:srgbClr val="000000"/>
                        </a:solidFill>
                        <a:effectLst/>
                        <a:latin typeface="Arial"/>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tint val="40000"/>
                      </a:srgb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fontAlgn="b"/>
                      <a:r>
                        <a:rPr lang="en-US" sz="1400" u="none" strike="noStrike">
                          <a:effectLst/>
                        </a:rPr>
                        <a:t>6,398,760</a:t>
                      </a:r>
                      <a:endParaRPr lang="en-US" sz="1400" b="0" i="0" u="none" strike="noStrike">
                        <a:solidFill>
                          <a:schemeClr val="tx1"/>
                        </a:solidFill>
                        <a:effectLst/>
                        <a:latin typeface="Calibri"/>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tint val="40000"/>
                      </a:srgb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fontAlgn="b"/>
                      <a:r>
                        <a:rPr lang="en-US" sz="1400" u="none" strike="noStrike">
                          <a:effectLst/>
                        </a:rPr>
                        <a:t>6,398,760</a:t>
                      </a:r>
                      <a:endParaRPr lang="en-US" sz="1400" b="0" i="0" u="none" strike="noStrike">
                        <a:solidFill>
                          <a:srgbClr val="000000"/>
                        </a:solidFill>
                        <a:effectLst/>
                        <a:latin typeface="Calibri"/>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tint val="40000"/>
                      </a:srgbClr>
                    </a:solidFill>
                  </a:tcPr>
                </a:tc>
                <a:extLst>
                  <a:ext uri="{0D108BD9-81ED-4DB2-BD59-A6C34878D82A}">
                    <a16:rowId xmlns:a16="http://schemas.microsoft.com/office/drawing/2014/main" val="10001"/>
                  </a:ext>
                </a:extLst>
              </a:tr>
              <a:tr h="274320">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l" fontAlgn="b"/>
                      <a:r>
                        <a:rPr lang="en-US" sz="1400" u="none" strike="noStrike" dirty="0">
                          <a:effectLst/>
                        </a:rPr>
                        <a:t>TOC, $/bpd or $/kWh</a:t>
                      </a:r>
                      <a:endParaRPr lang="en-US" sz="1400" b="0" i="0" u="none" strike="noStrike" dirty="0">
                        <a:solidFill>
                          <a:srgbClr val="000000"/>
                        </a:solidFill>
                        <a:effectLst/>
                        <a:latin typeface="Arial"/>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tint val="20000"/>
                      </a:srgb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fontAlgn="b"/>
                      <a:r>
                        <a:rPr lang="en-US" sz="1400" u="none" strike="noStrike">
                          <a:effectLst/>
                        </a:rPr>
                        <a:t>127,996</a:t>
                      </a:r>
                      <a:endParaRPr lang="en-US" sz="1400" b="0" i="0" u="none" strike="noStrike">
                        <a:solidFill>
                          <a:schemeClr val="tx1"/>
                        </a:solidFill>
                        <a:effectLst/>
                        <a:latin typeface="Calibri"/>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tint val="20000"/>
                      </a:srgb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fontAlgn="b"/>
                      <a:r>
                        <a:rPr lang="en-US" sz="1400" u="none" strike="noStrike">
                          <a:effectLst/>
                        </a:rPr>
                        <a:t>127,996</a:t>
                      </a:r>
                      <a:endParaRPr lang="en-US" sz="1400" b="0" i="0" u="none" strike="noStrike">
                        <a:solidFill>
                          <a:srgbClr val="000000"/>
                        </a:solidFill>
                        <a:effectLst/>
                        <a:latin typeface="Calibri"/>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tint val="20000"/>
                      </a:srgbClr>
                    </a:solidFill>
                  </a:tcPr>
                </a:tc>
                <a:extLst>
                  <a:ext uri="{0D108BD9-81ED-4DB2-BD59-A6C34878D82A}">
                    <a16:rowId xmlns:a16="http://schemas.microsoft.com/office/drawing/2014/main" val="10002"/>
                  </a:ext>
                </a:extLst>
              </a:tr>
              <a:tr h="274320">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l" fontAlgn="b"/>
                      <a:r>
                        <a:rPr lang="en-US" sz="1400" u="none" strike="noStrike">
                          <a:effectLst/>
                        </a:rPr>
                        <a:t>TOC, $/bpdECO or $/kWh</a:t>
                      </a:r>
                      <a:endParaRPr lang="en-US" sz="1400" b="0" i="0" u="none" strike="noStrike">
                        <a:solidFill>
                          <a:srgbClr val="000000"/>
                        </a:solidFill>
                        <a:effectLst/>
                        <a:latin typeface="Arial"/>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tint val="40000"/>
                      </a:srgb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fontAlgn="b"/>
                      <a:r>
                        <a:rPr lang="en-US" sz="1400" u="none" strike="noStrike">
                          <a:effectLst/>
                        </a:rPr>
                        <a:t>122,014</a:t>
                      </a:r>
                      <a:endParaRPr lang="en-US" sz="1400" b="0" i="0" u="none" strike="noStrike">
                        <a:solidFill>
                          <a:schemeClr val="tx1"/>
                        </a:solidFill>
                        <a:effectLst/>
                        <a:latin typeface="Calibri"/>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tint val="40000"/>
                      </a:srgb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fontAlgn="b"/>
                      <a:r>
                        <a:rPr lang="en-US" sz="1400" u="none" strike="noStrike">
                          <a:effectLst/>
                        </a:rPr>
                        <a:t>122,014</a:t>
                      </a:r>
                      <a:endParaRPr lang="en-US" sz="1400" b="0" i="0" u="none" strike="noStrike">
                        <a:solidFill>
                          <a:srgbClr val="000000"/>
                        </a:solidFill>
                        <a:effectLst/>
                        <a:latin typeface="Calibri"/>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tint val="40000"/>
                      </a:srgbClr>
                    </a:solidFill>
                  </a:tcPr>
                </a:tc>
                <a:extLst>
                  <a:ext uri="{0D108BD9-81ED-4DB2-BD59-A6C34878D82A}">
                    <a16:rowId xmlns:a16="http://schemas.microsoft.com/office/drawing/2014/main" val="10003"/>
                  </a:ext>
                </a:extLst>
              </a:tr>
              <a:tr h="274320">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l" fontAlgn="b"/>
                      <a:r>
                        <a:rPr lang="en-US" sz="1400" u="none" strike="noStrike">
                          <a:effectLst/>
                        </a:rPr>
                        <a:t>TOC, $/bpdEPD or $/kWh</a:t>
                      </a:r>
                      <a:endParaRPr lang="en-US" sz="1400" b="0" i="0" u="none" strike="noStrike">
                        <a:solidFill>
                          <a:srgbClr val="000000"/>
                        </a:solidFill>
                        <a:effectLst/>
                        <a:latin typeface="Arial"/>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tint val="20000"/>
                      </a:srgb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fontAlgn="b"/>
                      <a:r>
                        <a:rPr lang="en-US" sz="1400" u="none" strike="noStrike">
                          <a:effectLst/>
                        </a:rPr>
                        <a:t>152,518</a:t>
                      </a:r>
                      <a:endParaRPr lang="en-US" sz="1400" b="0" i="0" u="none" strike="noStrike">
                        <a:solidFill>
                          <a:schemeClr val="tx1"/>
                        </a:solidFill>
                        <a:effectLst/>
                        <a:latin typeface="Calibri"/>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tint val="20000"/>
                      </a:srgb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fontAlgn="b"/>
                      <a:r>
                        <a:rPr lang="en-US" sz="1400" u="none" strike="noStrike">
                          <a:effectLst/>
                        </a:rPr>
                        <a:t>152,518</a:t>
                      </a:r>
                      <a:endParaRPr lang="en-US" sz="1400" b="0" i="0" u="none" strike="noStrike">
                        <a:solidFill>
                          <a:srgbClr val="000000"/>
                        </a:solidFill>
                        <a:effectLst/>
                        <a:latin typeface="Calibri"/>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tint val="20000"/>
                      </a:srgbClr>
                    </a:solidFill>
                  </a:tcPr>
                </a:tc>
                <a:extLst>
                  <a:ext uri="{0D108BD9-81ED-4DB2-BD59-A6C34878D82A}">
                    <a16:rowId xmlns:a16="http://schemas.microsoft.com/office/drawing/2014/main" val="10004"/>
                  </a:ext>
                </a:extLst>
              </a:tr>
              <a:tr h="274320">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l" fontAlgn="b"/>
                      <a:r>
                        <a:rPr lang="en-US" sz="1400" u="none" strike="noStrike">
                          <a:effectLst/>
                        </a:rPr>
                        <a:t>TASC, $1000</a:t>
                      </a:r>
                      <a:endParaRPr lang="en-US" sz="1400" b="0" i="0" u="none" strike="noStrike">
                        <a:solidFill>
                          <a:srgbClr val="000000"/>
                        </a:solidFill>
                        <a:effectLst/>
                        <a:latin typeface="Arial"/>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tint val="40000"/>
                      </a:srgb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fontAlgn="b"/>
                      <a:r>
                        <a:rPr lang="en-US" sz="1400" u="none" strike="noStrike">
                          <a:effectLst/>
                        </a:rPr>
                        <a:t>7,558,216</a:t>
                      </a:r>
                      <a:endParaRPr lang="en-US" sz="1400" b="0" i="0" u="none" strike="noStrike">
                        <a:solidFill>
                          <a:schemeClr val="tx1"/>
                        </a:solidFill>
                        <a:effectLst/>
                        <a:latin typeface="Calibri"/>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tint val="40000"/>
                      </a:srgb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fontAlgn="b"/>
                      <a:r>
                        <a:rPr lang="en-US" sz="1400" u="none" strike="noStrike">
                          <a:effectLst/>
                        </a:rPr>
                        <a:t>7,341,938</a:t>
                      </a:r>
                      <a:endParaRPr lang="en-US" sz="1400" b="0" i="0" u="none" strike="noStrike">
                        <a:solidFill>
                          <a:srgbClr val="000000"/>
                        </a:solidFill>
                        <a:effectLst/>
                        <a:latin typeface="Calibri"/>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tint val="40000"/>
                      </a:srgbClr>
                    </a:solidFill>
                  </a:tcPr>
                </a:tc>
                <a:extLst>
                  <a:ext uri="{0D108BD9-81ED-4DB2-BD59-A6C34878D82A}">
                    <a16:rowId xmlns:a16="http://schemas.microsoft.com/office/drawing/2014/main" val="10005"/>
                  </a:ext>
                </a:extLst>
              </a:tr>
              <a:tr h="274320">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l" fontAlgn="b"/>
                      <a:r>
                        <a:rPr lang="en-US" sz="1400" u="none" strike="noStrike">
                          <a:effectLst/>
                        </a:rPr>
                        <a:t>TASC, $/bpd or $/kWh</a:t>
                      </a:r>
                      <a:endParaRPr lang="en-US" sz="1400" b="0" i="0" u="none" strike="noStrike">
                        <a:solidFill>
                          <a:srgbClr val="000000"/>
                        </a:solidFill>
                        <a:effectLst/>
                        <a:latin typeface="Arial"/>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tint val="20000"/>
                      </a:srgb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fontAlgn="b"/>
                      <a:r>
                        <a:rPr lang="en-US" sz="1400" u="none" strike="noStrike">
                          <a:effectLst/>
                        </a:rPr>
                        <a:t>151,189</a:t>
                      </a:r>
                      <a:endParaRPr lang="en-US" sz="1400" b="0" i="0" u="none" strike="noStrike">
                        <a:solidFill>
                          <a:schemeClr val="tx1"/>
                        </a:solidFill>
                        <a:effectLst/>
                        <a:latin typeface="Calibri"/>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tint val="20000"/>
                      </a:srgb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fontAlgn="b"/>
                      <a:r>
                        <a:rPr lang="en-US" sz="1400" u="none" strike="noStrike">
                          <a:effectLst/>
                        </a:rPr>
                        <a:t>146,862</a:t>
                      </a:r>
                      <a:endParaRPr lang="en-US" sz="1400" b="0" i="0" u="none" strike="noStrike">
                        <a:solidFill>
                          <a:srgbClr val="000000"/>
                        </a:solidFill>
                        <a:effectLst/>
                        <a:latin typeface="Calibri"/>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tint val="20000"/>
                      </a:srgbClr>
                    </a:solidFill>
                  </a:tcPr>
                </a:tc>
                <a:extLst>
                  <a:ext uri="{0D108BD9-81ED-4DB2-BD59-A6C34878D82A}">
                    <a16:rowId xmlns:a16="http://schemas.microsoft.com/office/drawing/2014/main" val="10006"/>
                  </a:ext>
                </a:extLst>
              </a:tr>
              <a:tr h="274320">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l" fontAlgn="b"/>
                      <a:r>
                        <a:rPr lang="en-US" sz="1400" u="none" strike="noStrike">
                          <a:effectLst/>
                        </a:rPr>
                        <a:t>TASC, $/bpdECO or $/kWh</a:t>
                      </a:r>
                      <a:endParaRPr lang="en-US" sz="1400" b="0" i="0" u="none" strike="noStrike">
                        <a:solidFill>
                          <a:srgbClr val="000000"/>
                        </a:solidFill>
                        <a:effectLst/>
                        <a:latin typeface="Arial"/>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tint val="40000"/>
                      </a:srgb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fontAlgn="b"/>
                      <a:r>
                        <a:rPr lang="en-US" sz="1400" u="none" strike="noStrike">
                          <a:effectLst/>
                        </a:rPr>
                        <a:t>144,123</a:t>
                      </a:r>
                      <a:endParaRPr lang="en-US" sz="1400" b="0" i="0" u="none" strike="noStrike">
                        <a:solidFill>
                          <a:schemeClr val="tx1"/>
                        </a:solidFill>
                        <a:effectLst/>
                        <a:latin typeface="Calibri"/>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tint val="40000"/>
                      </a:srgb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fontAlgn="b"/>
                      <a:r>
                        <a:rPr lang="en-US" sz="1400" u="none" strike="noStrike">
                          <a:effectLst/>
                        </a:rPr>
                        <a:t>139,999</a:t>
                      </a:r>
                      <a:endParaRPr lang="en-US" sz="1400" b="0" i="0" u="none" strike="noStrike">
                        <a:solidFill>
                          <a:srgbClr val="000000"/>
                        </a:solidFill>
                        <a:effectLst/>
                        <a:latin typeface="Calibri"/>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tint val="40000"/>
                      </a:srgbClr>
                    </a:solidFill>
                  </a:tcPr>
                </a:tc>
                <a:extLst>
                  <a:ext uri="{0D108BD9-81ED-4DB2-BD59-A6C34878D82A}">
                    <a16:rowId xmlns:a16="http://schemas.microsoft.com/office/drawing/2014/main" val="10007"/>
                  </a:ext>
                </a:extLst>
              </a:tr>
              <a:tr h="274320">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l" fontAlgn="b"/>
                      <a:r>
                        <a:rPr lang="en-US" sz="1400" u="none" strike="noStrike" dirty="0" err="1">
                          <a:effectLst/>
                        </a:rPr>
                        <a:t>TASC</a:t>
                      </a:r>
                      <a:r>
                        <a:rPr lang="en-US" sz="1400" u="none" strike="noStrike" dirty="0">
                          <a:effectLst/>
                        </a:rPr>
                        <a:t>, $/</a:t>
                      </a:r>
                      <a:r>
                        <a:rPr lang="en-US" sz="1400" u="none" strike="noStrike" dirty="0" err="1">
                          <a:effectLst/>
                        </a:rPr>
                        <a:t>bpdEPD</a:t>
                      </a:r>
                      <a:r>
                        <a:rPr lang="en-US" sz="1400" u="none" strike="noStrike" dirty="0">
                          <a:effectLst/>
                        </a:rPr>
                        <a:t> or $/kWh</a:t>
                      </a:r>
                      <a:endParaRPr lang="en-US" sz="1400" b="0" i="0" u="none" strike="noStrike" dirty="0">
                        <a:solidFill>
                          <a:srgbClr val="000000"/>
                        </a:solidFill>
                        <a:effectLst/>
                        <a:latin typeface="Arial"/>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tint val="20000"/>
                      </a:srgb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fontAlgn="b"/>
                      <a:r>
                        <a:rPr lang="en-US" sz="1400" u="none" strike="noStrike" dirty="0">
                          <a:effectLst/>
                        </a:rPr>
                        <a:t>180,154</a:t>
                      </a:r>
                      <a:endParaRPr lang="en-US" sz="1400" b="0" i="0" u="none" strike="noStrike" dirty="0">
                        <a:solidFill>
                          <a:schemeClr val="tx1"/>
                        </a:solidFill>
                        <a:effectLst/>
                        <a:latin typeface="Calibri"/>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tint val="20000"/>
                      </a:srgb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fontAlgn="b"/>
                      <a:r>
                        <a:rPr lang="en-US" sz="1400" u="none" strike="noStrike" dirty="0">
                          <a:effectLst/>
                        </a:rPr>
                        <a:t>174,999</a:t>
                      </a:r>
                      <a:endParaRPr lang="en-US" sz="1400" b="0" i="0" u="none" strike="noStrike" dirty="0">
                        <a:solidFill>
                          <a:srgbClr val="000000"/>
                        </a:solidFill>
                        <a:effectLst/>
                        <a:latin typeface="Calibri"/>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tint val="20000"/>
                      </a:srgbClr>
                    </a:solidFill>
                  </a:tcPr>
                </a:tc>
                <a:extLst>
                  <a:ext uri="{0D108BD9-81ED-4DB2-BD59-A6C34878D82A}">
                    <a16:rowId xmlns:a16="http://schemas.microsoft.com/office/drawing/2014/main" val="10008"/>
                  </a:ext>
                </a:extLst>
              </a:tr>
              <a:tr h="274320">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l" fontAlgn="b"/>
                      <a:r>
                        <a:rPr lang="en-US" sz="1400" u="none" strike="noStrike" dirty="0">
                          <a:effectLst/>
                        </a:rPr>
                        <a:t>Total annual emissions value charge (90% CF), $1000</a:t>
                      </a:r>
                      <a:endParaRPr lang="en-US" sz="1400" b="0" i="0" u="none" strike="noStrike" dirty="0">
                        <a:solidFill>
                          <a:srgbClr val="000000"/>
                        </a:solidFill>
                        <a:effectLst/>
                        <a:latin typeface="Arial"/>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tint val="40000"/>
                      </a:srgb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fontAlgn="b"/>
                      <a:r>
                        <a:rPr lang="en-US" sz="1400" u="none" strike="noStrike">
                          <a:effectLst/>
                        </a:rPr>
                        <a:t>0</a:t>
                      </a:r>
                      <a:endParaRPr lang="en-US" sz="1400" b="0" i="0" u="none" strike="noStrike">
                        <a:solidFill>
                          <a:schemeClr val="tx1"/>
                        </a:solidFill>
                        <a:effectLst/>
                        <a:latin typeface="Calibri"/>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tint val="40000"/>
                      </a:srgb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fontAlgn="b"/>
                      <a:r>
                        <a:rPr lang="en-US" sz="1400" u="none" strike="noStrike">
                          <a:effectLst/>
                        </a:rPr>
                        <a:t>0</a:t>
                      </a:r>
                      <a:endParaRPr lang="en-US" sz="1400" b="0" i="0" u="none" strike="noStrike">
                        <a:solidFill>
                          <a:srgbClr val="000000"/>
                        </a:solidFill>
                        <a:effectLst/>
                        <a:latin typeface="Calibri"/>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tint val="40000"/>
                      </a:srgbClr>
                    </a:solidFill>
                  </a:tcPr>
                </a:tc>
                <a:extLst>
                  <a:ext uri="{0D108BD9-81ED-4DB2-BD59-A6C34878D82A}">
                    <a16:rowId xmlns:a16="http://schemas.microsoft.com/office/drawing/2014/main" val="10009"/>
                  </a:ext>
                </a:extLst>
              </a:tr>
              <a:tr h="274320">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l" fontAlgn="b"/>
                      <a:r>
                        <a:rPr lang="en-US" sz="1400" u="none" strike="noStrike" dirty="0">
                          <a:effectLst/>
                        </a:rPr>
                        <a:t>Total annual fixed and variable </a:t>
                      </a:r>
                      <a:r>
                        <a:rPr lang="en-US" sz="1400" u="none" strike="noStrike" dirty="0" err="1">
                          <a:effectLst/>
                        </a:rPr>
                        <a:t>O&amp;M</a:t>
                      </a:r>
                      <a:r>
                        <a:rPr lang="en-US" sz="1400" u="none" strike="noStrike" dirty="0">
                          <a:effectLst/>
                        </a:rPr>
                        <a:t> (90% CF), $1000</a:t>
                      </a:r>
                      <a:endParaRPr lang="en-US" sz="1400" b="0" i="0" u="none" strike="noStrike" dirty="0">
                        <a:solidFill>
                          <a:srgbClr val="000000"/>
                        </a:solidFill>
                        <a:effectLst/>
                        <a:latin typeface="Arial"/>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tint val="20000"/>
                      </a:srgb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fontAlgn="b"/>
                      <a:r>
                        <a:rPr lang="en-US" sz="1400" u="none" strike="noStrike" dirty="0">
                          <a:effectLst/>
                        </a:rPr>
                        <a:t>324,775</a:t>
                      </a:r>
                      <a:endParaRPr lang="en-US" sz="1400" b="0" i="0" u="none" strike="noStrike" dirty="0">
                        <a:solidFill>
                          <a:schemeClr val="tx1"/>
                        </a:solidFill>
                        <a:effectLst/>
                        <a:latin typeface="Calibri"/>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tint val="20000"/>
                      </a:srgb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fontAlgn="b"/>
                      <a:r>
                        <a:rPr lang="en-US" sz="1400" u="none" strike="noStrike" dirty="0">
                          <a:effectLst/>
                        </a:rPr>
                        <a:t>324,775</a:t>
                      </a:r>
                      <a:endParaRPr lang="en-US" sz="1400" b="0" i="0" u="none" strike="noStrike" dirty="0">
                        <a:solidFill>
                          <a:srgbClr val="000000"/>
                        </a:solidFill>
                        <a:effectLst/>
                        <a:latin typeface="Calibri"/>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tint val="20000"/>
                      </a:srgbClr>
                    </a:solidFill>
                  </a:tcPr>
                </a:tc>
                <a:extLst>
                  <a:ext uri="{0D108BD9-81ED-4DB2-BD59-A6C34878D82A}">
                    <a16:rowId xmlns:a16="http://schemas.microsoft.com/office/drawing/2014/main" val="10010"/>
                  </a:ext>
                </a:extLst>
              </a:tr>
              <a:tr h="274320">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l" fontAlgn="b"/>
                      <a:r>
                        <a:rPr lang="en-US" sz="1400" u="none" strike="noStrike">
                          <a:effectLst/>
                        </a:rPr>
                        <a:t>Total annual fuel cost (90% CF), $1000</a:t>
                      </a:r>
                      <a:endParaRPr lang="en-US" sz="1400" b="0" i="0" u="none" strike="noStrike">
                        <a:solidFill>
                          <a:srgbClr val="000000"/>
                        </a:solidFill>
                        <a:effectLst/>
                        <a:latin typeface="Arial"/>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tint val="40000"/>
                      </a:srgb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fontAlgn="b"/>
                      <a:r>
                        <a:rPr lang="en-US" sz="1400" u="none" strike="noStrike" dirty="0">
                          <a:effectLst/>
                        </a:rPr>
                        <a:t>473,377</a:t>
                      </a:r>
                      <a:endParaRPr lang="en-US" sz="1400" b="0" i="0" u="none" strike="noStrike" dirty="0">
                        <a:solidFill>
                          <a:schemeClr val="tx1"/>
                        </a:solidFill>
                        <a:effectLst/>
                        <a:latin typeface="Calibri"/>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tint val="40000"/>
                      </a:srgb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fontAlgn="b"/>
                      <a:r>
                        <a:rPr lang="en-US" sz="1400" u="none" strike="noStrike" dirty="0">
                          <a:effectLst/>
                        </a:rPr>
                        <a:t>473,377</a:t>
                      </a:r>
                      <a:endParaRPr lang="en-US" sz="1400" b="0" i="0" u="none" strike="noStrike" dirty="0">
                        <a:solidFill>
                          <a:srgbClr val="000000"/>
                        </a:solidFill>
                        <a:effectLst/>
                        <a:latin typeface="Calibri"/>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tint val="40000"/>
                      </a:srgbClr>
                    </a:solidFill>
                  </a:tcPr>
                </a:tc>
                <a:extLst>
                  <a:ext uri="{0D108BD9-81ED-4DB2-BD59-A6C34878D82A}">
                    <a16:rowId xmlns:a16="http://schemas.microsoft.com/office/drawing/2014/main" val="10011"/>
                  </a:ext>
                </a:extLst>
              </a:tr>
              <a:tr h="274320">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l" fontAlgn="b"/>
                      <a:r>
                        <a:rPr lang="en-US" sz="1400" u="none" strike="noStrike" dirty="0">
                          <a:effectLst/>
                        </a:rPr>
                        <a:t>Total annual power credit (90% CF), $1000</a:t>
                      </a:r>
                      <a:endParaRPr lang="en-US" sz="1400" b="0" i="0" u="none" strike="noStrike" dirty="0">
                        <a:solidFill>
                          <a:srgbClr val="000000"/>
                        </a:solidFill>
                        <a:effectLst/>
                        <a:latin typeface="Arial"/>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tint val="20000"/>
                      </a:srgb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fontAlgn="b"/>
                      <a:r>
                        <a:rPr lang="en-US" sz="1400" u="none" strike="noStrike" dirty="0">
                          <a:effectLst/>
                        </a:rPr>
                        <a:t>-44,844</a:t>
                      </a:r>
                      <a:endParaRPr lang="en-US" sz="1400" b="0" i="0" u="none" strike="noStrike" dirty="0">
                        <a:solidFill>
                          <a:schemeClr val="tx1"/>
                        </a:solidFill>
                        <a:effectLst/>
                        <a:latin typeface="Calibri"/>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tint val="20000"/>
                      </a:srgb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fontAlgn="b"/>
                      <a:r>
                        <a:rPr lang="en-US" sz="1400" u="none" strike="noStrike" dirty="0">
                          <a:effectLst/>
                        </a:rPr>
                        <a:t>-44,844</a:t>
                      </a:r>
                      <a:endParaRPr lang="en-US" sz="1400" b="0" i="0" u="none" strike="noStrike" dirty="0">
                        <a:solidFill>
                          <a:srgbClr val="000000"/>
                        </a:solidFill>
                        <a:effectLst/>
                        <a:latin typeface="Calibri"/>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tint val="20000"/>
                      </a:srgbClr>
                    </a:solidFill>
                  </a:tcPr>
                </a:tc>
                <a:extLst>
                  <a:ext uri="{0D108BD9-81ED-4DB2-BD59-A6C34878D82A}">
                    <a16:rowId xmlns:a16="http://schemas.microsoft.com/office/drawing/2014/main" val="10012"/>
                  </a:ext>
                </a:extLst>
              </a:tr>
              <a:tr h="274320">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l" fontAlgn="b"/>
                      <a:r>
                        <a:rPr lang="en-US" sz="1400" u="none" strike="noStrike">
                          <a:effectLst/>
                        </a:rPr>
                        <a:t>COP F-T Diesel $/bbl</a:t>
                      </a:r>
                      <a:endParaRPr lang="en-US" sz="1400" b="0" i="0" u="none" strike="noStrike">
                        <a:solidFill>
                          <a:srgbClr val="000000"/>
                        </a:solidFill>
                        <a:effectLst/>
                        <a:latin typeface="Arial"/>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tint val="40000"/>
                      </a:srgb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fontAlgn="b"/>
                      <a:r>
                        <a:rPr lang="en-US" sz="1400" u="none" strike="noStrike" dirty="0">
                          <a:effectLst/>
                        </a:rPr>
                        <a:t>144</a:t>
                      </a:r>
                      <a:endParaRPr lang="en-US" sz="1400" b="0" i="0" u="none" strike="noStrike" dirty="0">
                        <a:solidFill>
                          <a:schemeClr val="tx1"/>
                        </a:solidFill>
                        <a:effectLst/>
                        <a:latin typeface="Calibri"/>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tint val="40000"/>
                      </a:srgb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fontAlgn="b"/>
                      <a:r>
                        <a:rPr lang="en-US" sz="1400" u="none" strike="noStrike" dirty="0">
                          <a:effectLst/>
                        </a:rPr>
                        <a:t>123</a:t>
                      </a:r>
                      <a:endParaRPr lang="en-US" sz="1400" b="0" i="0" u="none" strike="noStrike" dirty="0">
                        <a:solidFill>
                          <a:srgbClr val="000000"/>
                        </a:solidFill>
                        <a:effectLst/>
                        <a:latin typeface="Calibri"/>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tint val="40000"/>
                      </a:srgbClr>
                    </a:solidFill>
                  </a:tcPr>
                </a:tc>
                <a:extLst>
                  <a:ext uri="{0D108BD9-81ED-4DB2-BD59-A6C34878D82A}">
                    <a16:rowId xmlns:a16="http://schemas.microsoft.com/office/drawing/2014/main" val="10013"/>
                  </a:ext>
                </a:extLst>
              </a:tr>
              <a:tr h="274320">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l" fontAlgn="b"/>
                      <a:r>
                        <a:rPr lang="en-US" sz="1400" u="none" strike="noStrike">
                          <a:effectLst/>
                        </a:rPr>
                        <a:t>COP F-T Naphtha $/bbl</a:t>
                      </a:r>
                      <a:endParaRPr lang="en-US" sz="1400" b="0" i="0" u="none" strike="noStrike">
                        <a:solidFill>
                          <a:srgbClr val="000000"/>
                        </a:solidFill>
                        <a:effectLst/>
                        <a:latin typeface="Arial"/>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tint val="20000"/>
                      </a:srgb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fontAlgn="b"/>
                      <a:r>
                        <a:rPr lang="en-US" sz="1400" u="none" strike="noStrike" dirty="0">
                          <a:effectLst/>
                        </a:rPr>
                        <a:t>100</a:t>
                      </a:r>
                      <a:endParaRPr lang="en-US" sz="1400" b="0" i="0" u="none" strike="noStrike" dirty="0">
                        <a:solidFill>
                          <a:schemeClr val="tx1"/>
                        </a:solidFill>
                        <a:effectLst/>
                        <a:latin typeface="Calibri"/>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tint val="20000"/>
                      </a:srgb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fontAlgn="b"/>
                      <a:r>
                        <a:rPr lang="en-US" sz="1400" u="none" strike="noStrike" dirty="0">
                          <a:effectLst/>
                        </a:rPr>
                        <a:t>86</a:t>
                      </a:r>
                      <a:endParaRPr lang="en-US" sz="1400" b="0" i="0" u="none" strike="noStrike" dirty="0">
                        <a:solidFill>
                          <a:srgbClr val="000000"/>
                        </a:solidFill>
                        <a:effectLst/>
                        <a:latin typeface="Calibri"/>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tint val="20000"/>
                      </a:srgbClr>
                    </a:solidFill>
                  </a:tcPr>
                </a:tc>
                <a:extLst>
                  <a:ext uri="{0D108BD9-81ED-4DB2-BD59-A6C34878D82A}">
                    <a16:rowId xmlns:a16="http://schemas.microsoft.com/office/drawing/2014/main" val="10014"/>
                  </a:ext>
                </a:extLst>
              </a:tr>
              <a:tr h="274320">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l" fontAlgn="b"/>
                      <a:r>
                        <a:rPr lang="en-US" sz="1400" u="none" strike="noStrike">
                          <a:effectLst/>
                        </a:rPr>
                        <a:t>Equivalent Crude Oil Price, $/bbl</a:t>
                      </a:r>
                      <a:endParaRPr lang="en-US" sz="1400" b="0" i="0" u="none" strike="noStrike">
                        <a:solidFill>
                          <a:srgbClr val="000000"/>
                        </a:solidFill>
                        <a:effectLst/>
                        <a:latin typeface="Arial"/>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tint val="40000"/>
                      </a:srgb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fontAlgn="b"/>
                      <a:r>
                        <a:rPr lang="en-US" sz="1400" u="none" strike="noStrike" dirty="0">
                          <a:effectLst/>
                        </a:rPr>
                        <a:t>125</a:t>
                      </a:r>
                      <a:endParaRPr lang="en-US" sz="1400" b="0" i="0" u="none" strike="noStrike" dirty="0">
                        <a:solidFill>
                          <a:schemeClr val="tx1"/>
                        </a:solidFill>
                        <a:effectLst/>
                        <a:latin typeface="Calibri"/>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tint val="40000"/>
                      </a:srgb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fontAlgn="b"/>
                      <a:r>
                        <a:rPr lang="en-US" sz="1400" u="none" strike="noStrike" dirty="0">
                          <a:effectLst/>
                        </a:rPr>
                        <a:t>107</a:t>
                      </a:r>
                      <a:endParaRPr lang="en-US" sz="1400" b="0" i="0" u="none" strike="noStrike" dirty="0">
                        <a:solidFill>
                          <a:srgbClr val="000000"/>
                        </a:solidFill>
                        <a:effectLst/>
                        <a:latin typeface="Calibri"/>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tint val="40000"/>
                      </a:srgbClr>
                    </a:solidFill>
                  </a:tcPr>
                </a:tc>
                <a:extLst>
                  <a:ext uri="{0D108BD9-81ED-4DB2-BD59-A6C34878D82A}">
                    <a16:rowId xmlns:a16="http://schemas.microsoft.com/office/drawing/2014/main" val="10015"/>
                  </a:ext>
                </a:extLst>
              </a:tr>
              <a:tr h="274320">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l" fontAlgn="b"/>
                      <a:r>
                        <a:rPr lang="en-US" sz="1400" u="none" strike="noStrike">
                          <a:effectLst/>
                        </a:rPr>
                        <a:t>Equivalent Petroleum Diesel Price, $/bbl</a:t>
                      </a:r>
                      <a:endParaRPr lang="en-US" sz="1400" b="0" i="0" u="none" strike="noStrike">
                        <a:solidFill>
                          <a:srgbClr val="000000"/>
                        </a:solidFill>
                        <a:effectLst/>
                        <a:latin typeface="Arial"/>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tint val="20000"/>
                      </a:srgb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fontAlgn="b"/>
                      <a:r>
                        <a:rPr lang="en-US" sz="1400" u="none" strike="noStrike" dirty="0">
                          <a:effectLst/>
                        </a:rPr>
                        <a:t>156</a:t>
                      </a:r>
                      <a:endParaRPr lang="en-US" sz="1400" b="0" i="0" u="none" strike="noStrike" dirty="0">
                        <a:solidFill>
                          <a:schemeClr val="tx1"/>
                        </a:solidFill>
                        <a:effectLst/>
                        <a:latin typeface="Calibri"/>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tint val="20000"/>
                      </a:srgb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fontAlgn="b"/>
                      <a:r>
                        <a:rPr lang="en-US" sz="1400" u="none" strike="noStrike" dirty="0">
                          <a:effectLst/>
                        </a:rPr>
                        <a:t>134</a:t>
                      </a:r>
                      <a:endParaRPr lang="en-US" sz="1400" b="0" i="0" u="none" strike="noStrike" dirty="0">
                        <a:solidFill>
                          <a:srgbClr val="000000"/>
                        </a:solidFill>
                        <a:effectLst/>
                        <a:latin typeface="Calibri"/>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tint val="20000"/>
                      </a:srgbClr>
                    </a:solidFill>
                  </a:tcPr>
                </a:tc>
                <a:extLst>
                  <a:ext uri="{0D108BD9-81ED-4DB2-BD59-A6C34878D82A}">
                    <a16:rowId xmlns:a16="http://schemas.microsoft.com/office/drawing/2014/main" val="10016"/>
                  </a:ext>
                </a:extLst>
              </a:tr>
            </a:tbl>
          </a:graphicData>
        </a:graphic>
      </p:graphicFrame>
    </p:spTree>
    <p:extLst>
      <p:ext uri="{BB962C8B-B14F-4D97-AF65-F5344CB8AC3E}">
        <p14:creationId xmlns:p14="http://schemas.microsoft.com/office/powerpoint/2010/main" val="310108164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4788" y="89655"/>
            <a:ext cx="7223760" cy="954107"/>
          </a:xfrm>
        </p:spPr>
        <p:txBody>
          <a:bodyPr/>
          <a:lstStyle/>
          <a:p>
            <a:r>
              <a:rPr lang="en-US" sz="2800" dirty="0">
                <a:latin typeface="Arial"/>
                <a:cs typeface="Arial"/>
              </a:rPr>
              <a:t>CTL: Assessing the Cost of CCS</a:t>
            </a:r>
            <a:br>
              <a:rPr lang="en-US" sz="2800" dirty="0">
                <a:latin typeface="Arial"/>
                <a:cs typeface="Arial"/>
              </a:rPr>
            </a:br>
            <a:r>
              <a:rPr lang="en-US" sz="2800" b="0" i="1" dirty="0">
                <a:latin typeface="Arial"/>
                <a:cs typeface="Arial"/>
              </a:rPr>
              <a:t>Total Overnight Cost (TOC) Comparison </a:t>
            </a:r>
            <a:endParaRPr lang="en-US" sz="2800" dirty="0">
              <a:latin typeface="Arial"/>
              <a:cs typeface="Arial"/>
            </a:endParaRPr>
          </a:p>
        </p:txBody>
      </p:sp>
      <p:sp>
        <p:nvSpPr>
          <p:cNvPr id="4" name="Text Placeholder 3"/>
          <p:cNvSpPr>
            <a:spLocks noGrp="1"/>
          </p:cNvSpPr>
          <p:nvPr>
            <p:ph type="body" sz="quarter" idx="11"/>
          </p:nvPr>
        </p:nvSpPr>
        <p:spPr/>
        <p:txBody>
          <a:bodyPr/>
          <a:lstStyle/>
          <a:p>
            <a:endParaRPr lang="en-US"/>
          </a:p>
        </p:txBody>
      </p:sp>
      <p:sp>
        <p:nvSpPr>
          <p:cNvPr id="19" name="Content Placeholder 1"/>
          <p:cNvSpPr>
            <a:spLocks noGrp="1"/>
          </p:cNvSpPr>
          <p:nvPr>
            <p:ph idx="1"/>
          </p:nvPr>
        </p:nvSpPr>
        <p:spPr>
          <a:xfrm>
            <a:off x="457200" y="1234439"/>
            <a:ext cx="8229600" cy="4572000"/>
          </a:xfrm>
        </p:spPr>
        <p:txBody>
          <a:bodyPr/>
          <a:lstStyle/>
          <a:p>
            <a:endParaRPr lang="en-US" dirty="0"/>
          </a:p>
          <a:p>
            <a:endParaRPr lang="en-US" dirty="0"/>
          </a:p>
          <a:p>
            <a:endParaRPr lang="en-US" dirty="0"/>
          </a:p>
        </p:txBody>
      </p:sp>
      <p:pic>
        <p:nvPicPr>
          <p:cNvPr id="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61137" y="1248003"/>
            <a:ext cx="7113456" cy="5149549"/>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3541976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4788" y="89655"/>
            <a:ext cx="7223760" cy="954107"/>
          </a:xfrm>
        </p:spPr>
        <p:txBody>
          <a:bodyPr/>
          <a:lstStyle/>
          <a:p>
            <a:r>
              <a:rPr lang="en-US" sz="2800" dirty="0">
                <a:latin typeface="Arial"/>
                <a:cs typeface="Arial"/>
              </a:rPr>
              <a:t>CTL: Assessing the Cost of CCS</a:t>
            </a:r>
            <a:br>
              <a:rPr lang="en-US" sz="2800" dirty="0">
                <a:latin typeface="Arial"/>
                <a:cs typeface="Arial"/>
              </a:rPr>
            </a:br>
            <a:r>
              <a:rPr lang="en-US" sz="2800" b="0" i="1" dirty="0">
                <a:latin typeface="Arial"/>
                <a:cs typeface="Arial"/>
              </a:rPr>
              <a:t>Cost Sensitivity to Financing Scenario</a:t>
            </a:r>
            <a:endParaRPr lang="en-US" sz="2800" dirty="0">
              <a:latin typeface="Arial"/>
              <a:cs typeface="Arial"/>
            </a:endParaRPr>
          </a:p>
        </p:txBody>
      </p:sp>
      <p:sp>
        <p:nvSpPr>
          <p:cNvPr id="4" name="Text Placeholder 3"/>
          <p:cNvSpPr>
            <a:spLocks noGrp="1"/>
          </p:cNvSpPr>
          <p:nvPr>
            <p:ph type="body" sz="quarter" idx="11"/>
          </p:nvPr>
        </p:nvSpPr>
        <p:spPr/>
        <p:txBody>
          <a:bodyPr/>
          <a:lstStyle/>
          <a:p>
            <a:endParaRPr lang="en-US"/>
          </a:p>
        </p:txBody>
      </p:sp>
      <p:sp>
        <p:nvSpPr>
          <p:cNvPr id="19" name="Content Placeholder 1"/>
          <p:cNvSpPr>
            <a:spLocks noGrp="1"/>
          </p:cNvSpPr>
          <p:nvPr>
            <p:ph idx="1"/>
          </p:nvPr>
        </p:nvSpPr>
        <p:spPr>
          <a:xfrm>
            <a:off x="457200" y="1234439"/>
            <a:ext cx="8229600" cy="4572000"/>
          </a:xfrm>
        </p:spPr>
        <p:txBody>
          <a:bodyPr/>
          <a:lstStyle/>
          <a:p>
            <a:endParaRPr lang="en-US" dirty="0"/>
          </a:p>
          <a:p>
            <a:endParaRPr lang="en-US" dirty="0"/>
          </a:p>
          <a:p>
            <a:endParaRPr lang="en-US" dirty="0"/>
          </a:p>
        </p:txBody>
      </p:sp>
      <p:pic>
        <p:nvPicPr>
          <p:cNvPr id="7"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49386" y="1249111"/>
            <a:ext cx="7249852" cy="5190354"/>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4771585" y="1565782"/>
            <a:ext cx="1964099" cy="338554"/>
          </a:xfrm>
          <a:prstGeom prst="rect">
            <a:avLst/>
          </a:prstGeom>
          <a:solidFill>
            <a:schemeClr val="bg1"/>
          </a:solidFill>
        </p:spPr>
        <p:txBody>
          <a:bodyPr wrap="none" rtlCol="0">
            <a:spAutoFit/>
          </a:bodyPr>
          <a:lstStyle/>
          <a:p>
            <a:r>
              <a:rPr lang="en-US" sz="1600" dirty="0">
                <a:latin typeface="Arial"/>
                <a:cs typeface="Arial"/>
              </a:rPr>
              <a:t>Standard Financing</a:t>
            </a:r>
          </a:p>
        </p:txBody>
      </p:sp>
      <p:sp>
        <p:nvSpPr>
          <p:cNvPr id="8" name="TextBox 7"/>
          <p:cNvSpPr txBox="1"/>
          <p:nvPr/>
        </p:nvSpPr>
        <p:spPr>
          <a:xfrm>
            <a:off x="2889586" y="1533248"/>
            <a:ext cx="1644401" cy="338554"/>
          </a:xfrm>
          <a:prstGeom prst="rect">
            <a:avLst/>
          </a:prstGeom>
          <a:solidFill>
            <a:schemeClr val="bg1"/>
          </a:solidFill>
        </p:spPr>
        <p:txBody>
          <a:bodyPr wrap="none" rtlCol="0">
            <a:spAutoFit/>
          </a:bodyPr>
          <a:lstStyle/>
          <a:p>
            <a:r>
              <a:rPr lang="en-US" sz="1600" dirty="0">
                <a:latin typeface="Arial"/>
                <a:cs typeface="Arial"/>
              </a:rPr>
              <a:t>Gov’t Incentives</a:t>
            </a:r>
          </a:p>
        </p:txBody>
      </p:sp>
      <p:cxnSp>
        <p:nvCxnSpPr>
          <p:cNvPr id="6" name="Straight Connector 5"/>
          <p:cNvCxnSpPr/>
          <p:nvPr/>
        </p:nvCxnSpPr>
        <p:spPr>
          <a:xfrm flipH="1">
            <a:off x="3896816" y="1861677"/>
            <a:ext cx="11694" cy="4044478"/>
          </a:xfrm>
          <a:prstGeom prst="line">
            <a:avLst/>
          </a:prstGeom>
          <a:ln w="317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flipH="1">
            <a:off x="4758807" y="1849348"/>
            <a:ext cx="450" cy="4067008"/>
          </a:xfrm>
          <a:prstGeom prst="line">
            <a:avLst/>
          </a:prstGeom>
          <a:ln w="317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flipH="1">
            <a:off x="3152136" y="1871813"/>
            <a:ext cx="229526" cy="311118"/>
          </a:xfrm>
          <a:prstGeom prst="straightConnector1">
            <a:avLst/>
          </a:prstGeom>
          <a:ln w="22225">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a:off x="3147036" y="1953417"/>
            <a:ext cx="0" cy="423326"/>
          </a:xfrm>
          <a:prstGeom prst="line">
            <a:avLst/>
          </a:prstGeom>
          <a:ln w="2222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a:off x="3146419" y="2391434"/>
            <a:ext cx="0" cy="423326"/>
          </a:xfrm>
          <a:prstGeom prst="line">
            <a:avLst/>
          </a:prstGeom>
          <a:ln w="2222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3141319" y="2824960"/>
            <a:ext cx="0" cy="423326"/>
          </a:xfrm>
          <a:prstGeom prst="line">
            <a:avLst/>
          </a:prstGeom>
          <a:ln w="2222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a:off x="3146420" y="3253385"/>
            <a:ext cx="0" cy="423326"/>
          </a:xfrm>
          <a:prstGeom prst="line">
            <a:avLst/>
          </a:prstGeom>
          <a:ln w="2222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a:off x="3141320" y="4115338"/>
            <a:ext cx="0" cy="423326"/>
          </a:xfrm>
          <a:prstGeom prst="line">
            <a:avLst/>
          </a:prstGeom>
          <a:ln w="2222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a:off x="3146420" y="4548849"/>
            <a:ext cx="0" cy="423326"/>
          </a:xfrm>
          <a:prstGeom prst="line">
            <a:avLst/>
          </a:prstGeom>
          <a:ln w="2222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a:off x="3146419" y="4982392"/>
            <a:ext cx="0" cy="423326"/>
          </a:xfrm>
          <a:prstGeom prst="line">
            <a:avLst/>
          </a:prstGeom>
          <a:ln w="2222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a:off x="3146420" y="5415915"/>
            <a:ext cx="0" cy="423326"/>
          </a:xfrm>
          <a:prstGeom prst="line">
            <a:avLst/>
          </a:prstGeom>
          <a:ln w="2222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140703" y="3956632"/>
            <a:ext cx="1232" cy="149114"/>
          </a:xfrm>
          <a:prstGeom prst="line">
            <a:avLst/>
          </a:prstGeom>
          <a:ln w="2222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a:off x="3140704" y="1778787"/>
            <a:ext cx="11432" cy="159330"/>
          </a:xfrm>
          <a:prstGeom prst="line">
            <a:avLst/>
          </a:prstGeom>
          <a:ln w="2222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a:off x="4747374" y="1528874"/>
            <a:ext cx="1232" cy="312337"/>
          </a:xfrm>
          <a:prstGeom prst="line">
            <a:avLst/>
          </a:prstGeom>
          <a:ln w="2222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1" name="Straight Arrow Connector 40"/>
          <p:cNvCxnSpPr/>
          <p:nvPr/>
        </p:nvCxnSpPr>
        <p:spPr>
          <a:xfrm flipH="1">
            <a:off x="3942720" y="1841211"/>
            <a:ext cx="214223" cy="285617"/>
          </a:xfrm>
          <a:prstGeom prst="straightConnector1">
            <a:avLst/>
          </a:prstGeom>
          <a:ln w="22225">
            <a:solidFill>
              <a:schemeClr val="accent2"/>
            </a:solidFill>
            <a:tailEnd type="arrow"/>
          </a:ln>
        </p:spPr>
        <p:style>
          <a:lnRef idx="1">
            <a:schemeClr val="accent1"/>
          </a:lnRef>
          <a:fillRef idx="0">
            <a:schemeClr val="accent1"/>
          </a:fillRef>
          <a:effectRef idx="0">
            <a:schemeClr val="accent1"/>
          </a:effectRef>
          <a:fontRef idx="minor">
            <a:schemeClr val="tx1"/>
          </a:fontRef>
        </p:style>
      </p:cxnSp>
      <p:cxnSp>
        <p:nvCxnSpPr>
          <p:cNvPr id="42" name="Straight Arrow Connector 41"/>
          <p:cNvCxnSpPr/>
          <p:nvPr/>
        </p:nvCxnSpPr>
        <p:spPr>
          <a:xfrm flipH="1">
            <a:off x="4768393" y="1851411"/>
            <a:ext cx="179135" cy="259507"/>
          </a:xfrm>
          <a:prstGeom prst="straightConnector1">
            <a:avLst/>
          </a:prstGeom>
          <a:ln w="22225">
            <a:solidFill>
              <a:schemeClr val="tx2"/>
            </a:solidFill>
            <a:tailEnd type="arrow"/>
          </a:ln>
        </p:spPr>
        <p:style>
          <a:lnRef idx="1">
            <a:schemeClr val="accent1"/>
          </a:lnRef>
          <a:fillRef idx="0">
            <a:schemeClr val="accent1"/>
          </a:fillRef>
          <a:effectRef idx="0">
            <a:schemeClr val="accent1"/>
          </a:effectRef>
          <a:fontRef idx="minor">
            <a:schemeClr val="tx1"/>
          </a:fontRef>
        </p:style>
      </p:cxnSp>
      <p:sp>
        <p:nvSpPr>
          <p:cNvPr id="44" name="TextBox 43"/>
          <p:cNvSpPr txBox="1"/>
          <p:nvPr/>
        </p:nvSpPr>
        <p:spPr>
          <a:xfrm>
            <a:off x="7058930" y="1471836"/>
            <a:ext cx="1053864" cy="338554"/>
          </a:xfrm>
          <a:prstGeom prst="rect">
            <a:avLst/>
          </a:prstGeom>
          <a:solidFill>
            <a:schemeClr val="bg1"/>
          </a:solidFill>
        </p:spPr>
        <p:txBody>
          <a:bodyPr wrap="square" rtlCol="0">
            <a:spAutoFit/>
          </a:bodyPr>
          <a:lstStyle/>
          <a:p>
            <a:r>
              <a:rPr lang="en-US" sz="1600" dirty="0">
                <a:latin typeface="Arial"/>
                <a:cs typeface="Arial"/>
              </a:rPr>
              <a:t>        </a:t>
            </a:r>
          </a:p>
        </p:txBody>
      </p:sp>
    </p:spTree>
    <p:extLst>
      <p:ext uri="{BB962C8B-B14F-4D97-AF65-F5344CB8AC3E}">
        <p14:creationId xmlns:p14="http://schemas.microsoft.com/office/powerpoint/2010/main" val="152907128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4788" y="89655"/>
            <a:ext cx="7223760" cy="954107"/>
          </a:xfrm>
        </p:spPr>
        <p:txBody>
          <a:bodyPr/>
          <a:lstStyle/>
          <a:p>
            <a:r>
              <a:rPr lang="en-US" sz="2800" dirty="0">
                <a:latin typeface="Arial"/>
                <a:cs typeface="Arial"/>
              </a:rPr>
              <a:t>CTL: Assessing the Cost of CCS</a:t>
            </a:r>
            <a:br>
              <a:rPr lang="en-US" sz="2800" dirty="0">
                <a:latin typeface="Arial"/>
                <a:cs typeface="Arial"/>
              </a:rPr>
            </a:br>
            <a:r>
              <a:rPr lang="en-US" sz="2800" b="0" i="1" dirty="0">
                <a:latin typeface="Arial"/>
                <a:cs typeface="Arial"/>
              </a:rPr>
              <a:t>CO</a:t>
            </a:r>
            <a:r>
              <a:rPr lang="en-US" sz="2800" b="0" i="1" baseline="-25000" dirty="0">
                <a:latin typeface="Arial"/>
                <a:cs typeface="Arial"/>
              </a:rPr>
              <a:t>2</a:t>
            </a:r>
            <a:r>
              <a:rPr lang="en-US" sz="2800" b="0" i="1" dirty="0">
                <a:latin typeface="Arial"/>
                <a:cs typeface="Arial"/>
              </a:rPr>
              <a:t> Capture Cost</a:t>
            </a:r>
            <a:endParaRPr lang="en-US" sz="2800" dirty="0">
              <a:latin typeface="Arial"/>
              <a:cs typeface="Arial"/>
            </a:endParaRPr>
          </a:p>
        </p:txBody>
      </p:sp>
      <p:sp>
        <p:nvSpPr>
          <p:cNvPr id="4" name="Text Placeholder 3"/>
          <p:cNvSpPr>
            <a:spLocks noGrp="1"/>
          </p:cNvSpPr>
          <p:nvPr>
            <p:ph type="body" sz="quarter" idx="11"/>
          </p:nvPr>
        </p:nvSpPr>
        <p:spPr/>
        <p:txBody>
          <a:bodyPr/>
          <a:lstStyle/>
          <a:p>
            <a:endParaRPr lang="en-US"/>
          </a:p>
        </p:txBody>
      </p:sp>
      <p:sp>
        <p:nvSpPr>
          <p:cNvPr id="19" name="Content Placeholder 1"/>
          <p:cNvSpPr>
            <a:spLocks noGrp="1"/>
          </p:cNvSpPr>
          <p:nvPr>
            <p:ph idx="1"/>
          </p:nvPr>
        </p:nvSpPr>
        <p:spPr>
          <a:xfrm>
            <a:off x="457200" y="1234439"/>
            <a:ext cx="8229600" cy="4572000"/>
          </a:xfrm>
        </p:spPr>
        <p:txBody>
          <a:bodyPr/>
          <a:lstStyle/>
          <a:p>
            <a:endParaRPr lang="en-US" dirty="0"/>
          </a:p>
          <a:p>
            <a:endParaRPr lang="en-US" dirty="0"/>
          </a:p>
          <a:p>
            <a:endParaRPr lang="en-US" dirty="0"/>
          </a:p>
        </p:txBody>
      </p:sp>
      <p:graphicFrame>
        <p:nvGraphicFramePr>
          <p:cNvPr id="10" name="Content Placeholder 4"/>
          <p:cNvGraphicFramePr>
            <a:graphicFrameLocks/>
          </p:cNvGraphicFramePr>
          <p:nvPr>
            <p:extLst>
              <p:ext uri="{D42A27DB-BD31-4B8C-83A1-F6EECF244321}">
                <p14:modId xmlns:p14="http://schemas.microsoft.com/office/powerpoint/2010/main" val="1514442551"/>
              </p:ext>
            </p:extLst>
          </p:nvPr>
        </p:nvGraphicFramePr>
        <p:xfrm>
          <a:off x="481962" y="1223574"/>
          <a:ext cx="7581648" cy="3151128"/>
        </p:xfrm>
        <a:graphic>
          <a:graphicData uri="http://schemas.openxmlformats.org/drawingml/2006/table">
            <a:tbl>
              <a:tblPr firstRow="1" bandRow="1"/>
              <a:tblGrid>
                <a:gridCol w="3526022">
                  <a:extLst>
                    <a:ext uri="{9D8B030D-6E8A-4147-A177-3AD203B41FA5}">
                      <a16:colId xmlns:a16="http://schemas.microsoft.com/office/drawing/2014/main" val="20000"/>
                    </a:ext>
                  </a:extLst>
                </a:gridCol>
                <a:gridCol w="1240381">
                  <a:extLst>
                    <a:ext uri="{9D8B030D-6E8A-4147-A177-3AD203B41FA5}">
                      <a16:colId xmlns:a16="http://schemas.microsoft.com/office/drawing/2014/main" val="20001"/>
                    </a:ext>
                  </a:extLst>
                </a:gridCol>
                <a:gridCol w="1407621">
                  <a:extLst>
                    <a:ext uri="{9D8B030D-6E8A-4147-A177-3AD203B41FA5}">
                      <a16:colId xmlns:a16="http://schemas.microsoft.com/office/drawing/2014/main" val="20002"/>
                    </a:ext>
                  </a:extLst>
                </a:gridCol>
                <a:gridCol w="1407624">
                  <a:extLst>
                    <a:ext uri="{9D8B030D-6E8A-4147-A177-3AD203B41FA5}">
                      <a16:colId xmlns:a16="http://schemas.microsoft.com/office/drawing/2014/main" val="20003"/>
                    </a:ext>
                  </a:extLst>
                </a:gridCol>
              </a:tblGrid>
              <a:tr h="407119">
                <a:tc>
                  <a:txBody>
                    <a:bodyPr/>
                    <a:lstStyle>
                      <a:lvl1pPr marL="0" algn="l" defTabSz="914400" rtl="0" eaLnBrk="1" latinLnBrk="0" hangingPunct="1">
                        <a:defRPr sz="1800" b="1" kern="1200">
                          <a:solidFill>
                            <a:schemeClr val="dk1"/>
                          </a:solidFill>
                          <a:latin typeface="Arial"/>
                        </a:defRPr>
                      </a:lvl1pPr>
                      <a:lvl2pPr marL="457200" algn="l" defTabSz="914400" rtl="0" eaLnBrk="1" latinLnBrk="0" hangingPunct="1">
                        <a:defRPr sz="1800" b="1" kern="1200">
                          <a:solidFill>
                            <a:schemeClr val="dk1"/>
                          </a:solidFill>
                          <a:latin typeface="Arial"/>
                        </a:defRPr>
                      </a:lvl2pPr>
                      <a:lvl3pPr marL="914400" algn="l" defTabSz="914400" rtl="0" eaLnBrk="1" latinLnBrk="0" hangingPunct="1">
                        <a:defRPr sz="1800" b="1" kern="1200">
                          <a:solidFill>
                            <a:schemeClr val="dk1"/>
                          </a:solidFill>
                          <a:latin typeface="Arial"/>
                        </a:defRPr>
                      </a:lvl3pPr>
                      <a:lvl4pPr marL="1371600" algn="l" defTabSz="914400" rtl="0" eaLnBrk="1" latinLnBrk="0" hangingPunct="1">
                        <a:defRPr sz="1800" b="1" kern="1200">
                          <a:solidFill>
                            <a:schemeClr val="dk1"/>
                          </a:solidFill>
                          <a:latin typeface="Arial"/>
                        </a:defRPr>
                      </a:lvl4pPr>
                      <a:lvl5pPr marL="1828800" algn="l" defTabSz="914400" rtl="0" eaLnBrk="1" latinLnBrk="0" hangingPunct="1">
                        <a:defRPr sz="1800" b="1" kern="1200">
                          <a:solidFill>
                            <a:schemeClr val="dk1"/>
                          </a:solidFill>
                          <a:latin typeface="Arial"/>
                        </a:defRPr>
                      </a:lvl5pPr>
                      <a:lvl6pPr marL="2286000" algn="l" defTabSz="914400" rtl="0" eaLnBrk="1" latinLnBrk="0" hangingPunct="1">
                        <a:defRPr sz="1800" b="1" kern="1200">
                          <a:solidFill>
                            <a:schemeClr val="dk1"/>
                          </a:solidFill>
                          <a:latin typeface="Arial"/>
                        </a:defRPr>
                      </a:lvl6pPr>
                      <a:lvl7pPr marL="2743200" algn="l" defTabSz="914400" rtl="0" eaLnBrk="1" latinLnBrk="0" hangingPunct="1">
                        <a:defRPr sz="1800" b="1" kern="1200">
                          <a:solidFill>
                            <a:schemeClr val="dk1"/>
                          </a:solidFill>
                          <a:latin typeface="Arial"/>
                        </a:defRPr>
                      </a:lvl7pPr>
                      <a:lvl8pPr marL="3200400" algn="l" defTabSz="914400" rtl="0" eaLnBrk="1" latinLnBrk="0" hangingPunct="1">
                        <a:defRPr sz="1800" b="1" kern="1200">
                          <a:solidFill>
                            <a:schemeClr val="dk1"/>
                          </a:solidFill>
                          <a:latin typeface="Arial"/>
                        </a:defRPr>
                      </a:lvl8pPr>
                      <a:lvl9pPr marL="3657600" algn="l" defTabSz="914400" rtl="0" eaLnBrk="1" latinLnBrk="0" hangingPunct="1">
                        <a:defRPr sz="1800" b="1" kern="1200">
                          <a:solidFill>
                            <a:schemeClr val="dk1"/>
                          </a:solidFill>
                          <a:latin typeface="Arial"/>
                        </a:defRPr>
                      </a:lvl9pPr>
                    </a:lstStyle>
                    <a:p>
                      <a:pPr marL="0" marR="0">
                        <a:spcBef>
                          <a:spcPts val="200"/>
                        </a:spcBef>
                        <a:spcAft>
                          <a:spcPts val="200"/>
                        </a:spcAft>
                      </a:pPr>
                      <a:r>
                        <a:rPr lang="en-US" sz="1400" cap="all" dirty="0">
                          <a:effectLst/>
                        </a:rPr>
                        <a:t> </a:t>
                      </a:r>
                      <a:endParaRPr lang="en-US" sz="1400" dirty="0">
                        <a:effectLst/>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0066FF">
                        <a:lumMod val="40000"/>
                        <a:lumOff val="60000"/>
                      </a:srgbClr>
                    </a:solidFill>
                  </a:tcPr>
                </a:tc>
                <a:tc>
                  <a:txBody>
                    <a:bodyPr/>
                    <a:lstStyle>
                      <a:lvl1pPr marL="0" algn="l" defTabSz="914400" rtl="0" eaLnBrk="1" latinLnBrk="0" hangingPunct="1">
                        <a:defRPr sz="1800" b="1" kern="1200">
                          <a:solidFill>
                            <a:schemeClr val="dk1"/>
                          </a:solidFill>
                          <a:latin typeface="Arial"/>
                        </a:defRPr>
                      </a:lvl1pPr>
                      <a:lvl2pPr marL="457200" algn="l" defTabSz="914400" rtl="0" eaLnBrk="1" latinLnBrk="0" hangingPunct="1">
                        <a:defRPr sz="1800" b="1" kern="1200">
                          <a:solidFill>
                            <a:schemeClr val="dk1"/>
                          </a:solidFill>
                          <a:latin typeface="Arial"/>
                        </a:defRPr>
                      </a:lvl2pPr>
                      <a:lvl3pPr marL="914400" algn="l" defTabSz="914400" rtl="0" eaLnBrk="1" latinLnBrk="0" hangingPunct="1">
                        <a:defRPr sz="1800" b="1" kern="1200">
                          <a:solidFill>
                            <a:schemeClr val="dk1"/>
                          </a:solidFill>
                          <a:latin typeface="Arial"/>
                        </a:defRPr>
                      </a:lvl3pPr>
                      <a:lvl4pPr marL="1371600" algn="l" defTabSz="914400" rtl="0" eaLnBrk="1" latinLnBrk="0" hangingPunct="1">
                        <a:defRPr sz="1800" b="1" kern="1200">
                          <a:solidFill>
                            <a:schemeClr val="dk1"/>
                          </a:solidFill>
                          <a:latin typeface="Arial"/>
                        </a:defRPr>
                      </a:lvl4pPr>
                      <a:lvl5pPr marL="1828800" algn="l" defTabSz="914400" rtl="0" eaLnBrk="1" latinLnBrk="0" hangingPunct="1">
                        <a:defRPr sz="1800" b="1" kern="1200">
                          <a:solidFill>
                            <a:schemeClr val="dk1"/>
                          </a:solidFill>
                          <a:latin typeface="Arial"/>
                        </a:defRPr>
                      </a:lvl5pPr>
                      <a:lvl6pPr marL="2286000" algn="l" defTabSz="914400" rtl="0" eaLnBrk="1" latinLnBrk="0" hangingPunct="1">
                        <a:defRPr sz="1800" b="1" kern="1200">
                          <a:solidFill>
                            <a:schemeClr val="dk1"/>
                          </a:solidFill>
                          <a:latin typeface="Arial"/>
                        </a:defRPr>
                      </a:lvl6pPr>
                      <a:lvl7pPr marL="2743200" algn="l" defTabSz="914400" rtl="0" eaLnBrk="1" latinLnBrk="0" hangingPunct="1">
                        <a:defRPr sz="1800" b="1" kern="1200">
                          <a:solidFill>
                            <a:schemeClr val="dk1"/>
                          </a:solidFill>
                          <a:latin typeface="Arial"/>
                        </a:defRPr>
                      </a:lvl7pPr>
                      <a:lvl8pPr marL="3200400" algn="l" defTabSz="914400" rtl="0" eaLnBrk="1" latinLnBrk="0" hangingPunct="1">
                        <a:defRPr sz="1800" b="1" kern="1200">
                          <a:solidFill>
                            <a:schemeClr val="dk1"/>
                          </a:solidFill>
                          <a:latin typeface="Arial"/>
                        </a:defRPr>
                      </a:lvl8pPr>
                      <a:lvl9pPr marL="3657600" algn="l" defTabSz="914400" rtl="0" eaLnBrk="1" latinLnBrk="0" hangingPunct="1">
                        <a:defRPr sz="1800" b="1" kern="1200">
                          <a:solidFill>
                            <a:schemeClr val="dk1"/>
                          </a:solidFill>
                          <a:latin typeface="Arial"/>
                        </a:defRPr>
                      </a:lvl9pPr>
                    </a:lstStyle>
                    <a:p>
                      <a:pPr marL="0" marR="0" algn="ctr">
                        <a:spcBef>
                          <a:spcPts val="200"/>
                        </a:spcBef>
                        <a:spcAft>
                          <a:spcPts val="200"/>
                        </a:spcAft>
                      </a:pPr>
                      <a:r>
                        <a:rPr lang="en-US" sz="1400" dirty="0">
                          <a:effectLst/>
                        </a:rPr>
                        <a:t>Vent Case</a:t>
                      </a:r>
                      <a:endParaRPr lang="en-US" sz="1400" dirty="0">
                        <a:effectLst/>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0066FF">
                        <a:lumMod val="40000"/>
                        <a:lumOff val="60000"/>
                      </a:srgbClr>
                    </a:solidFill>
                  </a:tcPr>
                </a:tc>
                <a:tc>
                  <a:txBody>
                    <a:bodyPr/>
                    <a:lstStyle>
                      <a:lvl1pPr marL="0" algn="l" defTabSz="914400" rtl="0" eaLnBrk="1" latinLnBrk="0" hangingPunct="1">
                        <a:defRPr sz="1800" b="1" kern="1200">
                          <a:solidFill>
                            <a:schemeClr val="dk1"/>
                          </a:solidFill>
                          <a:latin typeface="Arial"/>
                        </a:defRPr>
                      </a:lvl1pPr>
                      <a:lvl2pPr marL="457200" algn="l" defTabSz="914400" rtl="0" eaLnBrk="1" latinLnBrk="0" hangingPunct="1">
                        <a:defRPr sz="1800" b="1" kern="1200">
                          <a:solidFill>
                            <a:schemeClr val="dk1"/>
                          </a:solidFill>
                          <a:latin typeface="Arial"/>
                        </a:defRPr>
                      </a:lvl2pPr>
                      <a:lvl3pPr marL="914400" algn="l" defTabSz="914400" rtl="0" eaLnBrk="1" latinLnBrk="0" hangingPunct="1">
                        <a:defRPr sz="1800" b="1" kern="1200">
                          <a:solidFill>
                            <a:schemeClr val="dk1"/>
                          </a:solidFill>
                          <a:latin typeface="Arial"/>
                        </a:defRPr>
                      </a:lvl3pPr>
                      <a:lvl4pPr marL="1371600" algn="l" defTabSz="914400" rtl="0" eaLnBrk="1" latinLnBrk="0" hangingPunct="1">
                        <a:defRPr sz="1800" b="1" kern="1200">
                          <a:solidFill>
                            <a:schemeClr val="dk1"/>
                          </a:solidFill>
                          <a:latin typeface="Arial"/>
                        </a:defRPr>
                      </a:lvl4pPr>
                      <a:lvl5pPr marL="1828800" algn="l" defTabSz="914400" rtl="0" eaLnBrk="1" latinLnBrk="0" hangingPunct="1">
                        <a:defRPr sz="1800" b="1" kern="1200">
                          <a:solidFill>
                            <a:schemeClr val="dk1"/>
                          </a:solidFill>
                          <a:latin typeface="Arial"/>
                        </a:defRPr>
                      </a:lvl5pPr>
                      <a:lvl6pPr marL="2286000" algn="l" defTabSz="914400" rtl="0" eaLnBrk="1" latinLnBrk="0" hangingPunct="1">
                        <a:defRPr sz="1800" b="1" kern="1200">
                          <a:solidFill>
                            <a:schemeClr val="dk1"/>
                          </a:solidFill>
                          <a:latin typeface="Arial"/>
                        </a:defRPr>
                      </a:lvl6pPr>
                      <a:lvl7pPr marL="2743200" algn="l" defTabSz="914400" rtl="0" eaLnBrk="1" latinLnBrk="0" hangingPunct="1">
                        <a:defRPr sz="1800" b="1" kern="1200">
                          <a:solidFill>
                            <a:schemeClr val="dk1"/>
                          </a:solidFill>
                          <a:latin typeface="Arial"/>
                        </a:defRPr>
                      </a:lvl7pPr>
                      <a:lvl8pPr marL="3200400" algn="l" defTabSz="914400" rtl="0" eaLnBrk="1" latinLnBrk="0" hangingPunct="1">
                        <a:defRPr sz="1800" b="1" kern="1200">
                          <a:solidFill>
                            <a:schemeClr val="dk1"/>
                          </a:solidFill>
                          <a:latin typeface="Arial"/>
                        </a:defRPr>
                      </a:lvl8pPr>
                      <a:lvl9pPr marL="3657600" algn="l" defTabSz="914400" rtl="0" eaLnBrk="1" latinLnBrk="0" hangingPunct="1">
                        <a:defRPr sz="1800" b="1" kern="1200">
                          <a:solidFill>
                            <a:schemeClr val="dk1"/>
                          </a:solidFill>
                          <a:latin typeface="Arial"/>
                        </a:defRPr>
                      </a:lvl9pPr>
                    </a:lstStyle>
                    <a:p>
                      <a:pPr marL="0" marR="0" algn="ctr">
                        <a:spcBef>
                          <a:spcPts val="200"/>
                        </a:spcBef>
                        <a:spcAft>
                          <a:spcPts val="200"/>
                        </a:spcAft>
                      </a:pPr>
                      <a:r>
                        <a:rPr lang="en-US" sz="1400" dirty="0">
                          <a:effectLst/>
                        </a:rPr>
                        <a:t>Sequestration Case</a:t>
                      </a:r>
                      <a:endParaRPr lang="en-US" sz="1400" dirty="0">
                        <a:effectLst/>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0066FF">
                        <a:lumMod val="40000"/>
                        <a:lumOff val="60000"/>
                      </a:srgbClr>
                    </a:solidFill>
                  </a:tcPr>
                </a:tc>
                <a:tc>
                  <a:txBody>
                    <a:bodyPr/>
                    <a:lstStyle>
                      <a:lvl1pPr marL="0" algn="l" defTabSz="914400" rtl="0" eaLnBrk="1" latinLnBrk="0" hangingPunct="1">
                        <a:defRPr sz="1800" b="1" kern="1200">
                          <a:solidFill>
                            <a:schemeClr val="dk1"/>
                          </a:solidFill>
                          <a:latin typeface="Arial"/>
                        </a:defRPr>
                      </a:lvl1pPr>
                      <a:lvl2pPr marL="457200" algn="l" defTabSz="914400" rtl="0" eaLnBrk="1" latinLnBrk="0" hangingPunct="1">
                        <a:defRPr sz="1800" b="1" kern="1200">
                          <a:solidFill>
                            <a:schemeClr val="dk1"/>
                          </a:solidFill>
                          <a:latin typeface="Arial"/>
                        </a:defRPr>
                      </a:lvl2pPr>
                      <a:lvl3pPr marL="914400" algn="l" defTabSz="914400" rtl="0" eaLnBrk="1" latinLnBrk="0" hangingPunct="1">
                        <a:defRPr sz="1800" b="1" kern="1200">
                          <a:solidFill>
                            <a:schemeClr val="dk1"/>
                          </a:solidFill>
                          <a:latin typeface="Arial"/>
                        </a:defRPr>
                      </a:lvl3pPr>
                      <a:lvl4pPr marL="1371600" algn="l" defTabSz="914400" rtl="0" eaLnBrk="1" latinLnBrk="0" hangingPunct="1">
                        <a:defRPr sz="1800" b="1" kern="1200">
                          <a:solidFill>
                            <a:schemeClr val="dk1"/>
                          </a:solidFill>
                          <a:latin typeface="Arial"/>
                        </a:defRPr>
                      </a:lvl4pPr>
                      <a:lvl5pPr marL="1828800" algn="l" defTabSz="914400" rtl="0" eaLnBrk="1" latinLnBrk="0" hangingPunct="1">
                        <a:defRPr sz="1800" b="1" kern="1200">
                          <a:solidFill>
                            <a:schemeClr val="dk1"/>
                          </a:solidFill>
                          <a:latin typeface="Arial"/>
                        </a:defRPr>
                      </a:lvl5pPr>
                      <a:lvl6pPr marL="2286000" algn="l" defTabSz="914400" rtl="0" eaLnBrk="1" latinLnBrk="0" hangingPunct="1">
                        <a:defRPr sz="1800" b="1" kern="1200">
                          <a:solidFill>
                            <a:schemeClr val="dk1"/>
                          </a:solidFill>
                          <a:latin typeface="Arial"/>
                        </a:defRPr>
                      </a:lvl6pPr>
                      <a:lvl7pPr marL="2743200" algn="l" defTabSz="914400" rtl="0" eaLnBrk="1" latinLnBrk="0" hangingPunct="1">
                        <a:defRPr sz="1800" b="1" kern="1200">
                          <a:solidFill>
                            <a:schemeClr val="dk1"/>
                          </a:solidFill>
                          <a:latin typeface="Arial"/>
                        </a:defRPr>
                      </a:lvl7pPr>
                      <a:lvl8pPr marL="3200400" algn="l" defTabSz="914400" rtl="0" eaLnBrk="1" latinLnBrk="0" hangingPunct="1">
                        <a:defRPr sz="1800" b="1" kern="1200">
                          <a:solidFill>
                            <a:schemeClr val="dk1"/>
                          </a:solidFill>
                          <a:latin typeface="Arial"/>
                        </a:defRPr>
                      </a:lvl8pPr>
                      <a:lvl9pPr marL="3657600" algn="l" defTabSz="914400" rtl="0" eaLnBrk="1" latinLnBrk="0" hangingPunct="1">
                        <a:defRPr sz="1800" b="1" kern="1200">
                          <a:solidFill>
                            <a:schemeClr val="dk1"/>
                          </a:solidFill>
                          <a:latin typeface="Arial"/>
                        </a:defRPr>
                      </a:lvl9pPr>
                    </a:lstStyle>
                    <a:p>
                      <a:pPr marL="0" marR="0" algn="ctr">
                        <a:spcBef>
                          <a:spcPts val="200"/>
                        </a:spcBef>
                        <a:spcAft>
                          <a:spcPts val="200"/>
                        </a:spcAft>
                      </a:pPr>
                      <a:r>
                        <a:rPr lang="en-US" sz="1400" dirty="0">
                          <a:effectLst/>
                        </a:rPr>
                        <a:t>Cost of adding CCS (delta)</a:t>
                      </a:r>
                      <a:endParaRPr lang="en-US" sz="1400" dirty="0">
                        <a:effectLst/>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0066FF">
                        <a:lumMod val="40000"/>
                        <a:lumOff val="60000"/>
                      </a:srgbClr>
                    </a:solidFill>
                  </a:tcPr>
                </a:tc>
                <a:extLst>
                  <a:ext uri="{0D108BD9-81ED-4DB2-BD59-A6C34878D82A}">
                    <a16:rowId xmlns:a16="http://schemas.microsoft.com/office/drawing/2014/main" val="10000"/>
                  </a:ext>
                </a:extLst>
              </a:tr>
              <a:tr h="262590">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marL="0" marR="0">
                        <a:spcBef>
                          <a:spcPts val="200"/>
                        </a:spcBef>
                        <a:spcAft>
                          <a:spcPts val="200"/>
                        </a:spcAft>
                      </a:pPr>
                      <a:r>
                        <a:rPr lang="en-US" sz="1400" dirty="0">
                          <a:effectLst/>
                        </a:rPr>
                        <a:t>Total Overnight Cost, $1000</a:t>
                      </a:r>
                      <a:endParaRPr lang="en-US" sz="1400" dirty="0">
                        <a:effectLst/>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tint val="40000"/>
                      </a:srgb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marL="0" marR="0" algn="ctr">
                        <a:spcBef>
                          <a:spcPts val="0"/>
                        </a:spcBef>
                        <a:spcAft>
                          <a:spcPts val="0"/>
                        </a:spcAft>
                      </a:pPr>
                      <a:r>
                        <a:rPr lang="en-US" sz="1400">
                          <a:effectLst/>
                        </a:rPr>
                        <a:t>6,398,760</a:t>
                      </a:r>
                      <a:endParaRPr lang="en-US" sz="1400">
                        <a:effectLst/>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tint val="40000"/>
                      </a:srgb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marL="0" marR="0" algn="ctr">
                        <a:spcBef>
                          <a:spcPts val="0"/>
                        </a:spcBef>
                        <a:spcAft>
                          <a:spcPts val="0"/>
                        </a:spcAft>
                      </a:pPr>
                      <a:r>
                        <a:rPr lang="en-US" sz="1400" dirty="0">
                          <a:effectLst/>
                        </a:rPr>
                        <a:t>6,532,052</a:t>
                      </a:r>
                      <a:endParaRPr lang="en-US" sz="1400" dirty="0">
                        <a:effectLst/>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tint val="40000"/>
                      </a:srgb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marL="0" marR="0" algn="ctr">
                        <a:spcBef>
                          <a:spcPts val="0"/>
                        </a:spcBef>
                        <a:spcAft>
                          <a:spcPts val="0"/>
                        </a:spcAft>
                      </a:pPr>
                      <a:r>
                        <a:rPr lang="en-US" sz="1400">
                          <a:effectLst/>
                        </a:rPr>
                        <a:t>133,292</a:t>
                      </a:r>
                      <a:endParaRPr lang="en-US" sz="1400">
                        <a:effectLst/>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tint val="40000"/>
                      </a:srgbClr>
                    </a:solidFill>
                  </a:tcPr>
                </a:tc>
                <a:extLst>
                  <a:ext uri="{0D108BD9-81ED-4DB2-BD59-A6C34878D82A}">
                    <a16:rowId xmlns:a16="http://schemas.microsoft.com/office/drawing/2014/main" val="10001"/>
                  </a:ext>
                </a:extLst>
              </a:tr>
              <a:tr h="328239">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marL="0" marR="0" fontAlgn="base" hangingPunct="0">
                        <a:spcBef>
                          <a:spcPts val="200"/>
                        </a:spcBef>
                        <a:spcAft>
                          <a:spcPts val="200"/>
                        </a:spcAft>
                        <a:tabLst>
                          <a:tab pos="571500" algn="l"/>
                          <a:tab pos="914400" algn="l"/>
                          <a:tab pos="1371600" algn="l"/>
                        </a:tabLst>
                      </a:pPr>
                      <a:r>
                        <a:rPr lang="en-US" sz="1400" dirty="0">
                          <a:effectLst/>
                        </a:rPr>
                        <a:t>Total annual fixed </a:t>
                      </a:r>
                      <a:r>
                        <a:rPr lang="en-US" sz="1400" dirty="0" err="1">
                          <a:effectLst/>
                        </a:rPr>
                        <a:t>O&amp;M</a:t>
                      </a:r>
                      <a:r>
                        <a:rPr lang="en-US" sz="1400" dirty="0">
                          <a:effectLst/>
                        </a:rPr>
                        <a:t>, $1000</a:t>
                      </a:r>
                      <a:endParaRPr lang="en-US" sz="1400" dirty="0">
                        <a:effectLst/>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tint val="20000"/>
                      </a:srgb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marL="0" marR="0" algn="ctr">
                        <a:spcBef>
                          <a:spcPts val="0"/>
                        </a:spcBef>
                        <a:spcAft>
                          <a:spcPts val="0"/>
                        </a:spcAft>
                      </a:pPr>
                      <a:r>
                        <a:rPr lang="en-US" sz="1400" dirty="0">
                          <a:effectLst/>
                        </a:rPr>
                        <a:t>197,405</a:t>
                      </a:r>
                      <a:endParaRPr lang="en-US" sz="1400" dirty="0">
                        <a:effectLst/>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tint val="20000"/>
                      </a:srgb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marL="0" marR="0" algn="ctr">
                        <a:spcBef>
                          <a:spcPts val="0"/>
                        </a:spcBef>
                        <a:spcAft>
                          <a:spcPts val="0"/>
                        </a:spcAft>
                      </a:pPr>
                      <a:r>
                        <a:rPr lang="en-US" sz="1400" dirty="0">
                          <a:effectLst/>
                        </a:rPr>
                        <a:t>200,854</a:t>
                      </a:r>
                      <a:endParaRPr lang="en-US" sz="1400" dirty="0">
                        <a:effectLst/>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tint val="20000"/>
                      </a:srgb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marL="0" marR="0" algn="ctr">
                        <a:spcBef>
                          <a:spcPts val="0"/>
                        </a:spcBef>
                        <a:spcAft>
                          <a:spcPts val="0"/>
                        </a:spcAft>
                      </a:pPr>
                      <a:r>
                        <a:rPr lang="en-US" sz="1400">
                          <a:effectLst/>
                        </a:rPr>
                        <a:t>3,448</a:t>
                      </a:r>
                      <a:endParaRPr lang="en-US" sz="1400">
                        <a:effectLst/>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tint val="20000"/>
                      </a:srgbClr>
                    </a:solidFill>
                  </a:tcPr>
                </a:tc>
                <a:extLst>
                  <a:ext uri="{0D108BD9-81ED-4DB2-BD59-A6C34878D82A}">
                    <a16:rowId xmlns:a16="http://schemas.microsoft.com/office/drawing/2014/main" val="10002"/>
                  </a:ext>
                </a:extLst>
              </a:tr>
              <a:tr h="393887">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marL="0" marR="0" fontAlgn="base" hangingPunct="0">
                        <a:spcBef>
                          <a:spcPts val="200"/>
                        </a:spcBef>
                        <a:spcAft>
                          <a:spcPts val="200"/>
                        </a:spcAft>
                        <a:tabLst>
                          <a:tab pos="571500" algn="l"/>
                          <a:tab pos="914400" algn="l"/>
                          <a:tab pos="1371600" algn="l"/>
                        </a:tabLst>
                      </a:pPr>
                      <a:r>
                        <a:rPr lang="en-US" sz="1400">
                          <a:effectLst/>
                        </a:rPr>
                        <a:t>Total annual variable O&amp;M (90% CF), $1000</a:t>
                      </a:r>
                      <a:endParaRPr lang="en-US" sz="1400">
                        <a:effectLst/>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tint val="40000"/>
                      </a:srgb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marL="0" marR="0" algn="ctr">
                        <a:spcBef>
                          <a:spcPts val="0"/>
                        </a:spcBef>
                        <a:spcAft>
                          <a:spcPts val="0"/>
                        </a:spcAft>
                      </a:pPr>
                      <a:r>
                        <a:rPr lang="en-US" sz="1400" dirty="0">
                          <a:effectLst/>
                        </a:rPr>
                        <a:t>127,370</a:t>
                      </a:r>
                      <a:endParaRPr lang="en-US" sz="1400" dirty="0">
                        <a:effectLst/>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tint val="40000"/>
                      </a:srgb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marL="0" marR="0" algn="ctr">
                        <a:spcBef>
                          <a:spcPts val="0"/>
                        </a:spcBef>
                        <a:spcAft>
                          <a:spcPts val="0"/>
                        </a:spcAft>
                      </a:pPr>
                      <a:r>
                        <a:rPr lang="en-US" sz="1400" dirty="0">
                          <a:effectLst/>
                        </a:rPr>
                        <a:t>130,076</a:t>
                      </a:r>
                      <a:endParaRPr lang="en-US" sz="1400" dirty="0">
                        <a:effectLst/>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tint val="40000"/>
                      </a:srgb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marL="0" marR="0" algn="ctr">
                        <a:spcBef>
                          <a:spcPts val="0"/>
                        </a:spcBef>
                        <a:spcAft>
                          <a:spcPts val="0"/>
                        </a:spcAft>
                      </a:pPr>
                      <a:r>
                        <a:rPr lang="en-US" sz="1400">
                          <a:effectLst/>
                        </a:rPr>
                        <a:t>2,706</a:t>
                      </a:r>
                      <a:endParaRPr lang="en-US" sz="1400">
                        <a:effectLst/>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tint val="40000"/>
                      </a:srgbClr>
                    </a:solidFill>
                  </a:tcPr>
                </a:tc>
                <a:extLst>
                  <a:ext uri="{0D108BD9-81ED-4DB2-BD59-A6C34878D82A}">
                    <a16:rowId xmlns:a16="http://schemas.microsoft.com/office/drawing/2014/main" val="10003"/>
                  </a:ext>
                </a:extLst>
              </a:tr>
              <a:tr h="328239">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marL="0" marR="0" fontAlgn="base" hangingPunct="0">
                        <a:spcBef>
                          <a:spcPts val="200"/>
                        </a:spcBef>
                        <a:spcAft>
                          <a:spcPts val="200"/>
                        </a:spcAft>
                        <a:tabLst>
                          <a:tab pos="571500" algn="l"/>
                          <a:tab pos="914400" algn="l"/>
                          <a:tab pos="1371600" algn="l"/>
                        </a:tabLst>
                      </a:pPr>
                      <a:r>
                        <a:rPr lang="en-US" sz="1400" dirty="0">
                          <a:effectLst/>
                        </a:rPr>
                        <a:t>Total annual fuel cost (90% CF), $1000</a:t>
                      </a:r>
                      <a:endParaRPr lang="en-US" sz="1400" dirty="0">
                        <a:effectLst/>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tint val="20000"/>
                      </a:srgb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marL="0" marR="0" algn="ctr">
                        <a:spcBef>
                          <a:spcPts val="0"/>
                        </a:spcBef>
                        <a:spcAft>
                          <a:spcPts val="0"/>
                        </a:spcAft>
                      </a:pPr>
                      <a:r>
                        <a:rPr lang="en-US" sz="1400" dirty="0">
                          <a:effectLst/>
                        </a:rPr>
                        <a:t>473,377</a:t>
                      </a:r>
                      <a:endParaRPr lang="en-US" sz="1400" dirty="0">
                        <a:effectLst/>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tint val="20000"/>
                      </a:srgb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marL="0" marR="0" algn="ctr">
                        <a:spcBef>
                          <a:spcPts val="0"/>
                        </a:spcBef>
                        <a:spcAft>
                          <a:spcPts val="0"/>
                        </a:spcAft>
                      </a:pPr>
                      <a:r>
                        <a:rPr lang="en-US" sz="1400" dirty="0">
                          <a:effectLst/>
                        </a:rPr>
                        <a:t>473,377</a:t>
                      </a:r>
                      <a:endParaRPr lang="en-US" sz="1400" dirty="0">
                        <a:effectLst/>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tint val="20000"/>
                      </a:srgb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marL="0" marR="0" algn="ctr">
                        <a:spcBef>
                          <a:spcPts val="0"/>
                        </a:spcBef>
                        <a:spcAft>
                          <a:spcPts val="0"/>
                        </a:spcAft>
                      </a:pPr>
                      <a:r>
                        <a:rPr lang="en-US" sz="1400" dirty="0">
                          <a:effectLst/>
                        </a:rPr>
                        <a:t>0</a:t>
                      </a:r>
                      <a:endParaRPr lang="en-US" sz="1400" dirty="0">
                        <a:effectLst/>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tint val="20000"/>
                      </a:srgbClr>
                    </a:solidFill>
                  </a:tcPr>
                </a:tc>
                <a:extLst>
                  <a:ext uri="{0D108BD9-81ED-4DB2-BD59-A6C34878D82A}">
                    <a16:rowId xmlns:a16="http://schemas.microsoft.com/office/drawing/2014/main" val="10004"/>
                  </a:ext>
                </a:extLst>
              </a:tr>
              <a:tr h="203559">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marL="0" marR="0" fontAlgn="base" hangingPunct="0">
                        <a:spcBef>
                          <a:spcPts val="200"/>
                        </a:spcBef>
                        <a:spcAft>
                          <a:spcPts val="200"/>
                        </a:spcAft>
                        <a:tabLst>
                          <a:tab pos="571500" algn="l"/>
                          <a:tab pos="914400" algn="l"/>
                          <a:tab pos="1371600" algn="l"/>
                        </a:tabLst>
                      </a:pPr>
                      <a:r>
                        <a:rPr lang="en-US" sz="1400" dirty="0">
                          <a:effectLst/>
                        </a:rPr>
                        <a:t>COP F-T Diesel*, $/</a:t>
                      </a:r>
                      <a:r>
                        <a:rPr lang="en-US" sz="1400" dirty="0" err="1">
                          <a:effectLst/>
                        </a:rPr>
                        <a:t>bbl</a:t>
                      </a:r>
                      <a:r>
                        <a:rPr lang="en-US" sz="1400" baseline="-25000" dirty="0" err="1">
                          <a:effectLst/>
                        </a:rPr>
                        <a:t>FTD</a:t>
                      </a:r>
                      <a:endParaRPr lang="en-US" sz="1400" dirty="0">
                        <a:effectLst/>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tint val="40000"/>
                      </a:srgb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marL="0" marR="0" algn="ctr">
                        <a:spcBef>
                          <a:spcPts val="0"/>
                        </a:spcBef>
                        <a:spcAft>
                          <a:spcPts val="0"/>
                        </a:spcAft>
                      </a:pPr>
                      <a:r>
                        <a:rPr lang="en-US" sz="1400" dirty="0">
                          <a:effectLst/>
                        </a:rPr>
                        <a:t>123</a:t>
                      </a:r>
                      <a:endParaRPr lang="en-US" sz="1400" dirty="0">
                        <a:effectLst/>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tint val="40000"/>
                      </a:srgb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marL="0" marR="0" algn="ctr">
                        <a:spcBef>
                          <a:spcPts val="0"/>
                        </a:spcBef>
                        <a:spcAft>
                          <a:spcPts val="0"/>
                        </a:spcAft>
                      </a:pPr>
                      <a:r>
                        <a:rPr lang="en-US" sz="1400" dirty="0">
                          <a:effectLst/>
                        </a:rPr>
                        <a:t>133</a:t>
                      </a:r>
                      <a:endParaRPr lang="en-US" sz="1400" dirty="0">
                        <a:effectLst/>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tint val="40000"/>
                      </a:srgb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marL="0" marR="0" algn="ctr">
                        <a:spcBef>
                          <a:spcPts val="0"/>
                        </a:spcBef>
                        <a:spcAft>
                          <a:spcPts val="0"/>
                        </a:spcAft>
                      </a:pPr>
                      <a:r>
                        <a:rPr lang="en-US" sz="1400" dirty="0">
                          <a:effectLst/>
                        </a:rPr>
                        <a:t>10</a:t>
                      </a:r>
                      <a:endParaRPr lang="en-US" sz="1400" dirty="0">
                        <a:effectLst/>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tint val="40000"/>
                      </a:srgbClr>
                    </a:solidFill>
                  </a:tcPr>
                </a:tc>
                <a:extLst>
                  <a:ext uri="{0D108BD9-81ED-4DB2-BD59-A6C34878D82A}">
                    <a16:rowId xmlns:a16="http://schemas.microsoft.com/office/drawing/2014/main" val="10005"/>
                  </a:ext>
                </a:extLst>
              </a:tr>
              <a:tr h="203559">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marL="0" marR="0" fontAlgn="base" hangingPunct="0">
                        <a:spcBef>
                          <a:spcPts val="200"/>
                        </a:spcBef>
                        <a:spcAft>
                          <a:spcPts val="200"/>
                        </a:spcAft>
                        <a:tabLst>
                          <a:tab pos="571500" algn="l"/>
                          <a:tab pos="914400" algn="l"/>
                          <a:tab pos="1371600" algn="l"/>
                        </a:tabLst>
                      </a:pPr>
                      <a:r>
                        <a:rPr lang="en-US" sz="1400">
                          <a:effectLst/>
                        </a:rPr>
                        <a:t>COP F-T Naphtha*, $/bbl</a:t>
                      </a:r>
                      <a:r>
                        <a:rPr lang="en-US" sz="1400" baseline="-25000">
                          <a:effectLst/>
                        </a:rPr>
                        <a:t>FTN</a:t>
                      </a:r>
                      <a:endParaRPr lang="en-US" sz="1400">
                        <a:effectLst/>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tint val="20000"/>
                      </a:srgb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marL="0" marR="0" algn="ctr">
                        <a:spcBef>
                          <a:spcPts val="0"/>
                        </a:spcBef>
                        <a:spcAft>
                          <a:spcPts val="0"/>
                        </a:spcAft>
                      </a:pPr>
                      <a:r>
                        <a:rPr lang="en-US" sz="1400" dirty="0">
                          <a:effectLst/>
                        </a:rPr>
                        <a:t>86</a:t>
                      </a:r>
                      <a:endParaRPr lang="en-US" sz="1400" dirty="0">
                        <a:effectLst/>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tint val="20000"/>
                      </a:srgb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marL="0" marR="0" algn="ctr">
                        <a:spcBef>
                          <a:spcPts val="0"/>
                        </a:spcBef>
                        <a:spcAft>
                          <a:spcPts val="0"/>
                        </a:spcAft>
                      </a:pPr>
                      <a:r>
                        <a:rPr lang="en-US" sz="1400" dirty="0">
                          <a:effectLst/>
                        </a:rPr>
                        <a:t>93</a:t>
                      </a:r>
                      <a:endParaRPr lang="en-US" sz="1400" dirty="0">
                        <a:effectLst/>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tint val="20000"/>
                      </a:srgb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marL="0" marR="0" algn="ctr">
                        <a:spcBef>
                          <a:spcPts val="0"/>
                        </a:spcBef>
                        <a:spcAft>
                          <a:spcPts val="0"/>
                        </a:spcAft>
                      </a:pPr>
                      <a:r>
                        <a:rPr lang="en-US" sz="1400" dirty="0">
                          <a:effectLst/>
                        </a:rPr>
                        <a:t>7</a:t>
                      </a:r>
                      <a:endParaRPr lang="en-US" sz="1400" dirty="0">
                        <a:effectLst/>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tint val="20000"/>
                      </a:srgbClr>
                    </a:solidFill>
                  </a:tcPr>
                </a:tc>
                <a:extLst>
                  <a:ext uri="{0D108BD9-81ED-4DB2-BD59-A6C34878D82A}">
                    <a16:rowId xmlns:a16="http://schemas.microsoft.com/office/drawing/2014/main" val="10006"/>
                  </a:ext>
                </a:extLst>
              </a:tr>
              <a:tr h="262590">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marL="0" marR="0" fontAlgn="base" hangingPunct="0">
                        <a:spcBef>
                          <a:spcPts val="200"/>
                        </a:spcBef>
                        <a:spcAft>
                          <a:spcPts val="200"/>
                        </a:spcAft>
                        <a:tabLst>
                          <a:tab pos="571500" algn="l"/>
                          <a:tab pos="914400" algn="l"/>
                          <a:tab pos="1371600" algn="l"/>
                        </a:tabLst>
                      </a:pPr>
                      <a:r>
                        <a:rPr lang="en-US" sz="1400" dirty="0">
                          <a:effectLst/>
                        </a:rPr>
                        <a:t>Equivalent Crude Oil Price*, $/</a:t>
                      </a:r>
                      <a:r>
                        <a:rPr lang="en-US" sz="1400" dirty="0" err="1">
                          <a:effectLst/>
                        </a:rPr>
                        <a:t>bbl</a:t>
                      </a:r>
                      <a:r>
                        <a:rPr lang="en-US" sz="1400" baseline="-25000" dirty="0" err="1">
                          <a:effectLst/>
                        </a:rPr>
                        <a:t>ECO</a:t>
                      </a:r>
                      <a:endParaRPr lang="en-US" sz="1400" dirty="0">
                        <a:effectLst/>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tint val="40000"/>
                      </a:srgb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marL="0" marR="0" algn="ctr">
                        <a:spcBef>
                          <a:spcPts val="0"/>
                        </a:spcBef>
                        <a:spcAft>
                          <a:spcPts val="0"/>
                        </a:spcAft>
                      </a:pPr>
                      <a:r>
                        <a:rPr lang="en-US" sz="1400" dirty="0">
                          <a:effectLst/>
                        </a:rPr>
                        <a:t>107</a:t>
                      </a:r>
                      <a:endParaRPr lang="en-US" sz="1400" dirty="0">
                        <a:effectLst/>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tint val="40000"/>
                      </a:srgb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marL="0" marR="0" algn="ctr">
                        <a:spcBef>
                          <a:spcPts val="0"/>
                        </a:spcBef>
                        <a:spcAft>
                          <a:spcPts val="0"/>
                        </a:spcAft>
                      </a:pPr>
                      <a:r>
                        <a:rPr lang="en-US" sz="1400" dirty="0">
                          <a:effectLst/>
                        </a:rPr>
                        <a:t>116</a:t>
                      </a:r>
                      <a:endParaRPr lang="en-US" sz="1400" dirty="0">
                        <a:effectLst/>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tint val="40000"/>
                      </a:srgb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marL="0" marR="0" algn="ctr">
                        <a:spcBef>
                          <a:spcPts val="0"/>
                        </a:spcBef>
                        <a:spcAft>
                          <a:spcPts val="0"/>
                        </a:spcAft>
                      </a:pPr>
                      <a:r>
                        <a:rPr lang="en-US" sz="1400" dirty="0">
                          <a:effectLst/>
                        </a:rPr>
                        <a:t>9</a:t>
                      </a:r>
                      <a:endParaRPr lang="en-US" sz="1400" dirty="0">
                        <a:effectLst/>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tint val="40000"/>
                      </a:srgbClr>
                    </a:solidFill>
                  </a:tcPr>
                </a:tc>
                <a:extLst>
                  <a:ext uri="{0D108BD9-81ED-4DB2-BD59-A6C34878D82A}">
                    <a16:rowId xmlns:a16="http://schemas.microsoft.com/office/drawing/2014/main" val="10007"/>
                  </a:ext>
                </a:extLst>
              </a:tr>
              <a:tr h="328239">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marL="0" marR="0" fontAlgn="base" hangingPunct="0">
                        <a:spcBef>
                          <a:spcPts val="200"/>
                        </a:spcBef>
                        <a:spcAft>
                          <a:spcPts val="200"/>
                        </a:spcAft>
                        <a:tabLst>
                          <a:tab pos="571500" algn="l"/>
                          <a:tab pos="914400" algn="l"/>
                          <a:tab pos="1371600" algn="l"/>
                        </a:tabLst>
                      </a:pPr>
                      <a:r>
                        <a:rPr lang="en-US" sz="1400" dirty="0">
                          <a:effectLst/>
                        </a:rPr>
                        <a:t>Equivalent Petroleum Diesel Price*, $/</a:t>
                      </a:r>
                      <a:r>
                        <a:rPr lang="en-US" sz="1400" dirty="0" err="1">
                          <a:effectLst/>
                        </a:rPr>
                        <a:t>bbl</a:t>
                      </a:r>
                      <a:r>
                        <a:rPr lang="en-US" sz="1400" baseline="-25000" dirty="0" err="1">
                          <a:effectLst/>
                        </a:rPr>
                        <a:t>EPD</a:t>
                      </a:r>
                      <a:endParaRPr lang="en-US" sz="1400" dirty="0">
                        <a:effectLst/>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tint val="20000"/>
                      </a:srgb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marL="0" marR="0" algn="ctr">
                        <a:spcBef>
                          <a:spcPts val="0"/>
                        </a:spcBef>
                        <a:spcAft>
                          <a:spcPts val="0"/>
                        </a:spcAft>
                      </a:pPr>
                      <a:r>
                        <a:rPr lang="en-US" sz="1400" dirty="0">
                          <a:effectLst/>
                        </a:rPr>
                        <a:t>134</a:t>
                      </a:r>
                      <a:endParaRPr lang="en-US" sz="1400" dirty="0">
                        <a:effectLst/>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tint val="20000"/>
                      </a:srgb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marL="0" marR="0" algn="ctr">
                        <a:spcBef>
                          <a:spcPts val="0"/>
                        </a:spcBef>
                        <a:spcAft>
                          <a:spcPts val="0"/>
                        </a:spcAft>
                      </a:pPr>
                      <a:r>
                        <a:rPr lang="en-US" sz="1400" dirty="0">
                          <a:effectLst/>
                        </a:rPr>
                        <a:t>145</a:t>
                      </a:r>
                      <a:endParaRPr lang="en-US" sz="1400" dirty="0">
                        <a:effectLst/>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tint val="20000"/>
                      </a:srgb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marL="0" marR="0" algn="ctr">
                        <a:spcBef>
                          <a:spcPts val="0"/>
                        </a:spcBef>
                        <a:spcAft>
                          <a:spcPts val="0"/>
                        </a:spcAft>
                      </a:pPr>
                      <a:r>
                        <a:rPr lang="en-US" sz="1400" dirty="0">
                          <a:effectLst/>
                        </a:rPr>
                        <a:t>11</a:t>
                      </a:r>
                      <a:endParaRPr lang="en-US" sz="1400" dirty="0">
                        <a:effectLst/>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tint val="20000"/>
                      </a:srgbClr>
                    </a:solidFill>
                  </a:tcPr>
                </a:tc>
                <a:extLst>
                  <a:ext uri="{0D108BD9-81ED-4DB2-BD59-A6C34878D82A}">
                    <a16:rowId xmlns:a16="http://schemas.microsoft.com/office/drawing/2014/main" val="10008"/>
                  </a:ext>
                </a:extLst>
              </a:tr>
              <a:tr h="262590">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marL="0" marR="0" fontAlgn="base" hangingPunct="0">
                        <a:spcBef>
                          <a:spcPts val="200"/>
                        </a:spcBef>
                        <a:spcAft>
                          <a:spcPts val="200"/>
                        </a:spcAft>
                        <a:tabLst>
                          <a:tab pos="571500" algn="l"/>
                          <a:tab pos="914400" algn="l"/>
                          <a:tab pos="1371600" algn="l"/>
                        </a:tabLst>
                      </a:pPr>
                      <a:r>
                        <a:rPr lang="en-US" sz="1400" dirty="0">
                          <a:effectLst/>
                        </a:rPr>
                        <a:t>Cost of Carbon Capture*, $/</a:t>
                      </a:r>
                      <a:r>
                        <a:rPr lang="en-US" sz="1400" dirty="0" err="1">
                          <a:effectLst/>
                        </a:rPr>
                        <a:t>Tonne</a:t>
                      </a:r>
                      <a:endParaRPr lang="en-US" sz="1400" dirty="0">
                        <a:effectLst/>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tint val="40000"/>
                      </a:srgbClr>
                    </a:solidFill>
                  </a:tcPr>
                </a:tc>
                <a:tc gridSpan="3">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marL="0" marR="0" algn="ctr">
                        <a:spcBef>
                          <a:spcPts val="0"/>
                        </a:spcBef>
                        <a:spcAft>
                          <a:spcPts val="0"/>
                        </a:spcAft>
                      </a:pPr>
                      <a:r>
                        <a:rPr lang="en-US" sz="1400" dirty="0">
                          <a:effectLst/>
                        </a:rPr>
                        <a:t>19</a:t>
                      </a:r>
                      <a:endParaRPr lang="en-US" sz="1400" dirty="0">
                        <a:effectLst/>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tint val="40000"/>
                      </a:srgbClr>
                    </a:solidFill>
                  </a:tcPr>
                </a:tc>
                <a:tc hMerge="1">
                  <a:txBody>
                    <a:bodyPr/>
                    <a:lstStyle/>
                    <a:p>
                      <a:pPr marL="0" marR="0" algn="ctr">
                        <a:spcBef>
                          <a:spcPts val="0"/>
                        </a:spcBef>
                        <a:spcAft>
                          <a:spcPts val="0"/>
                        </a:spcAft>
                      </a:pPr>
                      <a:endParaRPr lang="en-US" sz="1200" dirty="0">
                        <a:effectLst/>
                        <a:latin typeface="Times New Roman"/>
                        <a:ea typeface="Times New Roman"/>
                      </a:endParaRPr>
                    </a:p>
                  </a:txBody>
                  <a:tcPr marL="68580" marR="68580" marT="0" marB="0" anchor="ctr"/>
                </a:tc>
                <a:tc hMerge="1">
                  <a:txBody>
                    <a:bodyPr/>
                    <a:lstStyle/>
                    <a:p>
                      <a:pPr marL="0" marR="0" algn="ctr">
                        <a:spcBef>
                          <a:spcPts val="0"/>
                        </a:spcBef>
                        <a:spcAft>
                          <a:spcPts val="0"/>
                        </a:spcAft>
                      </a:pPr>
                      <a:endParaRPr lang="en-US" sz="1200" dirty="0">
                        <a:effectLst/>
                        <a:latin typeface="Times New Roman"/>
                        <a:ea typeface="Times New Roman"/>
                      </a:endParaRPr>
                    </a:p>
                  </a:txBody>
                  <a:tcPr marL="68580" marR="68580" marT="0" marB="0" anchor="ctr"/>
                </a:tc>
                <a:extLst>
                  <a:ext uri="{0D108BD9-81ED-4DB2-BD59-A6C34878D82A}">
                    <a16:rowId xmlns:a16="http://schemas.microsoft.com/office/drawing/2014/main" val="10009"/>
                  </a:ext>
                </a:extLst>
              </a:tr>
            </a:tbl>
          </a:graphicData>
        </a:graphic>
      </p:graphicFrame>
      <p:sp>
        <p:nvSpPr>
          <p:cNvPr id="12" name="TextBox 11"/>
          <p:cNvSpPr txBox="1"/>
          <p:nvPr/>
        </p:nvSpPr>
        <p:spPr>
          <a:xfrm>
            <a:off x="382128" y="4330818"/>
            <a:ext cx="3088167" cy="276999"/>
          </a:xfrm>
          <a:prstGeom prst="rect">
            <a:avLst/>
          </a:prstGeom>
          <a:noFill/>
        </p:spPr>
        <p:txBody>
          <a:bodyPr wrap="none" rtlCol="0">
            <a:spAutoFit/>
          </a:bodyPr>
          <a:lstStyle/>
          <a:p>
            <a:pPr fontAlgn="base">
              <a:spcBef>
                <a:spcPct val="0"/>
              </a:spcBef>
              <a:spcAft>
                <a:spcPct val="0"/>
              </a:spcAft>
            </a:pPr>
            <a:r>
              <a:rPr lang="en-US" sz="1200" i="1" dirty="0">
                <a:solidFill>
                  <a:srgbClr val="000000"/>
                </a:solidFill>
                <a:latin typeface="Arial" charset="0"/>
                <a:cs typeface="Arial" charset="0"/>
              </a:rPr>
              <a:t>* Government Incentives finance structure</a:t>
            </a:r>
          </a:p>
        </p:txBody>
      </p:sp>
      <mc:AlternateContent xmlns:mc="http://schemas.openxmlformats.org/markup-compatibility/2006" xmlns:a14="http://schemas.microsoft.com/office/drawing/2010/main">
        <mc:Choice Requires="a14">
          <p:sp>
            <p:nvSpPr>
              <p:cNvPr id="8" name="Content Placeholder 3"/>
              <p:cNvSpPr txBox="1">
                <a:spLocks/>
              </p:cNvSpPr>
              <p:nvPr/>
            </p:nvSpPr>
            <p:spPr>
              <a:xfrm>
                <a:off x="1357218" y="4530892"/>
                <a:ext cx="7250554" cy="1939925"/>
              </a:xfrm>
              <a:prstGeom prst="rect">
                <a:avLst/>
              </a:prstGeom>
            </p:spPr>
            <p:txBody>
              <a:bodyPr/>
              <a:lstStyle>
                <a:lvl1pPr marL="342900" indent="-342900" algn="l" defTabSz="914400" rtl="0" eaLnBrk="1" latinLnBrk="0" hangingPunct="1">
                  <a:spcBef>
                    <a:spcPts val="600"/>
                  </a:spcBef>
                  <a:buFont typeface="Arial" pitchFamily="34" charset="0"/>
                  <a:buChar char="•"/>
                  <a:defRPr sz="2400" b="1" kern="1200">
                    <a:ln>
                      <a:noFill/>
                    </a:ln>
                    <a:solidFill>
                      <a:schemeClr val="tx1"/>
                    </a:solidFill>
                    <a:latin typeface="+mn-lt"/>
                    <a:ea typeface="+mn-ea"/>
                    <a:cs typeface="+mn-cs"/>
                  </a:defRPr>
                </a:lvl1pPr>
                <a:lvl2pPr marL="742950" indent="-279400" algn="l" defTabSz="914400" rtl="0" eaLnBrk="1" latinLnBrk="0" hangingPunct="1">
                  <a:spcBef>
                    <a:spcPts val="600"/>
                  </a:spcBef>
                  <a:buFont typeface="Arial" pitchFamily="34" charset="0"/>
                  <a:buChar char="–"/>
                  <a:defRPr sz="2000" kern="1200">
                    <a:ln>
                      <a:noFill/>
                    </a:ln>
                    <a:solidFill>
                      <a:schemeClr val="tx1"/>
                    </a:solidFill>
                    <a:latin typeface="+mn-lt"/>
                    <a:ea typeface="+mn-ea"/>
                    <a:cs typeface="+mn-cs"/>
                  </a:defRPr>
                </a:lvl2pPr>
                <a:lvl3pPr marL="1090613" indent="-228600" algn="l" defTabSz="914400" rtl="0" eaLnBrk="1" latinLnBrk="0" hangingPunct="1">
                  <a:spcBef>
                    <a:spcPts val="600"/>
                  </a:spcBef>
                  <a:buFont typeface="Arial" pitchFamily="34" charset="0"/>
                  <a:buChar char="•"/>
                  <a:defRPr sz="1800" kern="1200">
                    <a:ln>
                      <a:noFill/>
                    </a:ln>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ln>
                      <a:noFill/>
                    </a:ln>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800" kern="1200">
                    <a:ln>
                      <a:noFill/>
                    </a:ln>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1300" dirty="0">
                    <a:latin typeface="Arial" panose="020B0604020202020204" pitchFamily="34" charset="0"/>
                    <a:cs typeface="Arial" panose="020B0604020202020204" pitchFamily="34" charset="0"/>
                  </a:rPr>
                  <a:t>Cost of Carbon Capture = = </a:t>
                </a:r>
                <a14:m>
                  <m:oMath xmlns:m="http://schemas.openxmlformats.org/officeDocument/2006/math">
                    <m:f>
                      <m:fPr>
                        <m:type m:val="lin"/>
                        <m:ctrlPr>
                          <a:rPr lang="en-US" sz="1300" i="1">
                            <a:latin typeface="Cambria Math" panose="02040503050406030204" pitchFamily="18" charset="0"/>
                          </a:rPr>
                        </m:ctrlPr>
                      </m:fPr>
                      <m:num>
                        <m:d>
                          <m:dPr>
                            <m:ctrlPr>
                              <a:rPr lang="en-US" sz="1300" i="1">
                                <a:latin typeface="Cambria Math" panose="02040503050406030204" pitchFamily="18" charset="0"/>
                              </a:rPr>
                            </m:ctrlPr>
                          </m:dPr>
                          <m:e>
                            <m:r>
                              <a:rPr lang="en-US" sz="1300" i="1">
                                <a:latin typeface="Cambria Math"/>
                              </a:rPr>
                              <m:t>𝐴</m:t>
                            </m:r>
                            <m:r>
                              <a:rPr lang="en-US" sz="1300" i="1">
                                <a:latin typeface="Cambria Math"/>
                              </a:rPr>
                              <m:t>−</m:t>
                            </m:r>
                            <m:r>
                              <a:rPr lang="en-US" sz="1300" i="1">
                                <a:latin typeface="Cambria Math"/>
                              </a:rPr>
                              <m:t>𝐵</m:t>
                            </m:r>
                          </m:e>
                        </m:d>
                      </m:num>
                      <m:den>
                        <m:d>
                          <m:dPr>
                            <m:ctrlPr>
                              <a:rPr lang="en-US" sz="1300" i="1">
                                <a:latin typeface="Cambria Math" panose="02040503050406030204" pitchFamily="18" charset="0"/>
                              </a:rPr>
                            </m:ctrlPr>
                          </m:dPr>
                          <m:e>
                            <m:f>
                              <m:fPr>
                                <m:ctrlPr>
                                  <a:rPr lang="en-US" sz="1300" i="1">
                                    <a:latin typeface="Cambria Math" panose="02040503050406030204" pitchFamily="18" charset="0"/>
                                  </a:rPr>
                                </m:ctrlPr>
                              </m:fPr>
                              <m:num>
                                <m:r>
                                  <a:rPr lang="en-US" sz="1300" i="1">
                                    <a:latin typeface="Cambria Math"/>
                                  </a:rPr>
                                  <m:t>𝐶</m:t>
                                </m:r>
                              </m:num>
                              <m:den>
                                <m:r>
                                  <a:rPr lang="en-US" sz="1300" i="1">
                                    <a:latin typeface="Cambria Math"/>
                                  </a:rPr>
                                  <m:t>𝐷</m:t>
                                </m:r>
                              </m:den>
                            </m:f>
                          </m:e>
                        </m:d>
                      </m:den>
                    </m:f>
                  </m:oMath>
                </a14:m>
                <a:endParaRPr lang="en-US" sz="1300" dirty="0">
                  <a:latin typeface="Arial" panose="020B0604020202020204" pitchFamily="34" charset="0"/>
                  <a:cs typeface="Arial" panose="020B0604020202020204" pitchFamily="34" charset="0"/>
                </a:endParaRPr>
              </a:p>
              <a:p>
                <a:pPr marL="0" indent="0">
                  <a:buFont typeface="Arial" pitchFamily="34" charset="0"/>
                  <a:buNone/>
                </a:pPr>
                <a:r>
                  <a:rPr lang="en-US" sz="1300" dirty="0">
                    <a:latin typeface="Arial" panose="020B0604020202020204" pitchFamily="34" charset="0"/>
                    <a:cs typeface="Arial" panose="020B0604020202020204" pitchFamily="34" charset="0"/>
                  </a:rPr>
                  <a:t>Where: </a:t>
                </a:r>
              </a:p>
              <a:p>
                <a:pPr marL="0" indent="-457200">
                  <a:buFont typeface="Arial" pitchFamily="34" charset="0"/>
                  <a:buNone/>
                </a:pPr>
                <a:r>
                  <a:rPr lang="en-US" sz="1300" dirty="0">
                    <a:latin typeface="Arial" panose="020B0604020202020204" pitchFamily="34" charset="0"/>
                    <a:cs typeface="Arial" panose="020B0604020202020204" pitchFamily="34" charset="0"/>
                  </a:rPr>
                  <a:t>A = Cost of production for Fischer </a:t>
                </a:r>
                <a:r>
                  <a:rPr lang="en-US" sz="1300" dirty="0" err="1">
                    <a:latin typeface="Arial" panose="020B0604020202020204" pitchFamily="34" charset="0"/>
                    <a:cs typeface="Arial" panose="020B0604020202020204" pitchFamily="34" charset="0"/>
                  </a:rPr>
                  <a:t>Tropsch</a:t>
                </a:r>
                <a:r>
                  <a:rPr lang="en-US" sz="1300" dirty="0">
                    <a:latin typeface="Arial" panose="020B0604020202020204" pitchFamily="34" charset="0"/>
                    <a:cs typeface="Arial" panose="020B0604020202020204" pitchFamily="34" charset="0"/>
                  </a:rPr>
                  <a:t> Diesel with  sequestration ($/</a:t>
                </a:r>
                <a:r>
                  <a:rPr lang="en-US" sz="1300" dirty="0" err="1">
                    <a:latin typeface="Arial" panose="020B0604020202020204" pitchFamily="34" charset="0"/>
                    <a:cs typeface="Arial" panose="020B0604020202020204" pitchFamily="34" charset="0"/>
                  </a:rPr>
                  <a:t>bbl</a:t>
                </a:r>
                <a:r>
                  <a:rPr lang="en-US" sz="1300" baseline="-25000" dirty="0" err="1">
                    <a:latin typeface="Arial" panose="020B0604020202020204" pitchFamily="34" charset="0"/>
                    <a:cs typeface="Arial" panose="020B0604020202020204" pitchFamily="34" charset="0"/>
                  </a:rPr>
                  <a:t>FTD</a:t>
                </a:r>
                <a:r>
                  <a:rPr lang="en-US" sz="1300" dirty="0">
                    <a:latin typeface="Arial" panose="020B0604020202020204" pitchFamily="34" charset="0"/>
                    <a:cs typeface="Arial" panose="020B0604020202020204" pitchFamily="34" charset="0"/>
                  </a:rPr>
                  <a:t>)</a:t>
                </a:r>
              </a:p>
              <a:p>
                <a:pPr marL="0" indent="-457200">
                  <a:buFont typeface="Arial" pitchFamily="34" charset="0"/>
                  <a:buNone/>
                </a:pPr>
                <a:r>
                  <a:rPr lang="en-US" sz="1300" dirty="0">
                    <a:latin typeface="Arial" panose="020B0604020202020204" pitchFamily="34" charset="0"/>
                    <a:cs typeface="Arial" panose="020B0604020202020204" pitchFamily="34" charset="0"/>
                  </a:rPr>
                  <a:t>B = Cost of production for Fischer </a:t>
                </a:r>
                <a:r>
                  <a:rPr lang="en-US" sz="1300" dirty="0" err="1">
                    <a:latin typeface="Arial" panose="020B0604020202020204" pitchFamily="34" charset="0"/>
                    <a:cs typeface="Arial" panose="020B0604020202020204" pitchFamily="34" charset="0"/>
                  </a:rPr>
                  <a:t>Tropsch</a:t>
                </a:r>
                <a:r>
                  <a:rPr lang="en-US" sz="1300" dirty="0">
                    <a:latin typeface="Arial" panose="020B0604020202020204" pitchFamily="34" charset="0"/>
                    <a:cs typeface="Arial" panose="020B0604020202020204" pitchFamily="34" charset="0"/>
                  </a:rPr>
                  <a:t> Diesel without  sequestration ($/</a:t>
                </a:r>
                <a:r>
                  <a:rPr lang="en-US" sz="1300" dirty="0" err="1">
                    <a:latin typeface="Arial" panose="020B0604020202020204" pitchFamily="34" charset="0"/>
                    <a:cs typeface="Arial" panose="020B0604020202020204" pitchFamily="34" charset="0"/>
                  </a:rPr>
                  <a:t>bbl</a:t>
                </a:r>
                <a:r>
                  <a:rPr lang="en-US" sz="1300" baseline="-25000" dirty="0" err="1">
                    <a:latin typeface="Arial" panose="020B0604020202020204" pitchFamily="34" charset="0"/>
                    <a:cs typeface="Arial" panose="020B0604020202020204" pitchFamily="34" charset="0"/>
                  </a:rPr>
                  <a:t>FTD</a:t>
                </a:r>
                <a:r>
                  <a:rPr lang="en-US" sz="1300" dirty="0">
                    <a:latin typeface="Arial" panose="020B0604020202020204" pitchFamily="34" charset="0"/>
                    <a:cs typeface="Arial" panose="020B0604020202020204" pitchFamily="34" charset="0"/>
                  </a:rPr>
                  <a:t>)</a:t>
                </a:r>
              </a:p>
              <a:p>
                <a:pPr marL="0" indent="-457200">
                  <a:buFont typeface="Arial" pitchFamily="34" charset="0"/>
                  <a:buNone/>
                </a:pPr>
                <a:r>
                  <a:rPr lang="en-US" sz="1300" dirty="0">
                    <a:latin typeface="Arial" panose="020B0604020202020204" pitchFamily="34" charset="0"/>
                    <a:cs typeface="Arial" panose="020B0604020202020204" pitchFamily="34" charset="0"/>
                  </a:rPr>
                  <a:t>C = Rate of CO</a:t>
                </a:r>
                <a:r>
                  <a:rPr lang="en-US" sz="1300" baseline="-25000" dirty="0">
                    <a:latin typeface="Arial" panose="020B0604020202020204" pitchFamily="34" charset="0"/>
                    <a:cs typeface="Arial" panose="020B0604020202020204" pitchFamily="34" charset="0"/>
                  </a:rPr>
                  <a:t>2</a:t>
                </a:r>
                <a:r>
                  <a:rPr lang="en-US" sz="1300" dirty="0">
                    <a:latin typeface="Arial" panose="020B0604020202020204" pitchFamily="34" charset="0"/>
                    <a:cs typeface="Arial" panose="020B0604020202020204" pitchFamily="34" charset="0"/>
                  </a:rPr>
                  <a:t> sequestration (</a:t>
                </a:r>
                <a:r>
                  <a:rPr lang="en-US" sz="1300" dirty="0" err="1">
                    <a:latin typeface="Arial" panose="020B0604020202020204" pitchFamily="34" charset="0"/>
                    <a:cs typeface="Arial" panose="020B0604020202020204" pitchFamily="34" charset="0"/>
                  </a:rPr>
                  <a:t>tonne</a:t>
                </a:r>
                <a:r>
                  <a:rPr lang="en-US" sz="1300" dirty="0">
                    <a:latin typeface="Arial" panose="020B0604020202020204" pitchFamily="34" charset="0"/>
                    <a:cs typeface="Arial" panose="020B0604020202020204" pitchFamily="34" charset="0"/>
                  </a:rPr>
                  <a:t>/day) </a:t>
                </a:r>
              </a:p>
              <a:p>
                <a:pPr marL="0" indent="-457200">
                  <a:buFont typeface="Arial" pitchFamily="34" charset="0"/>
                  <a:buNone/>
                </a:pPr>
                <a:r>
                  <a:rPr lang="en-US" sz="1300" dirty="0">
                    <a:latin typeface="Arial" panose="020B0604020202020204" pitchFamily="34" charset="0"/>
                    <a:cs typeface="Arial" panose="020B0604020202020204" pitchFamily="34" charset="0"/>
                  </a:rPr>
                  <a:t>D = Sum of total diesel daily production and adjusted total naphtha production.  Naphtha is adjusted by a factor of 0.70 to account for lower value. </a:t>
                </a:r>
              </a:p>
              <a:p>
                <a:pPr marL="0" indent="0">
                  <a:buFont typeface="Arial" pitchFamily="34" charset="0"/>
                  <a:buNone/>
                </a:pPr>
                <a:endParaRPr lang="en-US" sz="1300" dirty="0">
                  <a:latin typeface="Arial" panose="020B0604020202020204" pitchFamily="34" charset="0"/>
                  <a:cs typeface="Arial" panose="020B0604020202020204" pitchFamily="34" charset="0"/>
                </a:endParaRPr>
              </a:p>
            </p:txBody>
          </p:sp>
        </mc:Choice>
        <mc:Fallback xmlns="">
          <p:sp>
            <p:nvSpPr>
              <p:cNvPr id="8" name="Content Placeholder 3"/>
              <p:cNvSpPr txBox="1">
                <a:spLocks noRot="1" noChangeAspect="1" noMove="1" noResize="1" noEditPoints="1" noAdjustHandles="1" noChangeArrowheads="1" noChangeShapeType="1" noTextEdit="1"/>
              </p:cNvSpPr>
              <p:nvPr/>
            </p:nvSpPr>
            <p:spPr>
              <a:xfrm>
                <a:off x="1357218" y="4530892"/>
                <a:ext cx="7250554" cy="1939925"/>
              </a:xfrm>
              <a:prstGeom prst="rect">
                <a:avLst/>
              </a:prstGeom>
              <a:blipFill rotWithShape="0">
                <a:blip r:embed="rId3"/>
                <a:stretch>
                  <a:fillRect l="-168" t="-18553" b="-3774"/>
                </a:stretch>
              </a:blipFill>
            </p:spPr>
            <p:txBody>
              <a:bodyPr/>
              <a:lstStyle/>
              <a:p>
                <a:r>
                  <a:rPr lang="en-US">
                    <a:noFill/>
                  </a:rPr>
                  <a:t> </a:t>
                </a:r>
              </a:p>
            </p:txBody>
          </p:sp>
        </mc:Fallback>
      </mc:AlternateContent>
    </p:spTree>
    <p:extLst>
      <p:ext uri="{BB962C8B-B14F-4D97-AF65-F5344CB8AC3E}">
        <p14:creationId xmlns:p14="http://schemas.microsoft.com/office/powerpoint/2010/main" val="105528898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4788" y="89655"/>
            <a:ext cx="7223760" cy="954107"/>
          </a:xfrm>
        </p:spPr>
        <p:txBody>
          <a:bodyPr/>
          <a:lstStyle/>
          <a:p>
            <a:r>
              <a:rPr lang="en-US" sz="2800" dirty="0">
                <a:latin typeface="Arial"/>
                <a:cs typeface="Arial"/>
              </a:rPr>
              <a:t>CTL: Assessing the Cost of CCS</a:t>
            </a:r>
            <a:br>
              <a:rPr lang="en-US" sz="2800" dirty="0">
                <a:latin typeface="Arial"/>
                <a:cs typeface="Arial"/>
              </a:rPr>
            </a:br>
            <a:r>
              <a:rPr lang="en-US" sz="2800" b="0" i="1" dirty="0">
                <a:latin typeface="Arial"/>
                <a:cs typeface="Arial"/>
              </a:rPr>
              <a:t>Cost Results</a:t>
            </a:r>
          </a:p>
        </p:txBody>
      </p:sp>
      <p:sp>
        <p:nvSpPr>
          <p:cNvPr id="4" name="Text Placeholder 3"/>
          <p:cNvSpPr>
            <a:spLocks noGrp="1"/>
          </p:cNvSpPr>
          <p:nvPr>
            <p:ph type="body" sz="quarter" idx="11"/>
          </p:nvPr>
        </p:nvSpPr>
        <p:spPr/>
        <p:txBody>
          <a:bodyPr/>
          <a:lstStyle/>
          <a:p>
            <a:endParaRPr lang="en-US"/>
          </a:p>
        </p:txBody>
      </p:sp>
      <p:sp>
        <p:nvSpPr>
          <p:cNvPr id="9" name="Rectangle 3"/>
          <p:cNvSpPr>
            <a:spLocks noGrp="1" noChangeArrowheads="1"/>
          </p:cNvSpPr>
          <p:nvPr>
            <p:ph idx="1"/>
          </p:nvPr>
        </p:nvSpPr>
        <p:spPr>
          <a:xfrm>
            <a:off x="457200" y="1255117"/>
            <a:ext cx="8229600" cy="5197475"/>
          </a:xfrm>
        </p:spPr>
        <p:txBody>
          <a:bodyPr/>
          <a:lstStyle/>
          <a:p>
            <a:r>
              <a:rPr lang="en-US" sz="1800" dirty="0">
                <a:latin typeface="Arial"/>
                <a:cs typeface="Arial"/>
              </a:rPr>
              <a:t>CTL liquid fuels are more expensive than fuels produced conventionally from crude oil at today’s oil prices.</a:t>
            </a:r>
          </a:p>
          <a:p>
            <a:r>
              <a:rPr lang="en-US" sz="1800" dirty="0">
                <a:latin typeface="Arial"/>
                <a:cs typeface="Arial"/>
              </a:rPr>
              <a:t>Standard fuels financing structure:</a:t>
            </a:r>
          </a:p>
          <a:p>
            <a:pPr lvl="1"/>
            <a:r>
              <a:rPr lang="en-US" sz="1800" dirty="0">
                <a:latin typeface="Arial"/>
                <a:cs typeface="Arial"/>
              </a:rPr>
              <a:t>Sequestration Case – ECO price of $134/</a:t>
            </a:r>
            <a:r>
              <a:rPr lang="en-US" sz="1800" dirty="0" err="1">
                <a:latin typeface="Arial"/>
                <a:cs typeface="Arial"/>
              </a:rPr>
              <a:t>bbl</a:t>
            </a:r>
            <a:r>
              <a:rPr lang="en-US" sz="1800" dirty="0">
                <a:latin typeface="Arial"/>
                <a:cs typeface="Arial"/>
              </a:rPr>
              <a:t> </a:t>
            </a:r>
          </a:p>
          <a:p>
            <a:pPr lvl="1"/>
            <a:r>
              <a:rPr lang="en-US" sz="1800" dirty="0">
                <a:latin typeface="Arial"/>
                <a:cs typeface="Arial"/>
              </a:rPr>
              <a:t>Vent Case – ECO price of $125/</a:t>
            </a:r>
            <a:r>
              <a:rPr lang="en-US" sz="1800" dirty="0" err="1">
                <a:latin typeface="Arial"/>
                <a:cs typeface="Arial"/>
              </a:rPr>
              <a:t>bbl</a:t>
            </a:r>
            <a:endParaRPr lang="en-US" sz="1800" dirty="0">
              <a:latin typeface="Arial"/>
              <a:cs typeface="Arial"/>
            </a:endParaRPr>
          </a:p>
          <a:p>
            <a:r>
              <a:rPr lang="en-US" sz="1800" dirty="0">
                <a:latin typeface="Arial"/>
                <a:cs typeface="Arial"/>
              </a:rPr>
              <a:t>Government Incentives financing structure:</a:t>
            </a:r>
          </a:p>
          <a:p>
            <a:pPr lvl="1"/>
            <a:r>
              <a:rPr lang="en-US" sz="1800" dirty="0">
                <a:latin typeface="Arial"/>
                <a:cs typeface="Arial"/>
              </a:rPr>
              <a:t>Sequestration Case – ECO price of $116/</a:t>
            </a:r>
            <a:r>
              <a:rPr lang="en-US" sz="1800" dirty="0" err="1">
                <a:latin typeface="Arial"/>
                <a:cs typeface="Arial"/>
              </a:rPr>
              <a:t>bbl</a:t>
            </a:r>
            <a:r>
              <a:rPr lang="en-US" sz="1800" dirty="0">
                <a:latin typeface="Arial"/>
                <a:cs typeface="Arial"/>
              </a:rPr>
              <a:t> </a:t>
            </a:r>
          </a:p>
          <a:p>
            <a:pPr lvl="1"/>
            <a:r>
              <a:rPr lang="en-US" sz="1800" dirty="0">
                <a:latin typeface="Arial"/>
                <a:cs typeface="Arial"/>
              </a:rPr>
              <a:t>Vent Case – ECO price of $107/</a:t>
            </a:r>
            <a:r>
              <a:rPr lang="en-US" sz="1800" dirty="0" err="1">
                <a:latin typeface="Arial"/>
                <a:cs typeface="Arial"/>
              </a:rPr>
              <a:t>bbl</a:t>
            </a:r>
            <a:endParaRPr lang="en-US" sz="1800" dirty="0">
              <a:latin typeface="Arial"/>
              <a:cs typeface="Arial"/>
            </a:endParaRPr>
          </a:p>
          <a:p>
            <a:r>
              <a:rPr lang="en-US" sz="1800" dirty="0">
                <a:latin typeface="Arial"/>
                <a:cs typeface="Arial"/>
              </a:rPr>
              <a:t>The incremental cost of adding sequestration is about $9/</a:t>
            </a:r>
            <a:r>
              <a:rPr lang="en-US" sz="1800" dirty="0" err="1">
                <a:latin typeface="Arial"/>
                <a:cs typeface="Arial"/>
              </a:rPr>
              <a:t>bbl</a:t>
            </a:r>
            <a:r>
              <a:rPr lang="en-US" sz="1800" dirty="0">
                <a:latin typeface="Arial"/>
                <a:cs typeface="Arial"/>
              </a:rPr>
              <a:t> (ECO price) or $0.21/gal independent of the financing structure used.</a:t>
            </a:r>
          </a:p>
          <a:p>
            <a:r>
              <a:rPr lang="en-US" sz="1800" dirty="0">
                <a:latin typeface="Arial"/>
                <a:cs typeface="Arial"/>
              </a:rPr>
              <a:t>The equivalent cost of CO</a:t>
            </a:r>
            <a:r>
              <a:rPr lang="en-US" sz="1800" baseline="-25000" dirty="0">
                <a:latin typeface="Arial"/>
                <a:cs typeface="Arial"/>
              </a:rPr>
              <a:t>2</a:t>
            </a:r>
            <a:r>
              <a:rPr lang="en-US" sz="1800" dirty="0">
                <a:latin typeface="Arial"/>
                <a:cs typeface="Arial"/>
              </a:rPr>
              <a:t> Capture is $20 per ton of CO</a:t>
            </a:r>
            <a:r>
              <a:rPr lang="en-US" sz="1800" baseline="-25000" dirty="0">
                <a:latin typeface="Arial"/>
                <a:cs typeface="Arial"/>
              </a:rPr>
              <a:t>2</a:t>
            </a:r>
            <a:r>
              <a:rPr lang="en-US" sz="1800" dirty="0">
                <a:latin typeface="Arial"/>
                <a:cs typeface="Arial"/>
              </a:rPr>
              <a:t>, significantly below the cost of capture for electricity-only cases</a:t>
            </a:r>
          </a:p>
        </p:txBody>
      </p:sp>
    </p:spTree>
    <p:extLst>
      <p:ext uri="{BB962C8B-B14F-4D97-AF65-F5344CB8AC3E}">
        <p14:creationId xmlns:p14="http://schemas.microsoft.com/office/powerpoint/2010/main" val="122370094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1"/>
          </p:nvPr>
        </p:nvSpPr>
        <p:spPr>
          <a:xfrm>
            <a:off x="3686049" y="6514646"/>
            <a:ext cx="5029200" cy="276999"/>
          </a:xfrm>
        </p:spPr>
        <p:txBody>
          <a:bodyPr/>
          <a:lstStyle/>
          <a:p>
            <a:r>
              <a:rPr lang="en-US" dirty="0">
                <a:hlinkClick r:id="rId3"/>
              </a:rPr>
              <a:t>http://energy.gov/sites/prod/files/2015/12/f27/2015-IP30%3B%20Special%20Issue%2010%20year%20anniversary%20IPCC.pdf</a:t>
            </a:r>
            <a:endParaRPr lang="en-US" dirty="0"/>
          </a:p>
          <a:p>
            <a:endParaRPr lang="en-US" dirty="0"/>
          </a:p>
        </p:txBody>
      </p:sp>
      <p:sp>
        <p:nvSpPr>
          <p:cNvPr id="6" name="Title 1"/>
          <p:cNvSpPr>
            <a:spLocks noGrp="1"/>
          </p:cNvSpPr>
          <p:nvPr>
            <p:ph type="title"/>
          </p:nvPr>
        </p:nvSpPr>
        <p:spPr>
          <a:xfrm>
            <a:off x="544788" y="305098"/>
            <a:ext cx="7223760" cy="523220"/>
          </a:xfrm>
        </p:spPr>
        <p:txBody>
          <a:bodyPr/>
          <a:lstStyle/>
          <a:p>
            <a:r>
              <a:rPr lang="en-US" sz="2800" dirty="0">
                <a:latin typeface="Arial"/>
                <a:cs typeface="Arial"/>
              </a:rPr>
              <a:t>Flexible Solutions for a Changing World</a:t>
            </a:r>
          </a:p>
        </p:txBody>
      </p:sp>
      <p:sp>
        <p:nvSpPr>
          <p:cNvPr id="7" name="Rectangle 6"/>
          <p:cNvSpPr/>
          <p:nvPr/>
        </p:nvSpPr>
        <p:spPr>
          <a:xfrm>
            <a:off x="702232" y="1955997"/>
            <a:ext cx="7739531" cy="2893100"/>
          </a:xfrm>
          <a:prstGeom prst="rect">
            <a:avLst/>
          </a:prstGeom>
          <a:ln w="19050">
            <a:solidFill>
              <a:schemeClr val="accent2">
                <a:lumMod val="75000"/>
              </a:schemeClr>
            </a:solidFill>
          </a:ln>
          <a:effectLst>
            <a:outerShdw blurRad="50800" dist="38100" dir="2700000" algn="tl" rotWithShape="0">
              <a:srgbClr val="000000">
                <a:alpha val="43000"/>
              </a:srgbClr>
            </a:outerShdw>
          </a:effectLst>
        </p:spPr>
        <p:txBody>
          <a:bodyPr wrap="square">
            <a:spAutoFit/>
          </a:bodyPr>
          <a:lstStyle/>
          <a:p>
            <a:r>
              <a:rPr lang="en-US" sz="2000" dirty="0">
                <a:solidFill>
                  <a:srgbClr val="003C1A"/>
                </a:solidFill>
                <a:latin typeface="Times New Roman"/>
                <a:cs typeface="Times New Roman"/>
              </a:rPr>
              <a:t>Climate change mitigation requires </a:t>
            </a:r>
            <a:r>
              <a:rPr lang="en-US" sz="2000" dirty="0" err="1">
                <a:solidFill>
                  <a:srgbClr val="003C1A"/>
                </a:solidFill>
                <a:latin typeface="Times New Roman"/>
                <a:cs typeface="Times New Roman"/>
              </a:rPr>
              <a:t>gigatonne</a:t>
            </a:r>
            <a:r>
              <a:rPr lang="en-US" sz="2000" dirty="0">
                <a:solidFill>
                  <a:srgbClr val="003C1A"/>
                </a:solidFill>
                <a:latin typeface="Times New Roman"/>
                <a:cs typeface="Times New Roman"/>
              </a:rPr>
              <a:t>-scale CO</a:t>
            </a:r>
            <a:r>
              <a:rPr lang="en-US" sz="2000" baseline="-25000" dirty="0">
                <a:solidFill>
                  <a:srgbClr val="003C1A"/>
                </a:solidFill>
                <a:latin typeface="Times New Roman"/>
                <a:cs typeface="Times New Roman"/>
              </a:rPr>
              <a:t>2</a:t>
            </a:r>
            <a:r>
              <a:rPr lang="en-US" sz="2000" dirty="0">
                <a:solidFill>
                  <a:srgbClr val="003C1A"/>
                </a:solidFill>
                <a:latin typeface="Times New Roman"/>
                <a:cs typeface="Times New Roman"/>
              </a:rPr>
              <a:t> removal technologies […]</a:t>
            </a:r>
          </a:p>
          <a:p>
            <a:endParaRPr lang="en-US" sz="2000" dirty="0">
              <a:solidFill>
                <a:srgbClr val="003C1A"/>
              </a:solidFill>
              <a:latin typeface="Times New Roman"/>
              <a:cs typeface="Times New Roman"/>
            </a:endParaRPr>
          </a:p>
          <a:p>
            <a:r>
              <a:rPr lang="en-US" sz="2000" dirty="0">
                <a:solidFill>
                  <a:srgbClr val="003C1A"/>
                </a:solidFill>
                <a:latin typeface="Times New Roman"/>
                <a:cs typeface="Times New Roman"/>
              </a:rPr>
              <a:t>The flexibility of </a:t>
            </a:r>
            <a:r>
              <a:rPr lang="en-US" sz="2000" b="1" u="sng" dirty="0">
                <a:solidFill>
                  <a:srgbClr val="003C1A"/>
                </a:solidFill>
                <a:latin typeface="Times New Roman"/>
                <a:cs typeface="Times New Roman"/>
              </a:rPr>
              <a:t>thermochemical conversion</a:t>
            </a:r>
            <a:r>
              <a:rPr lang="en-US" sz="2000" dirty="0">
                <a:solidFill>
                  <a:srgbClr val="003C1A"/>
                </a:solidFill>
                <a:latin typeface="Times New Roman"/>
                <a:cs typeface="Times New Roman"/>
              </a:rPr>
              <a:t> of </a:t>
            </a:r>
            <a:r>
              <a:rPr lang="en-US" sz="2000" b="1" u="sng" dirty="0">
                <a:solidFill>
                  <a:srgbClr val="003C1A"/>
                </a:solidFill>
                <a:latin typeface="Times New Roman"/>
                <a:cs typeface="Times New Roman"/>
              </a:rPr>
              <a:t>biomass</a:t>
            </a:r>
            <a:r>
              <a:rPr lang="en-US" sz="2000" dirty="0">
                <a:solidFill>
                  <a:srgbClr val="003C1A"/>
                </a:solidFill>
                <a:latin typeface="Times New Roman"/>
                <a:cs typeface="Times New Roman"/>
              </a:rPr>
              <a:t> and </a:t>
            </a:r>
            <a:r>
              <a:rPr lang="en-US" sz="2000" b="1" u="sng" dirty="0">
                <a:solidFill>
                  <a:srgbClr val="003C1A"/>
                </a:solidFill>
                <a:latin typeface="Times New Roman"/>
                <a:cs typeface="Times New Roman"/>
              </a:rPr>
              <a:t>fossil energy</a:t>
            </a:r>
            <a:r>
              <a:rPr lang="en-US" sz="2000" b="1" dirty="0">
                <a:solidFill>
                  <a:srgbClr val="003C1A"/>
                </a:solidFill>
                <a:latin typeface="Times New Roman"/>
                <a:cs typeface="Times New Roman"/>
              </a:rPr>
              <a:t>, coupled </a:t>
            </a:r>
            <a:r>
              <a:rPr lang="en-US" sz="2000" b="1" u="sng" dirty="0">
                <a:solidFill>
                  <a:srgbClr val="003C1A"/>
                </a:solidFill>
                <a:latin typeface="Times New Roman"/>
                <a:cs typeface="Times New Roman"/>
              </a:rPr>
              <a:t>with carbon capture and storage</a:t>
            </a:r>
            <a:r>
              <a:rPr lang="en-US" sz="2000" b="1" dirty="0">
                <a:solidFill>
                  <a:srgbClr val="003C1A"/>
                </a:solidFill>
                <a:latin typeface="Times New Roman"/>
                <a:cs typeface="Times New Roman"/>
              </a:rPr>
              <a:t>, offers a route to commercializing carbon-negative energy. </a:t>
            </a:r>
          </a:p>
          <a:p>
            <a:r>
              <a:rPr lang="en-US" sz="2200" dirty="0">
                <a:solidFill>
                  <a:prstClr val="black"/>
                </a:solidFill>
                <a:latin typeface="Times New Roman"/>
                <a:cs typeface="Times New Roman"/>
              </a:rPr>
              <a:t>   		            </a:t>
            </a:r>
            <a:r>
              <a:rPr lang="en-US" i="1" dirty="0">
                <a:solidFill>
                  <a:prstClr val="black"/>
                </a:solidFill>
                <a:latin typeface="Times New Roman"/>
                <a:cs typeface="Times New Roman"/>
              </a:rPr>
              <a:t>- Daniel Sanchez, Carnegie Institution for Science</a:t>
            </a:r>
          </a:p>
          <a:p>
            <a:r>
              <a:rPr lang="en-US" i="1" dirty="0">
                <a:solidFill>
                  <a:prstClr val="black"/>
                </a:solidFill>
                <a:latin typeface="Times New Roman"/>
                <a:cs typeface="Times New Roman"/>
              </a:rPr>
              <a:t> 		              - Daniel </a:t>
            </a:r>
            <a:r>
              <a:rPr lang="en-US" i="1" dirty="0" err="1">
                <a:solidFill>
                  <a:prstClr val="black"/>
                </a:solidFill>
                <a:latin typeface="Times New Roman"/>
                <a:cs typeface="Times New Roman"/>
              </a:rPr>
              <a:t>Kammen</a:t>
            </a:r>
            <a:r>
              <a:rPr lang="en-US" i="1" dirty="0">
                <a:solidFill>
                  <a:prstClr val="black"/>
                </a:solidFill>
                <a:latin typeface="Times New Roman"/>
                <a:cs typeface="Times New Roman"/>
              </a:rPr>
              <a:t>, University of California, Berkeley</a:t>
            </a:r>
          </a:p>
          <a:p>
            <a:r>
              <a:rPr lang="en-US" sz="2200" dirty="0">
                <a:solidFill>
                  <a:prstClr val="black"/>
                </a:solidFill>
                <a:latin typeface="Times New Roman"/>
                <a:cs typeface="Times New Roman"/>
              </a:rPr>
              <a:t>					        </a:t>
            </a:r>
            <a:r>
              <a:rPr lang="en-US" sz="1600" dirty="0">
                <a:solidFill>
                  <a:prstClr val="black"/>
                </a:solidFill>
                <a:latin typeface="Times New Roman"/>
                <a:cs typeface="Times New Roman"/>
              </a:rPr>
              <a:t>Nature Energy, January 2016</a:t>
            </a:r>
          </a:p>
        </p:txBody>
      </p:sp>
    </p:spTree>
    <p:extLst>
      <p:ext uri="{BB962C8B-B14F-4D97-AF65-F5344CB8AC3E}">
        <p14:creationId xmlns:p14="http://schemas.microsoft.com/office/powerpoint/2010/main" val="36004717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73984" y="118852"/>
            <a:ext cx="7223760" cy="954107"/>
          </a:xfrm>
        </p:spPr>
        <p:txBody>
          <a:bodyPr/>
          <a:lstStyle/>
          <a:p>
            <a:r>
              <a:rPr lang="en-US" sz="2800" dirty="0">
                <a:latin typeface="Arial"/>
                <a:cs typeface="Arial"/>
              </a:rPr>
              <a:t>Coal &amp; Biomass Liquefaction Pathways</a:t>
            </a:r>
            <a:br>
              <a:rPr lang="en-US" sz="2800" dirty="0">
                <a:latin typeface="Arial"/>
                <a:cs typeface="Arial"/>
              </a:rPr>
            </a:br>
            <a:r>
              <a:rPr lang="en-US" sz="2800" b="0" i="1" dirty="0">
                <a:latin typeface="Arial"/>
                <a:cs typeface="Arial"/>
              </a:rPr>
              <a:t>Why use biomass?</a:t>
            </a:r>
            <a:endParaRPr lang="en-US" sz="2800" dirty="0">
              <a:latin typeface="Arial"/>
              <a:cs typeface="Arial"/>
            </a:endParaRPr>
          </a:p>
        </p:txBody>
      </p:sp>
      <p:sp>
        <p:nvSpPr>
          <p:cNvPr id="4" name="Text Placeholder 3"/>
          <p:cNvSpPr>
            <a:spLocks noGrp="1"/>
          </p:cNvSpPr>
          <p:nvPr>
            <p:ph type="body" sz="quarter" idx="11"/>
          </p:nvPr>
        </p:nvSpPr>
        <p:spPr/>
        <p:txBody>
          <a:bodyPr/>
          <a:lstStyle/>
          <a:p>
            <a:endParaRPr lang="en-US"/>
          </a:p>
        </p:txBody>
      </p:sp>
      <p:sp>
        <p:nvSpPr>
          <p:cNvPr id="6" name="Content Placeholder 2"/>
          <p:cNvSpPr>
            <a:spLocks noGrp="1"/>
          </p:cNvSpPr>
          <p:nvPr>
            <p:ph sz="half" idx="1"/>
          </p:nvPr>
        </p:nvSpPr>
        <p:spPr>
          <a:xfrm>
            <a:off x="457200" y="2518454"/>
            <a:ext cx="4038600" cy="3441064"/>
          </a:xfrm>
        </p:spPr>
        <p:txBody>
          <a:bodyPr>
            <a:normAutofit/>
          </a:bodyPr>
          <a:lstStyle/>
          <a:p>
            <a:pPr>
              <a:buNone/>
            </a:pPr>
            <a:r>
              <a:rPr lang="en-US" sz="2200" dirty="0">
                <a:latin typeface="Arial"/>
                <a:cs typeface="Arial"/>
              </a:rPr>
              <a:t>Advantages</a:t>
            </a:r>
            <a:r>
              <a:rPr lang="en-US" sz="2000" dirty="0">
                <a:latin typeface="Arial"/>
                <a:cs typeface="Arial"/>
              </a:rPr>
              <a:t>:</a:t>
            </a:r>
          </a:p>
          <a:p>
            <a:pPr marL="457200" lvl="1" indent="-342900"/>
            <a:r>
              <a:rPr lang="en-US" dirty="0">
                <a:latin typeface="Arial"/>
                <a:cs typeface="Arial"/>
              </a:rPr>
              <a:t>Reduced environmental impacts</a:t>
            </a:r>
          </a:p>
          <a:p>
            <a:pPr marL="457200" lvl="1" indent="-342900"/>
            <a:r>
              <a:rPr lang="en-US" dirty="0">
                <a:latin typeface="Arial"/>
                <a:cs typeface="Arial"/>
              </a:rPr>
              <a:t>Increased public acceptance</a:t>
            </a:r>
          </a:p>
          <a:p>
            <a:pPr marL="457200" lvl="1" indent="-342900"/>
            <a:r>
              <a:rPr lang="en-US" dirty="0">
                <a:latin typeface="Arial"/>
                <a:cs typeface="Arial"/>
              </a:rPr>
              <a:t>Potential revenues from renewable energy credits</a:t>
            </a:r>
          </a:p>
          <a:p>
            <a:pPr marL="457200" lvl="1" indent="-342900"/>
            <a:r>
              <a:rPr lang="en-US" dirty="0">
                <a:latin typeface="Arial"/>
                <a:cs typeface="Arial"/>
              </a:rPr>
              <a:t>Potential for carbon negative plants</a:t>
            </a:r>
          </a:p>
          <a:p>
            <a:endParaRPr lang="en-US" sz="2000" dirty="0">
              <a:latin typeface="Arial"/>
              <a:cs typeface="Arial"/>
            </a:endParaRPr>
          </a:p>
        </p:txBody>
      </p:sp>
      <p:sp>
        <p:nvSpPr>
          <p:cNvPr id="7" name="Content Placeholder 3"/>
          <p:cNvSpPr txBox="1">
            <a:spLocks/>
          </p:cNvSpPr>
          <p:nvPr/>
        </p:nvSpPr>
        <p:spPr>
          <a:xfrm>
            <a:off x="4657725" y="2547029"/>
            <a:ext cx="4038600" cy="3441064"/>
          </a:xfrm>
          <a:prstGeom prst="rect">
            <a:avLst/>
          </a:prstGeom>
        </p:spPr>
        <p:txBody>
          <a:bodyPr>
            <a:normAutofit/>
          </a:bodyPr>
          <a:lstStyle>
            <a:lvl1pPr marL="342900" indent="-342900" algn="l" defTabSz="914400" rtl="0" eaLnBrk="1" latinLnBrk="0" hangingPunct="1">
              <a:spcBef>
                <a:spcPts val="600"/>
              </a:spcBef>
              <a:buFont typeface="Arial" pitchFamily="34" charset="0"/>
              <a:buChar char="•"/>
              <a:defRPr sz="2400" b="1" kern="1200">
                <a:ln>
                  <a:noFill/>
                </a:ln>
                <a:solidFill>
                  <a:schemeClr val="tx1"/>
                </a:solidFill>
                <a:latin typeface="+mn-lt"/>
                <a:ea typeface="+mn-ea"/>
                <a:cs typeface="+mn-cs"/>
              </a:defRPr>
            </a:lvl1pPr>
            <a:lvl2pPr marL="742950" indent="-279400" algn="l" defTabSz="914400" rtl="0" eaLnBrk="1" latinLnBrk="0" hangingPunct="1">
              <a:spcBef>
                <a:spcPts val="600"/>
              </a:spcBef>
              <a:buFont typeface="Arial" pitchFamily="34" charset="0"/>
              <a:buChar char="–"/>
              <a:defRPr sz="2000" kern="1200">
                <a:ln>
                  <a:noFill/>
                </a:ln>
                <a:solidFill>
                  <a:schemeClr val="tx1"/>
                </a:solidFill>
                <a:latin typeface="+mn-lt"/>
                <a:ea typeface="+mn-ea"/>
                <a:cs typeface="+mn-cs"/>
              </a:defRPr>
            </a:lvl2pPr>
            <a:lvl3pPr marL="1090613" indent="-228600" algn="l" defTabSz="914400" rtl="0" eaLnBrk="1" latinLnBrk="0" hangingPunct="1">
              <a:spcBef>
                <a:spcPts val="600"/>
              </a:spcBef>
              <a:buFont typeface="Arial" pitchFamily="34" charset="0"/>
              <a:buChar char="•"/>
              <a:defRPr sz="1800" kern="1200">
                <a:ln>
                  <a:noFill/>
                </a:ln>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ln>
                  <a:noFill/>
                </a:ln>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800" kern="1200">
                <a:ln>
                  <a:noFill/>
                </a:ln>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buFont typeface="Arial" pitchFamily="34" charset="0"/>
              <a:buNone/>
            </a:pPr>
            <a:r>
              <a:rPr lang="en-US" dirty="0">
                <a:latin typeface="Arial"/>
                <a:cs typeface="Arial"/>
              </a:rPr>
              <a:t>Challenges:</a:t>
            </a:r>
          </a:p>
          <a:p>
            <a:pPr marL="457200" lvl="1" indent="-342900"/>
            <a:r>
              <a:rPr lang="en-US" dirty="0">
                <a:latin typeface="Arial"/>
                <a:cs typeface="Arial"/>
              </a:rPr>
              <a:t>Availability</a:t>
            </a:r>
          </a:p>
          <a:p>
            <a:pPr marL="457200" lvl="1" indent="-342900"/>
            <a:r>
              <a:rPr lang="en-US" dirty="0">
                <a:latin typeface="Arial"/>
                <a:cs typeface="Arial"/>
              </a:rPr>
              <a:t>Reliability of supply</a:t>
            </a:r>
          </a:p>
          <a:p>
            <a:pPr marL="457200" lvl="1" indent="-342900"/>
            <a:r>
              <a:rPr lang="en-US" dirty="0">
                <a:latin typeface="Arial"/>
                <a:cs typeface="Arial"/>
              </a:rPr>
              <a:t>Cost</a:t>
            </a:r>
          </a:p>
          <a:p>
            <a:pPr marL="457200" lvl="1" indent="-342900"/>
            <a:r>
              <a:rPr lang="en-US" dirty="0">
                <a:latin typeface="Arial"/>
                <a:cs typeface="Arial"/>
              </a:rPr>
              <a:t>Storage and logistics</a:t>
            </a:r>
          </a:p>
          <a:p>
            <a:pPr marL="457200" lvl="1" indent="-342900"/>
            <a:r>
              <a:rPr lang="en-US" dirty="0">
                <a:latin typeface="Arial"/>
                <a:cs typeface="Arial"/>
              </a:rPr>
              <a:t>Densification</a:t>
            </a:r>
          </a:p>
          <a:p>
            <a:pPr marL="457200" lvl="1" indent="-342900"/>
            <a:r>
              <a:rPr lang="en-US" dirty="0">
                <a:latin typeface="Arial"/>
                <a:cs typeface="Arial"/>
              </a:rPr>
              <a:t>Gasification feed systems</a:t>
            </a:r>
          </a:p>
          <a:p>
            <a:pPr marL="457200" lvl="1" indent="-342900">
              <a:buFont typeface="Arial" pitchFamily="34" charset="0"/>
              <a:buNone/>
            </a:pPr>
            <a:endParaRPr lang="en-US" dirty="0">
              <a:latin typeface="Arial"/>
              <a:cs typeface="Arial"/>
            </a:endParaRPr>
          </a:p>
          <a:p>
            <a:pPr marL="457200" lvl="1" indent="-342900"/>
            <a:endParaRPr lang="en-US" dirty="0">
              <a:latin typeface="Arial"/>
              <a:cs typeface="Arial"/>
            </a:endParaRPr>
          </a:p>
        </p:txBody>
      </p:sp>
      <p:sp>
        <p:nvSpPr>
          <p:cNvPr id="8" name="TextBox 7"/>
          <p:cNvSpPr txBox="1"/>
          <p:nvPr/>
        </p:nvSpPr>
        <p:spPr>
          <a:xfrm>
            <a:off x="381000" y="1238293"/>
            <a:ext cx="8298731" cy="904863"/>
          </a:xfrm>
          <a:prstGeom prst="rect">
            <a:avLst/>
          </a:prstGeom>
          <a:noFill/>
        </p:spPr>
        <p:txBody>
          <a:bodyPr wrap="square" rtlCol="0">
            <a:spAutoFit/>
          </a:bodyPr>
          <a:lstStyle/>
          <a:p>
            <a:pPr marL="457200" indent="-457200" algn="ctr" fontAlgn="base">
              <a:spcBef>
                <a:spcPct val="20000"/>
              </a:spcBef>
              <a:spcAft>
                <a:spcPct val="0"/>
              </a:spcAft>
              <a:buFontTx/>
              <a:buAutoNum type="arabicPeriod"/>
              <a:defRPr/>
            </a:pPr>
            <a:r>
              <a:rPr lang="en-US" sz="2400" b="1" i="1" kern="0" dirty="0">
                <a:solidFill>
                  <a:srgbClr val="009900"/>
                </a:solidFill>
                <a:latin typeface="Arial" charset="0"/>
                <a:cs typeface="Arial" charset="0"/>
              </a:rPr>
              <a:t>Domestic, renewable energy source</a:t>
            </a:r>
          </a:p>
          <a:p>
            <a:pPr marL="457200" indent="-457200" algn="ctr" fontAlgn="base">
              <a:spcBef>
                <a:spcPct val="20000"/>
              </a:spcBef>
              <a:spcAft>
                <a:spcPct val="0"/>
              </a:spcAft>
              <a:buFontTx/>
              <a:buAutoNum type="arabicPeriod"/>
              <a:defRPr/>
            </a:pPr>
            <a:r>
              <a:rPr lang="en-US" sz="2400" b="1" i="1" kern="0" dirty="0">
                <a:solidFill>
                  <a:srgbClr val="009900"/>
                </a:solidFill>
                <a:latin typeface="Arial" charset="0"/>
                <a:cs typeface="Arial" charset="0"/>
              </a:rPr>
              <a:t>Reduce the greenhouse gas (GHG) impact of energy</a:t>
            </a:r>
            <a:endParaRPr lang="en-US" sz="2400" b="1" kern="0" dirty="0">
              <a:solidFill>
                <a:srgbClr val="009900"/>
              </a:solidFill>
              <a:latin typeface="Arial" charset="0"/>
              <a:cs typeface="Arial" charset="0"/>
            </a:endParaRPr>
          </a:p>
        </p:txBody>
      </p:sp>
    </p:spTree>
    <p:extLst>
      <p:ext uri="{BB962C8B-B14F-4D97-AF65-F5344CB8AC3E}">
        <p14:creationId xmlns:p14="http://schemas.microsoft.com/office/powerpoint/2010/main" val="308010494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73984" y="118852"/>
            <a:ext cx="7223760" cy="954107"/>
          </a:xfrm>
        </p:spPr>
        <p:txBody>
          <a:bodyPr/>
          <a:lstStyle/>
          <a:p>
            <a:r>
              <a:rPr lang="en-US" sz="2800" dirty="0">
                <a:latin typeface="Arial"/>
                <a:cs typeface="Arial"/>
              </a:rPr>
              <a:t>Coal &amp; Biomass Liquefaction Pathways</a:t>
            </a:r>
            <a:br>
              <a:rPr lang="en-US" sz="2800" dirty="0">
                <a:latin typeface="Arial"/>
                <a:cs typeface="Arial"/>
              </a:rPr>
            </a:br>
            <a:r>
              <a:rPr lang="en-US" sz="2800" b="0" i="1" dirty="0">
                <a:latin typeface="Arial"/>
                <a:cs typeface="Arial"/>
              </a:rPr>
              <a:t>Co-Gasification Technology Status</a:t>
            </a:r>
            <a:endParaRPr lang="en-US" sz="2800" dirty="0">
              <a:latin typeface="Arial"/>
              <a:cs typeface="Arial"/>
            </a:endParaRPr>
          </a:p>
        </p:txBody>
      </p:sp>
      <p:sp>
        <p:nvSpPr>
          <p:cNvPr id="4" name="Text Placeholder 3"/>
          <p:cNvSpPr>
            <a:spLocks noGrp="1"/>
          </p:cNvSpPr>
          <p:nvPr>
            <p:ph type="body" sz="quarter" idx="11"/>
          </p:nvPr>
        </p:nvSpPr>
        <p:spPr/>
        <p:txBody>
          <a:bodyPr/>
          <a:lstStyle/>
          <a:p>
            <a:endParaRPr lang="en-US"/>
          </a:p>
        </p:txBody>
      </p:sp>
      <p:graphicFrame>
        <p:nvGraphicFramePr>
          <p:cNvPr id="16" name="Content Placeholder 7"/>
          <p:cNvGraphicFramePr>
            <a:graphicFrameLocks noGrp="1"/>
          </p:cNvGraphicFramePr>
          <p:nvPr>
            <p:ph idx="1"/>
          </p:nvPr>
        </p:nvGraphicFramePr>
        <p:xfrm>
          <a:off x="294337" y="1177205"/>
          <a:ext cx="8610596" cy="5089882"/>
        </p:xfrm>
        <a:graphic>
          <a:graphicData uri="http://schemas.openxmlformats.org/drawingml/2006/table">
            <a:tbl>
              <a:tblPr/>
              <a:tblGrid>
                <a:gridCol w="2077388">
                  <a:extLst>
                    <a:ext uri="{9D8B030D-6E8A-4147-A177-3AD203B41FA5}">
                      <a16:colId xmlns:a16="http://schemas.microsoft.com/office/drawing/2014/main" val="20000"/>
                    </a:ext>
                  </a:extLst>
                </a:gridCol>
                <a:gridCol w="1771650">
                  <a:extLst>
                    <a:ext uri="{9D8B030D-6E8A-4147-A177-3AD203B41FA5}">
                      <a16:colId xmlns:a16="http://schemas.microsoft.com/office/drawing/2014/main" val="20001"/>
                    </a:ext>
                  </a:extLst>
                </a:gridCol>
                <a:gridCol w="813947">
                  <a:extLst>
                    <a:ext uri="{9D8B030D-6E8A-4147-A177-3AD203B41FA5}">
                      <a16:colId xmlns:a16="http://schemas.microsoft.com/office/drawing/2014/main" val="20002"/>
                    </a:ext>
                  </a:extLst>
                </a:gridCol>
                <a:gridCol w="919603">
                  <a:extLst>
                    <a:ext uri="{9D8B030D-6E8A-4147-A177-3AD203B41FA5}">
                      <a16:colId xmlns:a16="http://schemas.microsoft.com/office/drawing/2014/main" val="20003"/>
                    </a:ext>
                  </a:extLst>
                </a:gridCol>
                <a:gridCol w="752475">
                  <a:extLst>
                    <a:ext uri="{9D8B030D-6E8A-4147-A177-3AD203B41FA5}">
                      <a16:colId xmlns:a16="http://schemas.microsoft.com/office/drawing/2014/main" val="20004"/>
                    </a:ext>
                  </a:extLst>
                </a:gridCol>
                <a:gridCol w="2275533">
                  <a:extLst>
                    <a:ext uri="{9D8B030D-6E8A-4147-A177-3AD203B41FA5}">
                      <a16:colId xmlns:a16="http://schemas.microsoft.com/office/drawing/2014/main" val="20005"/>
                    </a:ext>
                  </a:extLst>
                </a:gridCol>
              </a:tblGrid>
              <a:tr h="668421">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gn="ctr" fontAlgn="ctr"/>
                      <a:r>
                        <a:rPr lang="en-US" sz="1400" b="1" i="1" u="none" strike="noStrike" dirty="0">
                          <a:solidFill>
                            <a:schemeClr val="tx1"/>
                          </a:solidFill>
                          <a:latin typeface="+mn-lt"/>
                        </a:rPr>
                        <a:t>Plant</a:t>
                      </a:r>
                    </a:p>
                  </a:txBody>
                  <a:tcPr marL="7481" marR="7481" marT="748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0066FF">
                        <a:lumMod val="40000"/>
                        <a:lumOff val="60000"/>
                      </a:srgbClr>
                    </a:solid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gn="ctr" fontAlgn="ctr"/>
                      <a:r>
                        <a:rPr lang="en-US" sz="1400" b="1" i="1" u="none" strike="noStrike" dirty="0">
                          <a:solidFill>
                            <a:schemeClr val="tx1"/>
                          </a:solidFill>
                          <a:latin typeface="+mn-lt"/>
                        </a:rPr>
                        <a:t>Biomass Type</a:t>
                      </a:r>
                    </a:p>
                  </a:txBody>
                  <a:tcPr marL="7481" marR="7481" marT="748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0066FF">
                        <a:lumMod val="40000"/>
                        <a:lumOff val="60000"/>
                      </a:srgbClr>
                    </a:solid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gn="ctr" fontAlgn="ctr"/>
                      <a:r>
                        <a:rPr lang="en-US" sz="1400" b="1" i="1" u="none" strike="noStrike" dirty="0">
                          <a:solidFill>
                            <a:schemeClr val="tx1"/>
                          </a:solidFill>
                          <a:latin typeface="+mn-lt"/>
                        </a:rPr>
                        <a:t>Biomass Ratio</a:t>
                      </a:r>
                    </a:p>
                  </a:txBody>
                  <a:tcPr marL="7481" marR="7481" marT="748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0066FF">
                        <a:lumMod val="40000"/>
                        <a:lumOff val="60000"/>
                      </a:srgbClr>
                    </a:solid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gn="ctr" fontAlgn="ctr"/>
                      <a:r>
                        <a:rPr lang="en-US" sz="1400" b="1" i="1" u="none" strike="noStrike" dirty="0">
                          <a:solidFill>
                            <a:schemeClr val="tx1"/>
                          </a:solidFill>
                          <a:latin typeface="+mn-lt"/>
                        </a:rPr>
                        <a:t>Biomass Weight (tons)</a:t>
                      </a:r>
                    </a:p>
                  </a:txBody>
                  <a:tcPr marL="7481" marR="7481" marT="748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0066FF">
                        <a:lumMod val="40000"/>
                        <a:lumOff val="60000"/>
                      </a:srgbClr>
                    </a:solid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gn="ctr" fontAlgn="ctr"/>
                      <a:r>
                        <a:rPr lang="en-US" sz="1400" b="1" i="1" u="none" strike="noStrike" dirty="0">
                          <a:solidFill>
                            <a:schemeClr val="tx1"/>
                          </a:solidFill>
                          <a:latin typeface="+mn-lt"/>
                        </a:rPr>
                        <a:t>Test Duration</a:t>
                      </a:r>
                      <a:br>
                        <a:rPr lang="en-US" sz="1400" b="1" i="1" u="none" strike="noStrike" dirty="0">
                          <a:solidFill>
                            <a:schemeClr val="tx1"/>
                          </a:solidFill>
                          <a:latin typeface="+mn-lt"/>
                        </a:rPr>
                      </a:br>
                      <a:r>
                        <a:rPr lang="en-US" sz="1400" b="1" i="1" u="none" strike="noStrike" dirty="0">
                          <a:solidFill>
                            <a:schemeClr val="tx1"/>
                          </a:solidFill>
                          <a:latin typeface="+mn-lt"/>
                        </a:rPr>
                        <a:t>(hours)</a:t>
                      </a:r>
                    </a:p>
                  </a:txBody>
                  <a:tcPr marL="7481" marR="7481" marT="748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0066FF">
                        <a:lumMod val="40000"/>
                        <a:lumOff val="60000"/>
                      </a:srgbClr>
                    </a:solid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gn="ctr" fontAlgn="ctr"/>
                      <a:r>
                        <a:rPr lang="en-US" sz="1400" b="1" i="1" u="none" strike="noStrike" dirty="0">
                          <a:solidFill>
                            <a:schemeClr val="tx1"/>
                          </a:solidFill>
                          <a:latin typeface="+mn-lt"/>
                        </a:rPr>
                        <a:t>Results</a:t>
                      </a:r>
                    </a:p>
                  </a:txBody>
                  <a:tcPr marL="7481" marR="7481" marT="748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0066FF">
                        <a:lumMod val="40000"/>
                        <a:lumOff val="60000"/>
                      </a:srgbClr>
                    </a:solidFill>
                  </a:tcPr>
                </a:tc>
                <a:extLst>
                  <a:ext uri="{0D108BD9-81ED-4DB2-BD59-A6C34878D82A}">
                    <a16:rowId xmlns:a16="http://schemas.microsoft.com/office/drawing/2014/main" val="10000"/>
                  </a:ext>
                </a:extLst>
              </a:tr>
              <a:tr h="931779">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91440" algn="l" fontAlgn="ctr"/>
                      <a:r>
                        <a:rPr lang="en-US" sz="1400" b="1" i="0" u="none" strike="noStrike" dirty="0">
                          <a:solidFill>
                            <a:srgbClr val="000000"/>
                          </a:solidFill>
                          <a:latin typeface="+mn-lt"/>
                        </a:rPr>
                        <a:t>Tampa Electric IGCC</a:t>
                      </a:r>
                      <a:br>
                        <a:rPr lang="en-US" sz="1400" b="0" i="0" u="none" strike="noStrike" dirty="0">
                          <a:solidFill>
                            <a:srgbClr val="000000"/>
                          </a:solidFill>
                          <a:latin typeface="+mn-lt"/>
                        </a:rPr>
                      </a:br>
                      <a:r>
                        <a:rPr lang="en-US" sz="1400" b="0" i="0" u="none" strike="noStrike" dirty="0">
                          <a:solidFill>
                            <a:srgbClr val="000000"/>
                          </a:solidFill>
                          <a:latin typeface="+mn-lt"/>
                        </a:rPr>
                        <a:t>Mulberry, FL</a:t>
                      </a:r>
                    </a:p>
                  </a:txBody>
                  <a:tcPr marL="7481" marR="7481" marT="748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91440" algn="l" fontAlgn="b"/>
                      <a:r>
                        <a:rPr lang="en-US" sz="1400" b="0" i="0" u="none" strike="noStrike" dirty="0">
                          <a:solidFill>
                            <a:srgbClr val="000000"/>
                          </a:solidFill>
                          <a:latin typeface="+mn-lt"/>
                        </a:rPr>
                        <a:t>Coarsely ground eucalyptus</a:t>
                      </a:r>
                      <a:br>
                        <a:rPr lang="en-US" sz="1400" b="0" i="0" u="none" strike="noStrike" dirty="0">
                          <a:solidFill>
                            <a:srgbClr val="000000"/>
                          </a:solidFill>
                          <a:latin typeface="+mn-lt"/>
                        </a:rPr>
                      </a:br>
                      <a:r>
                        <a:rPr lang="en-US" sz="1400" b="0" i="1" u="none" strike="noStrike" dirty="0">
                          <a:solidFill>
                            <a:srgbClr val="000000"/>
                          </a:solidFill>
                          <a:latin typeface="+mn-lt"/>
                        </a:rPr>
                        <a:t>(55% </a:t>
                      </a:r>
                      <a:r>
                        <a:rPr lang="en-US" sz="1400" b="0" i="1" u="none" strike="noStrike" dirty="0" err="1">
                          <a:solidFill>
                            <a:srgbClr val="000000"/>
                          </a:solidFill>
                          <a:latin typeface="+mn-lt"/>
                        </a:rPr>
                        <a:t>petcoke</a:t>
                      </a:r>
                      <a:r>
                        <a:rPr lang="en-US" sz="1400" b="0" i="1" u="none" strike="noStrike" dirty="0">
                          <a:solidFill>
                            <a:srgbClr val="000000"/>
                          </a:solidFill>
                          <a:latin typeface="+mn-lt"/>
                        </a:rPr>
                        <a:t>, 44% coal)</a:t>
                      </a:r>
                      <a:endParaRPr lang="en-US" sz="1400" b="0" i="0" u="none" strike="noStrike" dirty="0">
                        <a:solidFill>
                          <a:srgbClr val="000000"/>
                        </a:solidFill>
                        <a:latin typeface="+mn-lt"/>
                      </a:endParaRPr>
                    </a:p>
                  </a:txBody>
                  <a:tcPr marL="7481" marR="7481" marT="748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gn="ctr" fontAlgn="ctr"/>
                      <a:r>
                        <a:rPr lang="en-US" sz="1400" b="0" i="0" u="none" strike="noStrike">
                          <a:solidFill>
                            <a:srgbClr val="000000"/>
                          </a:solidFill>
                          <a:latin typeface="+mn-lt"/>
                        </a:rPr>
                        <a:t>1.2%</a:t>
                      </a:r>
                    </a:p>
                  </a:txBody>
                  <a:tcPr marL="7481" marR="7481" marT="748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gn="ctr" fontAlgn="ctr"/>
                      <a:r>
                        <a:rPr lang="en-US" sz="1400" b="0" i="0" u="none" strike="noStrike" dirty="0">
                          <a:solidFill>
                            <a:srgbClr val="000000"/>
                          </a:solidFill>
                          <a:latin typeface="+mn-lt"/>
                        </a:rPr>
                        <a:t>8.8</a:t>
                      </a:r>
                    </a:p>
                  </a:txBody>
                  <a:tcPr marL="7481" marR="7481" marT="748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gn="ctr" fontAlgn="ctr"/>
                      <a:r>
                        <a:rPr lang="en-US" sz="1400" b="0" i="0" u="none" strike="noStrike">
                          <a:solidFill>
                            <a:srgbClr val="000000"/>
                          </a:solidFill>
                          <a:latin typeface="+mn-lt"/>
                        </a:rPr>
                        <a:t>8.5</a:t>
                      </a:r>
                    </a:p>
                  </a:txBody>
                  <a:tcPr marL="7481" marR="7481" marT="748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114300" indent="-114300" algn="l" fontAlgn="t">
                        <a:spcBef>
                          <a:spcPts val="600"/>
                        </a:spcBef>
                      </a:pPr>
                      <a:r>
                        <a:rPr lang="en-US" sz="1400" b="1" i="0" u="none" strike="noStrike" dirty="0">
                          <a:solidFill>
                            <a:srgbClr val="000000"/>
                          </a:solidFill>
                          <a:latin typeface="+mn-lt"/>
                        </a:rPr>
                        <a:t>•</a:t>
                      </a:r>
                      <a:r>
                        <a:rPr lang="en-US" sz="1400" b="0" i="0" u="none" strike="noStrike" dirty="0">
                          <a:solidFill>
                            <a:srgbClr val="000000"/>
                          </a:solidFill>
                          <a:latin typeface="+mn-lt"/>
                        </a:rPr>
                        <a:t> Gasification of biomass is technically feasible and will not adversely impact emissions </a:t>
                      </a:r>
                    </a:p>
                  </a:txBody>
                  <a:tcPr marL="7481" marR="7481" marT="748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914400">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91440" algn="l" fontAlgn="ctr"/>
                      <a:r>
                        <a:rPr lang="en-US" sz="1400" b="1" i="0" u="none" strike="noStrike" dirty="0" err="1">
                          <a:solidFill>
                            <a:srgbClr val="000000"/>
                          </a:solidFill>
                          <a:latin typeface="+mn-lt"/>
                        </a:rPr>
                        <a:t>Nuon</a:t>
                      </a:r>
                      <a:r>
                        <a:rPr lang="en-US" sz="1400" b="1" i="0" u="none" strike="noStrike" dirty="0">
                          <a:solidFill>
                            <a:srgbClr val="000000"/>
                          </a:solidFill>
                          <a:latin typeface="+mn-lt"/>
                        </a:rPr>
                        <a:t> IGCC Willem-Alexander Power Plant</a:t>
                      </a:r>
                      <a:br>
                        <a:rPr lang="en-US" sz="1400" b="1" i="0" u="none" strike="noStrike" dirty="0">
                          <a:solidFill>
                            <a:srgbClr val="000000"/>
                          </a:solidFill>
                          <a:latin typeface="+mn-lt"/>
                        </a:rPr>
                      </a:br>
                      <a:r>
                        <a:rPr lang="en-US" sz="1400" b="0" i="0" u="none" strike="noStrike" dirty="0" err="1">
                          <a:solidFill>
                            <a:srgbClr val="000000"/>
                          </a:solidFill>
                          <a:latin typeface="+mn-lt"/>
                        </a:rPr>
                        <a:t>Buggenum</a:t>
                      </a:r>
                      <a:r>
                        <a:rPr lang="en-US" sz="1400" b="0" i="0" u="none" strike="noStrike" dirty="0">
                          <a:solidFill>
                            <a:srgbClr val="000000"/>
                          </a:solidFill>
                          <a:latin typeface="+mn-lt"/>
                        </a:rPr>
                        <a:t>, The Netherlands</a:t>
                      </a:r>
                    </a:p>
                  </a:txBody>
                  <a:tcPr marL="7481" marR="7481" marT="748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99"/>
                    </a:solid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91440" algn="l" fontAlgn="ctr"/>
                      <a:r>
                        <a:rPr lang="en-US" sz="1400" b="0" i="0" u="none" strike="noStrike" dirty="0">
                          <a:solidFill>
                            <a:srgbClr val="000000"/>
                          </a:solidFill>
                          <a:latin typeface="+mn-lt"/>
                        </a:rPr>
                        <a:t>Wood </a:t>
                      </a:r>
                    </a:p>
                  </a:txBody>
                  <a:tcPr marL="7481" marR="7481" marT="748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99"/>
                    </a:solid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gn="ctr" fontAlgn="ctr"/>
                      <a:r>
                        <a:rPr lang="en-US" sz="1400" b="0" i="0" u="none" strike="noStrike" dirty="0">
                          <a:solidFill>
                            <a:srgbClr val="000000"/>
                          </a:solidFill>
                          <a:latin typeface="+mn-lt"/>
                        </a:rPr>
                        <a:t>10%</a:t>
                      </a:r>
                    </a:p>
                  </a:txBody>
                  <a:tcPr marL="7481" marR="7481" marT="748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99"/>
                    </a:solid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gn="ctr" fontAlgn="ctr"/>
                      <a:r>
                        <a:rPr lang="en-US" sz="1400" b="0" i="0" u="none" strike="noStrike" dirty="0">
                          <a:solidFill>
                            <a:srgbClr val="000000"/>
                          </a:solidFill>
                          <a:latin typeface="+mn-lt"/>
                        </a:rPr>
                        <a:t>100,000/y</a:t>
                      </a:r>
                    </a:p>
                  </a:txBody>
                  <a:tcPr marL="7481" marR="7481" marT="748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99"/>
                    </a:solid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gn="ctr" fontAlgn="ctr"/>
                      <a:r>
                        <a:rPr lang="en-US" sz="1400" b="0" i="0" u="sng" strike="noStrike" dirty="0">
                          <a:solidFill>
                            <a:srgbClr val="000000"/>
                          </a:solidFill>
                          <a:latin typeface="+mn-lt"/>
                        </a:rPr>
                        <a:t>3 yrs</a:t>
                      </a:r>
                    </a:p>
                  </a:txBody>
                  <a:tcPr marL="7481" marR="7481" marT="748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99"/>
                    </a:solid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182880" indent="-182880" algn="l" fontAlgn="t">
                        <a:spcBef>
                          <a:spcPts val="0"/>
                        </a:spcBef>
                      </a:pPr>
                      <a:r>
                        <a:rPr lang="en-US" sz="1400" b="1" i="0" u="none" strike="noStrike" dirty="0">
                          <a:solidFill>
                            <a:srgbClr val="000000"/>
                          </a:solidFill>
                          <a:latin typeface="+mn-lt"/>
                        </a:rPr>
                        <a:t>• </a:t>
                      </a:r>
                      <a:r>
                        <a:rPr lang="en-US" sz="1400" b="0" i="0" u="none" strike="noStrike" dirty="0">
                          <a:solidFill>
                            <a:srgbClr val="000000"/>
                          </a:solidFill>
                          <a:latin typeface="+mn-lt"/>
                        </a:rPr>
                        <a:t>34 types of biomass tested</a:t>
                      </a:r>
                    </a:p>
                    <a:p>
                      <a:pPr marL="182880" indent="-182880" algn="l" fontAlgn="t">
                        <a:spcBef>
                          <a:spcPts val="0"/>
                        </a:spcBef>
                      </a:pPr>
                      <a:endParaRPr lang="en-US" sz="1400" b="0" i="0" u="none" strike="noStrike" dirty="0">
                        <a:solidFill>
                          <a:srgbClr val="000000"/>
                        </a:solidFill>
                        <a:latin typeface="+mn-lt"/>
                      </a:endParaRPr>
                    </a:p>
                    <a:p>
                      <a:pPr marL="114300" indent="-114300" algn="l" fontAlgn="t">
                        <a:spcBef>
                          <a:spcPts val="0"/>
                        </a:spcBef>
                      </a:pPr>
                      <a:r>
                        <a:rPr lang="en-US" sz="1400" b="1" i="0" u="none" strike="noStrike" dirty="0">
                          <a:solidFill>
                            <a:srgbClr val="000000"/>
                          </a:solidFill>
                          <a:latin typeface="+mn-lt"/>
                        </a:rPr>
                        <a:t>• </a:t>
                      </a:r>
                      <a:r>
                        <a:rPr lang="en-US" sz="1400" b="0" i="0" u="sng" strike="noStrike" dirty="0">
                          <a:solidFill>
                            <a:srgbClr val="000000"/>
                          </a:solidFill>
                          <a:latin typeface="+mn-lt"/>
                        </a:rPr>
                        <a:t>Up</a:t>
                      </a:r>
                      <a:r>
                        <a:rPr lang="en-US" sz="1400" b="0" i="0" u="sng" strike="noStrike" baseline="0" dirty="0">
                          <a:solidFill>
                            <a:srgbClr val="000000"/>
                          </a:solidFill>
                          <a:latin typeface="+mn-lt"/>
                        </a:rPr>
                        <a:t> to </a:t>
                      </a:r>
                      <a:r>
                        <a:rPr lang="en-US" sz="1400" b="0" i="0" u="sng" strike="noStrike" dirty="0">
                          <a:solidFill>
                            <a:srgbClr val="000000"/>
                          </a:solidFill>
                          <a:latin typeface="+mn-lt"/>
                        </a:rPr>
                        <a:t>30% by wt. biomass demonstrated</a:t>
                      </a:r>
                    </a:p>
                  </a:txBody>
                  <a:tcPr marL="7481" marR="7481" marT="748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99"/>
                    </a:solidFill>
                  </a:tcPr>
                </a:tc>
                <a:extLst>
                  <a:ext uri="{0D108BD9-81ED-4DB2-BD59-A6C34878D82A}">
                    <a16:rowId xmlns:a16="http://schemas.microsoft.com/office/drawing/2014/main" val="10002"/>
                  </a:ext>
                </a:extLst>
              </a:tr>
              <a:tr h="678976">
                <a:tc rowSpan="3">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91440" algn="l" fontAlgn="ctr"/>
                      <a:r>
                        <a:rPr lang="en-US" sz="1400" b="1" i="0" u="none" strike="noStrike" dirty="0" err="1">
                          <a:solidFill>
                            <a:srgbClr val="000000"/>
                          </a:solidFill>
                          <a:latin typeface="+mn-lt"/>
                        </a:rPr>
                        <a:t>Elcogas</a:t>
                      </a:r>
                      <a:r>
                        <a:rPr lang="en-US" sz="1400" b="1" i="0" u="none" strike="noStrike" dirty="0">
                          <a:solidFill>
                            <a:srgbClr val="000000"/>
                          </a:solidFill>
                          <a:latin typeface="+mn-lt"/>
                        </a:rPr>
                        <a:t> IGCC Plant</a:t>
                      </a:r>
                      <a:br>
                        <a:rPr lang="en-US" sz="1400" b="1" i="0" u="none" strike="noStrike" dirty="0">
                          <a:solidFill>
                            <a:srgbClr val="000000"/>
                          </a:solidFill>
                          <a:latin typeface="+mn-lt"/>
                        </a:rPr>
                      </a:br>
                      <a:r>
                        <a:rPr lang="en-US" sz="1400" b="0" i="0" u="none" strike="noStrike" dirty="0">
                          <a:solidFill>
                            <a:srgbClr val="000000"/>
                          </a:solidFill>
                          <a:latin typeface="+mn-lt"/>
                        </a:rPr>
                        <a:t>Puertollano, Spain</a:t>
                      </a:r>
                    </a:p>
                  </a:txBody>
                  <a:tcPr marL="7481" marR="7481" marT="748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91440" algn="l" fontAlgn="ctr"/>
                      <a:r>
                        <a:rPr lang="en-US" sz="1400" b="0" i="0" u="none" strike="noStrike" dirty="0">
                          <a:solidFill>
                            <a:srgbClr val="000000"/>
                          </a:solidFill>
                          <a:latin typeface="+mn-lt"/>
                        </a:rPr>
                        <a:t>Meat and bone meal (MBM)</a:t>
                      </a:r>
                      <a:br>
                        <a:rPr lang="en-US" sz="1400" b="0" i="0" u="none" strike="noStrike" dirty="0">
                          <a:solidFill>
                            <a:srgbClr val="000000"/>
                          </a:solidFill>
                          <a:latin typeface="+mn-lt"/>
                        </a:rPr>
                      </a:br>
                      <a:r>
                        <a:rPr lang="en-US" sz="1400" b="0" i="1" u="none" strike="noStrike" dirty="0">
                          <a:solidFill>
                            <a:srgbClr val="000000"/>
                          </a:solidFill>
                          <a:latin typeface="+mn-lt"/>
                        </a:rPr>
                        <a:t>mixed with limestone</a:t>
                      </a:r>
                      <a:br>
                        <a:rPr lang="en-US" sz="1400" b="0" i="1" u="none" strike="noStrike" dirty="0">
                          <a:solidFill>
                            <a:srgbClr val="000000"/>
                          </a:solidFill>
                          <a:latin typeface="+mn-lt"/>
                        </a:rPr>
                      </a:br>
                      <a:r>
                        <a:rPr lang="en-US" sz="1400" b="0" i="1" u="none" strike="noStrike" dirty="0">
                          <a:solidFill>
                            <a:srgbClr val="000000"/>
                          </a:solidFill>
                          <a:latin typeface="+mn-lt"/>
                        </a:rPr>
                        <a:t>(50% blend </a:t>
                      </a:r>
                      <a:r>
                        <a:rPr lang="en-US" sz="1400" b="0" i="1" u="none" strike="noStrike" dirty="0" err="1">
                          <a:solidFill>
                            <a:srgbClr val="000000"/>
                          </a:solidFill>
                          <a:latin typeface="+mn-lt"/>
                        </a:rPr>
                        <a:t>petcoke</a:t>
                      </a:r>
                      <a:r>
                        <a:rPr lang="en-US" sz="1400" b="0" i="1" u="none" strike="noStrike" dirty="0">
                          <a:solidFill>
                            <a:srgbClr val="000000"/>
                          </a:solidFill>
                          <a:latin typeface="+mn-lt"/>
                        </a:rPr>
                        <a:t> and coal)</a:t>
                      </a:r>
                      <a:endParaRPr lang="en-US" sz="1400" b="0" i="0" u="none" strike="noStrike" dirty="0">
                        <a:solidFill>
                          <a:srgbClr val="000000"/>
                        </a:solidFill>
                        <a:latin typeface="+mn-lt"/>
                      </a:endParaRPr>
                    </a:p>
                  </a:txBody>
                  <a:tcPr marL="7481" marR="7481" marT="748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gn="ctr" fontAlgn="ctr"/>
                      <a:r>
                        <a:rPr lang="en-US" sz="1400" b="0" i="0" u="none" strike="noStrike" dirty="0">
                          <a:solidFill>
                            <a:srgbClr val="000000"/>
                          </a:solidFill>
                          <a:latin typeface="+mn-lt"/>
                        </a:rPr>
                        <a:t>1-4.5</a:t>
                      </a:r>
                      <a:r>
                        <a:rPr lang="en-US" sz="1400" b="0" i="0" u="none" strike="noStrike" baseline="0" dirty="0">
                          <a:solidFill>
                            <a:srgbClr val="000000"/>
                          </a:solidFill>
                          <a:latin typeface="+mn-lt"/>
                        </a:rPr>
                        <a:t> </a:t>
                      </a:r>
                      <a:r>
                        <a:rPr lang="en-US" sz="1400" b="0" i="0" u="none" strike="noStrike" dirty="0">
                          <a:solidFill>
                            <a:srgbClr val="000000"/>
                          </a:solidFill>
                          <a:latin typeface="+mn-lt"/>
                        </a:rPr>
                        <a:t>%</a:t>
                      </a:r>
                    </a:p>
                  </a:txBody>
                  <a:tcPr marL="7481" marR="7481" marT="748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gn="ctr" fontAlgn="ctr"/>
                      <a:r>
                        <a:rPr lang="en-US" sz="1400" b="0" i="0" u="none" strike="noStrike" dirty="0">
                          <a:solidFill>
                            <a:srgbClr val="000000"/>
                          </a:solidFill>
                          <a:latin typeface="+mn-lt"/>
                        </a:rPr>
                        <a:t>93.3</a:t>
                      </a:r>
                    </a:p>
                  </a:txBody>
                  <a:tcPr marL="7481" marR="7481" marT="748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gn="ctr" fontAlgn="ctr"/>
                      <a:r>
                        <a:rPr lang="en-US" sz="1400" b="0" i="0" u="none" strike="noStrike" dirty="0">
                          <a:solidFill>
                            <a:srgbClr val="000000"/>
                          </a:solidFill>
                          <a:latin typeface="+mn-lt"/>
                        </a:rPr>
                        <a:t>20.0</a:t>
                      </a:r>
                    </a:p>
                  </a:txBody>
                  <a:tcPr marL="7481" marR="7481" marT="748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114300" indent="-114300" algn="l" fontAlgn="t">
                        <a:spcBef>
                          <a:spcPts val="600"/>
                        </a:spcBef>
                      </a:pPr>
                      <a:r>
                        <a:rPr lang="en-US" sz="1400" b="1" i="0" u="none" strike="noStrike" dirty="0">
                          <a:solidFill>
                            <a:srgbClr val="000000"/>
                          </a:solidFill>
                          <a:latin typeface="+mn-lt"/>
                        </a:rPr>
                        <a:t>•</a:t>
                      </a:r>
                      <a:r>
                        <a:rPr lang="en-US" sz="1400" b="0" i="0" u="none" strike="noStrike" dirty="0">
                          <a:solidFill>
                            <a:srgbClr val="000000"/>
                          </a:solidFill>
                          <a:latin typeface="+mn-lt"/>
                        </a:rPr>
                        <a:t> Technical viability of co-gasification demonstrated</a:t>
                      </a:r>
                    </a:p>
                    <a:p>
                      <a:pPr marL="182880" indent="-182880" algn="l" fontAlgn="t">
                        <a:spcBef>
                          <a:spcPts val="600"/>
                        </a:spcBef>
                      </a:pPr>
                      <a:r>
                        <a:rPr lang="en-US" sz="1400" b="1" i="0" u="none" strike="noStrike" dirty="0">
                          <a:solidFill>
                            <a:srgbClr val="000000"/>
                          </a:solidFill>
                          <a:latin typeface="+mn-lt"/>
                        </a:rPr>
                        <a:t>•</a:t>
                      </a:r>
                      <a:r>
                        <a:rPr lang="en-US" sz="1400" b="0" i="0" u="none" strike="noStrike" dirty="0">
                          <a:solidFill>
                            <a:srgbClr val="000000"/>
                          </a:solidFill>
                          <a:latin typeface="+mn-lt"/>
                        </a:rPr>
                        <a:t> Similar clean gas characteristics</a:t>
                      </a:r>
                    </a:p>
                  </a:txBody>
                  <a:tcPr marL="7481" marR="7481" marT="748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311930">
                <a:tc vMerge="1">
                  <a:txBody>
                    <a:bodyPr/>
                    <a:lstStyle/>
                    <a:p>
                      <a:endParaRPr lang="en-US"/>
                    </a:p>
                  </a:txBody>
                  <a:tcPr/>
                </a:tc>
                <a:tc rowSpan="2">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91440" algn="l" fontAlgn="ctr"/>
                      <a:r>
                        <a:rPr lang="en-US" sz="1400" b="0" i="0" u="none" strike="noStrike" dirty="0" err="1">
                          <a:solidFill>
                            <a:srgbClr val="000000"/>
                          </a:solidFill>
                          <a:latin typeface="+mn-lt"/>
                        </a:rPr>
                        <a:t>Orujillo</a:t>
                      </a:r>
                      <a:r>
                        <a:rPr lang="en-US" sz="1400" b="0" i="0" u="none" strike="noStrike" dirty="0">
                          <a:solidFill>
                            <a:srgbClr val="000000"/>
                          </a:solidFill>
                          <a:latin typeface="+mn-lt"/>
                        </a:rPr>
                        <a:t> (olive oil waste)</a:t>
                      </a:r>
                      <a:br>
                        <a:rPr lang="en-US" sz="1400" b="0" i="0" u="none" strike="noStrike" dirty="0">
                          <a:solidFill>
                            <a:srgbClr val="000000"/>
                          </a:solidFill>
                          <a:latin typeface="+mn-lt"/>
                        </a:rPr>
                      </a:br>
                      <a:r>
                        <a:rPr lang="en-US" sz="1400" b="0" i="0" u="none" strike="noStrike" dirty="0">
                          <a:solidFill>
                            <a:srgbClr val="000000"/>
                          </a:solidFill>
                          <a:latin typeface="+mn-lt"/>
                        </a:rPr>
                        <a:t>M</a:t>
                      </a:r>
                      <a:r>
                        <a:rPr lang="en-US" sz="1400" b="0" i="1" u="none" strike="noStrike" dirty="0">
                          <a:solidFill>
                            <a:srgbClr val="000000"/>
                          </a:solidFill>
                          <a:latin typeface="+mn-lt"/>
                        </a:rPr>
                        <a:t>ixed with 2% limestone / % required </a:t>
                      </a:r>
                      <a:r>
                        <a:rPr lang="en-US" sz="1400" b="0" i="1" u="none" strike="noStrike" dirty="0" err="1">
                          <a:solidFill>
                            <a:srgbClr val="000000"/>
                          </a:solidFill>
                          <a:latin typeface="+mn-lt"/>
                        </a:rPr>
                        <a:t>orujillo</a:t>
                      </a:r>
                      <a:br>
                        <a:rPr lang="en-US" sz="1400" b="0" i="1" u="none" strike="noStrike" dirty="0">
                          <a:solidFill>
                            <a:srgbClr val="000000"/>
                          </a:solidFill>
                          <a:latin typeface="+mn-lt"/>
                        </a:rPr>
                      </a:br>
                      <a:r>
                        <a:rPr lang="en-US" sz="1400" b="0" i="1" u="none" strike="noStrike" dirty="0">
                          <a:solidFill>
                            <a:srgbClr val="000000"/>
                          </a:solidFill>
                          <a:latin typeface="+mn-lt"/>
                        </a:rPr>
                        <a:t>(50% blend </a:t>
                      </a:r>
                      <a:r>
                        <a:rPr lang="en-US" sz="1400" b="0" i="1" u="none" strike="noStrike" dirty="0" err="1">
                          <a:solidFill>
                            <a:srgbClr val="000000"/>
                          </a:solidFill>
                          <a:latin typeface="+mn-lt"/>
                        </a:rPr>
                        <a:t>petcoke</a:t>
                      </a:r>
                      <a:r>
                        <a:rPr lang="en-US" sz="1400" b="0" i="1" u="none" strike="noStrike" dirty="0">
                          <a:solidFill>
                            <a:srgbClr val="000000"/>
                          </a:solidFill>
                          <a:latin typeface="+mn-lt"/>
                        </a:rPr>
                        <a:t> and coal)</a:t>
                      </a:r>
                      <a:endParaRPr lang="en-US" sz="1400" b="0" i="0" u="none" strike="noStrike" dirty="0">
                        <a:solidFill>
                          <a:srgbClr val="000000"/>
                        </a:solidFill>
                        <a:latin typeface="+mn-lt"/>
                      </a:endParaRPr>
                    </a:p>
                  </a:txBody>
                  <a:tcPr marL="7481" marR="7481" marT="748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gn="ctr" fontAlgn="ctr"/>
                      <a:r>
                        <a:rPr lang="en-US" sz="1400" b="0" i="0" u="none" strike="noStrike" dirty="0">
                          <a:solidFill>
                            <a:srgbClr val="000000"/>
                          </a:solidFill>
                          <a:latin typeface="+mn-lt"/>
                        </a:rPr>
                        <a:t>1-10%</a:t>
                      </a:r>
                    </a:p>
                  </a:txBody>
                  <a:tcPr marL="7481" marR="7481" marT="748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gn="ctr" fontAlgn="ctr"/>
                      <a:r>
                        <a:rPr lang="en-US" sz="1400" b="0" i="0" u="none" strike="noStrike" dirty="0">
                          <a:solidFill>
                            <a:srgbClr val="000000"/>
                          </a:solidFill>
                          <a:latin typeface="+mn-lt"/>
                        </a:rPr>
                        <a:t>7-675</a:t>
                      </a:r>
                    </a:p>
                  </a:txBody>
                  <a:tcPr marL="7481" marR="7481" marT="748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gn="ctr" fontAlgn="ctr"/>
                      <a:r>
                        <a:rPr lang="en-US" sz="1400" b="0" i="0" u="none" strike="noStrike" dirty="0">
                          <a:solidFill>
                            <a:srgbClr val="000000"/>
                          </a:solidFill>
                          <a:latin typeface="+mn-lt"/>
                        </a:rPr>
                        <a:t>7-289</a:t>
                      </a:r>
                    </a:p>
                  </a:txBody>
                  <a:tcPr marL="7481" marR="7481" marT="748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rowSpan="2">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114300" indent="-114300" algn="l" fontAlgn="t">
                        <a:spcBef>
                          <a:spcPts val="600"/>
                        </a:spcBef>
                      </a:pPr>
                      <a:r>
                        <a:rPr lang="en-US" sz="1400" b="1" i="0" u="none" strike="noStrike" dirty="0">
                          <a:solidFill>
                            <a:srgbClr val="000000"/>
                          </a:solidFill>
                          <a:latin typeface="+mn-lt"/>
                        </a:rPr>
                        <a:t>• </a:t>
                      </a:r>
                      <a:r>
                        <a:rPr lang="en-US" sz="1400" b="0" i="0" u="none" strike="noStrike" dirty="0">
                          <a:solidFill>
                            <a:srgbClr val="000000"/>
                          </a:solidFill>
                          <a:latin typeface="+mn-lt"/>
                        </a:rPr>
                        <a:t>The technical viability of co-gasification up to 10% has been demonstrated</a:t>
                      </a:r>
                    </a:p>
                  </a:txBody>
                  <a:tcPr marL="7481" marR="7481" marT="748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r h="258456">
                <a:tc vMerge="1">
                  <a:txBody>
                    <a:bodyPr/>
                    <a:lstStyle/>
                    <a:p>
                      <a:endParaRPr lang="en-US"/>
                    </a:p>
                  </a:txBody>
                  <a:tcPr/>
                </a:tc>
                <a:tc vMerge="1">
                  <a:txBody>
                    <a:bodyPr/>
                    <a:lstStyle/>
                    <a:p>
                      <a:endParaRPr lang="en-US"/>
                    </a:p>
                  </a:txBody>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gn="ctr" fontAlgn="ctr"/>
                      <a:r>
                        <a:rPr lang="en-US" sz="1400" b="1" i="1" u="none" strike="noStrike" dirty="0">
                          <a:solidFill>
                            <a:srgbClr val="000000"/>
                          </a:solidFill>
                          <a:latin typeface="+mn-lt"/>
                        </a:rPr>
                        <a:t>Total </a:t>
                      </a:r>
                    </a:p>
                  </a:txBody>
                  <a:tcPr marL="7481" marR="7481" marT="748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gn="ctr" fontAlgn="ctr"/>
                      <a:r>
                        <a:rPr lang="en-US" sz="1400" b="1" i="0" u="none" strike="noStrike">
                          <a:solidFill>
                            <a:srgbClr val="000000"/>
                          </a:solidFill>
                          <a:latin typeface="+mn-lt"/>
                        </a:rPr>
                        <a:t>3,661.4</a:t>
                      </a:r>
                    </a:p>
                  </a:txBody>
                  <a:tcPr marL="7481" marR="7481" marT="748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gn="ctr" fontAlgn="ctr"/>
                      <a:r>
                        <a:rPr lang="en-US" sz="1400" b="1" i="0" u="none" strike="noStrike" dirty="0">
                          <a:solidFill>
                            <a:srgbClr val="000000"/>
                          </a:solidFill>
                          <a:latin typeface="+mn-lt"/>
                        </a:rPr>
                        <a:t>1126.7</a:t>
                      </a:r>
                    </a:p>
                  </a:txBody>
                  <a:tcPr marL="7481" marR="7481" marT="748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vMerge="1">
                  <a:txBody>
                    <a:bodyPr/>
                    <a:lstStyle/>
                    <a:p>
                      <a:endParaRPr lang="en-US"/>
                    </a:p>
                  </a:txBody>
                  <a:tcP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103391945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73984" y="118852"/>
            <a:ext cx="7223760" cy="954107"/>
          </a:xfrm>
        </p:spPr>
        <p:txBody>
          <a:bodyPr/>
          <a:lstStyle/>
          <a:p>
            <a:r>
              <a:rPr lang="en-US" sz="2800" dirty="0">
                <a:latin typeface="Arial"/>
                <a:cs typeface="Arial"/>
              </a:rPr>
              <a:t>Coal &amp; Biomass Liquefaction Pathways</a:t>
            </a:r>
            <a:br>
              <a:rPr lang="en-US" sz="2800" dirty="0">
                <a:latin typeface="Arial"/>
                <a:cs typeface="Arial"/>
              </a:rPr>
            </a:br>
            <a:r>
              <a:rPr lang="en-US" sz="2800" b="0" i="1" dirty="0">
                <a:latin typeface="Arial"/>
                <a:cs typeface="Arial"/>
              </a:rPr>
              <a:t>Challenges: Availability at Possible Sites</a:t>
            </a:r>
            <a:endParaRPr lang="en-US" sz="2800" dirty="0">
              <a:latin typeface="Arial"/>
              <a:cs typeface="Arial"/>
            </a:endParaRPr>
          </a:p>
        </p:txBody>
      </p:sp>
      <p:sp>
        <p:nvSpPr>
          <p:cNvPr id="4" name="Text Placeholder 3"/>
          <p:cNvSpPr>
            <a:spLocks noGrp="1"/>
          </p:cNvSpPr>
          <p:nvPr>
            <p:ph type="body" sz="quarter" idx="11"/>
          </p:nvPr>
        </p:nvSpPr>
        <p:spPr/>
        <p:txBody>
          <a:bodyPr/>
          <a:lstStyle/>
          <a:p>
            <a:endParaRPr lang="en-US"/>
          </a:p>
        </p:txBody>
      </p:sp>
      <p:pic>
        <p:nvPicPr>
          <p:cNvPr id="20" name="Picture 1"/>
          <p:cNvPicPr>
            <a:picLocks noChangeAspect="1" noChangeArrowheads="1"/>
          </p:cNvPicPr>
          <p:nvPr/>
        </p:nvPicPr>
        <p:blipFill>
          <a:blip r:embed="rId3" cstate="print"/>
          <a:srcRect/>
          <a:stretch>
            <a:fillRect/>
          </a:stretch>
        </p:blipFill>
        <p:spPr bwMode="auto">
          <a:xfrm>
            <a:off x="1651339" y="2154800"/>
            <a:ext cx="5952617" cy="3894235"/>
          </a:xfrm>
          <a:prstGeom prst="rect">
            <a:avLst/>
          </a:prstGeom>
          <a:noFill/>
          <a:ln w="9525">
            <a:noFill/>
            <a:miter lim="800000"/>
            <a:headEnd/>
            <a:tailEnd/>
          </a:ln>
          <a:effectLst/>
        </p:spPr>
      </p:pic>
      <p:sp>
        <p:nvSpPr>
          <p:cNvPr id="21" name="Content Placeholder 2"/>
          <p:cNvSpPr>
            <a:spLocks noGrp="1"/>
          </p:cNvSpPr>
          <p:nvPr>
            <p:ph idx="1"/>
          </p:nvPr>
        </p:nvSpPr>
        <p:spPr>
          <a:xfrm>
            <a:off x="0" y="6021658"/>
            <a:ext cx="9144000" cy="446048"/>
          </a:xfrm>
          <a:prstGeom prst="rect">
            <a:avLst/>
          </a:prstGeom>
        </p:spPr>
        <p:txBody>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sysClr val="windowText" lastClr="000000"/>
                </a:solidFill>
                <a:effectLst/>
                <a:uLnTx/>
                <a:uFillTx/>
              </a:rPr>
              <a:t>Reproduced from: </a:t>
            </a:r>
            <a:r>
              <a:rPr kumimoji="0" lang="en-US" sz="1200" b="0" i="1" u="none" strike="noStrike" kern="0" cap="none" spc="0" normalizeH="0" baseline="0" noProof="0" dirty="0">
                <a:ln>
                  <a:noFill/>
                </a:ln>
                <a:solidFill>
                  <a:sysClr val="windowText" lastClr="000000"/>
                </a:solidFill>
                <a:effectLst/>
                <a:uLnTx/>
                <a:uFillTx/>
              </a:rPr>
              <a:t>Liquid Transportation Fuels from Coal and Biomass</a:t>
            </a:r>
            <a:r>
              <a:rPr kumimoji="0" lang="en-US" sz="1200" b="0" i="0" u="none" strike="noStrike" kern="0" cap="none" spc="0" normalizeH="0" baseline="0" noProof="0" dirty="0">
                <a:ln>
                  <a:noFill/>
                </a:ln>
                <a:solidFill>
                  <a:sysClr val="windowText" lastClr="000000"/>
                </a:solidFill>
                <a:effectLst/>
                <a:uLnTx/>
                <a:uFillTx/>
              </a:rPr>
              <a:t>, National Academy of Sciences and Engineering, 2009.</a:t>
            </a:r>
            <a:endParaRPr kumimoji="0" lang="en-US" sz="1200" b="0" i="1" u="none" strike="noStrike" kern="0" cap="none" spc="0" normalizeH="0" baseline="0" noProof="0" dirty="0">
              <a:ln>
                <a:noFill/>
              </a:ln>
              <a:solidFill>
                <a:sysClr val="windowText" lastClr="000000"/>
              </a:solidFill>
              <a:effectLst/>
              <a:uLnTx/>
              <a:uFillTx/>
            </a:endParaRPr>
          </a:p>
        </p:txBody>
      </p:sp>
      <p:sp>
        <p:nvSpPr>
          <p:cNvPr id="22" name="Content Placeholder 2"/>
          <p:cNvSpPr txBox="1">
            <a:spLocks/>
          </p:cNvSpPr>
          <p:nvPr/>
        </p:nvSpPr>
        <p:spPr bwMode="auto">
          <a:xfrm>
            <a:off x="1118682" y="1147866"/>
            <a:ext cx="3317132" cy="797669"/>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285750" indent="-285750" eaLnBrk="0" fontAlgn="base" hangingPunct="0">
              <a:spcBef>
                <a:spcPct val="20000"/>
              </a:spcBef>
              <a:spcAft>
                <a:spcPct val="0"/>
              </a:spcAft>
              <a:buFont typeface="Wingdings" pitchFamily="2" charset="2"/>
              <a:buChar char="§"/>
            </a:pPr>
            <a:r>
              <a:rPr lang="en-US" kern="0" dirty="0">
                <a:solidFill>
                  <a:srgbClr val="000000"/>
                </a:solidFill>
                <a:latin typeface="Arial"/>
                <a:cs typeface="Arial" pitchFamily="34" charset="0"/>
              </a:rPr>
              <a:t>Dedicated energy crops*</a:t>
            </a:r>
          </a:p>
          <a:p>
            <a:pPr marL="285750" indent="-285750" eaLnBrk="0" fontAlgn="base" hangingPunct="0">
              <a:spcBef>
                <a:spcPct val="20000"/>
              </a:spcBef>
              <a:spcAft>
                <a:spcPct val="0"/>
              </a:spcAft>
              <a:buFont typeface="Wingdings" pitchFamily="2" charset="2"/>
              <a:buChar char="§"/>
            </a:pPr>
            <a:r>
              <a:rPr lang="en-US" kern="0" dirty="0">
                <a:solidFill>
                  <a:srgbClr val="000000"/>
                </a:solidFill>
                <a:latin typeface="Arial"/>
                <a:cs typeface="Arial" pitchFamily="34" charset="0"/>
              </a:rPr>
              <a:t>Crop residues</a:t>
            </a:r>
          </a:p>
        </p:txBody>
      </p:sp>
      <p:sp>
        <p:nvSpPr>
          <p:cNvPr id="23" name="Content Placeholder 2"/>
          <p:cNvSpPr txBox="1">
            <a:spLocks/>
          </p:cNvSpPr>
          <p:nvPr/>
        </p:nvSpPr>
        <p:spPr bwMode="auto">
          <a:xfrm>
            <a:off x="4831404" y="1125167"/>
            <a:ext cx="3317132" cy="85927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285750" indent="-285750" eaLnBrk="0" fontAlgn="base" hangingPunct="0">
              <a:spcBef>
                <a:spcPct val="20000"/>
              </a:spcBef>
              <a:spcAft>
                <a:spcPct val="0"/>
              </a:spcAft>
              <a:buFont typeface="Wingdings" pitchFamily="2" charset="2"/>
              <a:buChar char="§"/>
            </a:pPr>
            <a:r>
              <a:rPr lang="en-US" kern="0" dirty="0">
                <a:solidFill>
                  <a:srgbClr val="000000"/>
                </a:solidFill>
                <a:latin typeface="Arial"/>
                <a:cs typeface="Arial" pitchFamily="34" charset="0"/>
              </a:rPr>
              <a:t>Woody residues</a:t>
            </a:r>
          </a:p>
          <a:p>
            <a:pPr marL="285750" indent="-285750" eaLnBrk="0" fontAlgn="base" hangingPunct="0">
              <a:spcBef>
                <a:spcPct val="20000"/>
              </a:spcBef>
              <a:spcAft>
                <a:spcPct val="0"/>
              </a:spcAft>
              <a:buFont typeface="Wingdings" pitchFamily="2" charset="2"/>
              <a:buChar char="§"/>
            </a:pPr>
            <a:r>
              <a:rPr lang="en-US" kern="0" dirty="0">
                <a:solidFill>
                  <a:srgbClr val="000000"/>
                </a:solidFill>
                <a:latin typeface="Arial"/>
                <a:cs typeface="Arial" pitchFamily="34" charset="0"/>
              </a:rPr>
              <a:t>MSW</a:t>
            </a:r>
            <a:endParaRPr lang="en-US" sz="1600" kern="0" dirty="0">
              <a:solidFill>
                <a:srgbClr val="000000"/>
              </a:solidFill>
              <a:latin typeface="Arial"/>
              <a:cs typeface="Arial" pitchFamily="34" charset="0"/>
            </a:endParaRPr>
          </a:p>
        </p:txBody>
      </p:sp>
      <p:sp>
        <p:nvSpPr>
          <p:cNvPr id="24" name="Oval 23"/>
          <p:cNvSpPr/>
          <p:nvPr/>
        </p:nvSpPr>
        <p:spPr bwMode="auto">
          <a:xfrm>
            <a:off x="5073620" y="3345365"/>
            <a:ext cx="2326094" cy="2074125"/>
          </a:xfrm>
          <a:prstGeom prst="ellipse">
            <a:avLst/>
          </a:prstGeom>
          <a:noFill/>
          <a:ln w="38100">
            <a:solidFill>
              <a:srgbClr val="FF0000"/>
            </a:solidFill>
            <a:round/>
            <a:headEnd/>
            <a:tailEnd type="triangle" w="med" len="med"/>
          </a:ln>
          <a:effectLst/>
        </p:spPr>
        <p:txBody>
          <a:bodyPr rtlCol="0" anchor="ctr"/>
          <a:lstStyle/>
          <a:p>
            <a:pPr algn="ctr" fontAlgn="base">
              <a:spcBef>
                <a:spcPct val="0"/>
              </a:spcBef>
              <a:spcAft>
                <a:spcPct val="0"/>
              </a:spcAft>
            </a:pPr>
            <a:endParaRPr lang="en-US">
              <a:solidFill>
                <a:srgbClr val="000000"/>
              </a:solidFill>
              <a:latin typeface="Arial" charset="0"/>
              <a:cs typeface="Arial" pitchFamily="34" charset="0"/>
            </a:endParaRPr>
          </a:p>
        </p:txBody>
      </p:sp>
      <p:sp>
        <p:nvSpPr>
          <p:cNvPr id="25" name="TextBox 24"/>
          <p:cNvSpPr txBox="1"/>
          <p:nvPr/>
        </p:nvSpPr>
        <p:spPr>
          <a:xfrm>
            <a:off x="2393000" y="1789890"/>
            <a:ext cx="4066161" cy="369332"/>
          </a:xfrm>
          <a:prstGeom prst="rect">
            <a:avLst/>
          </a:prstGeom>
          <a:noFill/>
        </p:spPr>
        <p:txBody>
          <a:bodyPr wrap="square" rtlCol="0">
            <a:spAutoFit/>
          </a:bodyPr>
          <a:lstStyle/>
          <a:p>
            <a:pPr fontAlgn="base">
              <a:spcBef>
                <a:spcPct val="0"/>
              </a:spcBef>
              <a:spcAft>
                <a:spcPct val="0"/>
              </a:spcAft>
            </a:pPr>
            <a:r>
              <a:rPr lang="en-US" dirty="0">
                <a:solidFill>
                  <a:srgbClr val="000000"/>
                </a:solidFill>
                <a:latin typeface="Arial" charset="0"/>
                <a:cs typeface="Arial" pitchFamily="34" charset="0"/>
              </a:rPr>
              <a:t>*assumed to be grown on CRP land</a:t>
            </a:r>
          </a:p>
        </p:txBody>
      </p:sp>
      <p:sp>
        <p:nvSpPr>
          <p:cNvPr id="26" name="Rounded Rectangle 25"/>
          <p:cNvSpPr/>
          <p:nvPr/>
        </p:nvSpPr>
        <p:spPr bwMode="auto">
          <a:xfrm>
            <a:off x="4951141" y="2204248"/>
            <a:ext cx="3880624" cy="918094"/>
          </a:xfrm>
          <a:prstGeom prst="roundRect">
            <a:avLst/>
          </a:prstGeom>
          <a:solidFill>
            <a:srgbClr val="000000"/>
          </a:solidFill>
          <a:ln w="38100" cap="flat" cmpd="sng" algn="ctr">
            <a:solidFill>
              <a:srgbClr val="FFFFFF"/>
            </a:solidFill>
            <a:prstDash val="solid"/>
            <a:headEnd type="none" w="med" len="med"/>
            <a:tailEnd type="none" w="med" len="med"/>
          </a:ln>
          <a:effectLst>
            <a:outerShdw blurRad="40000" dist="20000" dir="5400000" rotWithShape="0">
              <a:srgbClr val="000000">
                <a:alpha val="38000"/>
              </a:srgbClr>
            </a:outerShdw>
          </a:effectLst>
        </p:spPr>
        <p:txBody>
          <a:bodyPr vert="horz" wrap="square" lIns="0" tIns="27432" rIns="0" bIns="27432" numCol="1" rtlCol="0" anchor="ctr" anchorCtr="0" compatLnSpc="1">
            <a:prstTxWarp prst="textNoShape">
              <a:avLst/>
            </a:prstTxWarp>
          </a:bodyP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US" sz="2000" b="1" i="0" u="none" strike="noStrike" kern="0" cap="none" spc="0" normalizeH="0" baseline="0" noProof="0" dirty="0">
                <a:ln>
                  <a:noFill/>
                </a:ln>
                <a:solidFill>
                  <a:srgbClr val="FFFFFF"/>
                </a:solidFill>
                <a:effectLst/>
                <a:uLnTx/>
                <a:uFillTx/>
                <a:latin typeface="Arial"/>
                <a:ea typeface="+mn-ea"/>
                <a:cs typeface="+mn-cs"/>
              </a:rPr>
              <a:t>Only top quartile could supply</a:t>
            </a:r>
          </a:p>
          <a:p>
            <a:pPr marL="0" marR="0" lvl="0" indent="0" algn="ctr" defTabSz="914400" eaLnBrk="1" fontAlgn="base" latinLnBrk="0" hangingPunct="1">
              <a:lnSpc>
                <a:spcPct val="100000"/>
              </a:lnSpc>
              <a:spcBef>
                <a:spcPct val="0"/>
              </a:spcBef>
              <a:spcAft>
                <a:spcPct val="0"/>
              </a:spcAft>
              <a:buClrTx/>
              <a:buSzTx/>
              <a:buFontTx/>
              <a:buNone/>
              <a:tabLst/>
              <a:defRPr/>
            </a:pPr>
            <a:r>
              <a:rPr kumimoji="0" lang="en-US" sz="2000" b="1" i="0" u="none" strike="noStrike" kern="0" cap="none" spc="0" normalizeH="0" baseline="0" noProof="0" dirty="0">
                <a:ln>
                  <a:noFill/>
                </a:ln>
                <a:solidFill>
                  <a:srgbClr val="FFFFFF"/>
                </a:solidFill>
                <a:effectLst/>
                <a:uLnTx/>
                <a:uFillTx/>
                <a:latin typeface="Arial"/>
                <a:ea typeface="+mn-ea"/>
                <a:cs typeface="+mn-cs"/>
              </a:rPr>
              <a:t>at least 4,000 dry </a:t>
            </a:r>
            <a:r>
              <a:rPr kumimoji="0" lang="en-US" sz="2000" b="1" i="0" u="none" strike="noStrike" kern="0" cap="none" spc="0" normalizeH="0" baseline="0" noProof="0" dirty="0" err="1">
                <a:ln>
                  <a:noFill/>
                </a:ln>
                <a:solidFill>
                  <a:srgbClr val="FFFFFF"/>
                </a:solidFill>
                <a:effectLst/>
                <a:uLnTx/>
                <a:uFillTx/>
                <a:latin typeface="Arial"/>
                <a:ea typeface="+mn-ea"/>
                <a:cs typeface="+mn-cs"/>
              </a:rPr>
              <a:t>tpd</a:t>
            </a:r>
            <a:endParaRPr kumimoji="0" lang="en-US" sz="2000" b="1" i="0" u="none" strike="noStrike" kern="0" cap="none" spc="0" normalizeH="0" baseline="0" noProof="0" dirty="0">
              <a:ln>
                <a:noFill/>
              </a:ln>
              <a:solidFill>
                <a:srgbClr val="FFFFFF"/>
              </a:solidFill>
              <a:effectLst/>
              <a:uLnTx/>
              <a:uFillTx/>
              <a:latin typeface="Arial"/>
              <a:ea typeface="+mn-ea"/>
              <a:cs typeface="+mn-cs"/>
            </a:endParaRPr>
          </a:p>
        </p:txBody>
      </p:sp>
    </p:spTree>
    <p:extLst>
      <p:ext uri="{BB962C8B-B14F-4D97-AF65-F5344CB8AC3E}">
        <p14:creationId xmlns:p14="http://schemas.microsoft.com/office/powerpoint/2010/main" val="6166400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26"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38553" y="2189500"/>
            <a:ext cx="7521191" cy="2609216"/>
          </a:xfrm>
        </p:spPr>
        <p:txBody>
          <a:bodyPr>
            <a:normAutofit/>
          </a:bodyPr>
          <a:lstStyle/>
          <a:p>
            <a:pPr marL="0" indent="0" algn="just">
              <a:spcAft>
                <a:spcPts val="450"/>
              </a:spcAft>
              <a:buNone/>
            </a:pPr>
            <a:r>
              <a:rPr lang="en-US" sz="1050" b="0" i="1" dirty="0">
                <a:latin typeface="Arial" panose="020B0604020202020204" pitchFamily="34" charset="0"/>
                <a:cs typeface="Arial" panose="020B0604020202020204" pitchFamily="34" charset="0"/>
              </a:rPr>
              <a:t>This report was prepared as an account of work sponsored by an agency of the United States Government. Neither the United States Government nor any agency thereof, nor any of their employees, makes any warranty, express or implied, or assumes any legal liability or responsibility for the accuracy, completeness, or usefulness of any information, apparatus, product, or process disclosed, or represents that its use would not infringe privately owned rights. Reference therein to any specific commercial product, process, or service by trade name, trademark, manufacturer, or otherwise does not necessarily constitute or imply its endorsement, recommendation, or favoring by the United States Government or any agency thereof. The views and opinions of authors expressed therein do not necessarily state or reflect those of the United States Government or any agency thereof.</a:t>
            </a:r>
          </a:p>
          <a:p>
            <a:pPr marL="0" indent="0">
              <a:spcAft>
                <a:spcPts val="450"/>
              </a:spcAft>
              <a:buNone/>
            </a:pPr>
            <a:endParaRPr lang="en-US" b="0" dirty="0"/>
          </a:p>
        </p:txBody>
      </p:sp>
      <p:sp>
        <p:nvSpPr>
          <p:cNvPr id="4" name="Text Placeholder 3"/>
          <p:cNvSpPr>
            <a:spLocks noGrp="1"/>
          </p:cNvSpPr>
          <p:nvPr>
            <p:ph type="body" sz="quarter" idx="11"/>
          </p:nvPr>
        </p:nvSpPr>
        <p:spPr/>
        <p:txBody>
          <a:bodyPr/>
          <a:lstStyle/>
          <a:p>
            <a:endParaRPr lang="en-US"/>
          </a:p>
        </p:txBody>
      </p:sp>
      <p:sp>
        <p:nvSpPr>
          <p:cNvPr id="5" name="Title 4"/>
          <p:cNvSpPr>
            <a:spLocks noGrp="1"/>
          </p:cNvSpPr>
          <p:nvPr>
            <p:ph type="title"/>
          </p:nvPr>
        </p:nvSpPr>
        <p:spPr>
          <a:xfrm>
            <a:off x="457200" y="989897"/>
            <a:ext cx="7223760" cy="584775"/>
          </a:xfrm>
        </p:spPr>
        <p:txBody>
          <a:bodyPr/>
          <a:lstStyle/>
          <a:p>
            <a:r>
              <a:rPr lang="en-US" dirty="0"/>
              <a:t>Disclaimer</a:t>
            </a:r>
          </a:p>
        </p:txBody>
      </p:sp>
      <p:sp>
        <p:nvSpPr>
          <p:cNvPr id="6" name="Title 4"/>
          <p:cNvSpPr txBox="1">
            <a:spLocks/>
          </p:cNvSpPr>
          <p:nvPr/>
        </p:nvSpPr>
        <p:spPr>
          <a:xfrm>
            <a:off x="609600" y="274325"/>
            <a:ext cx="7650144" cy="584775"/>
          </a:xfrm>
          <a:prstGeom prst="rect">
            <a:avLst/>
          </a:prstGeom>
        </p:spPr>
        <p:txBody>
          <a:bodyPr vert="horz" wrap="square" lIns="0" tIns="45720" rIns="0" bIns="45720" rtlCol="0" anchor="ctr" anchorCtr="0">
            <a:spAutoFit/>
          </a:bodyPr>
          <a:lstStyle>
            <a:lvl1pPr algn="l" defTabSz="914400" rtl="0" eaLnBrk="1" latinLnBrk="0" hangingPunct="1">
              <a:spcBef>
                <a:spcPct val="0"/>
              </a:spcBef>
              <a:buNone/>
              <a:defRPr sz="3200" b="1" kern="1200">
                <a:ln>
                  <a:noFill/>
                </a:ln>
                <a:solidFill>
                  <a:schemeClr val="bg1"/>
                </a:solidFill>
                <a:latin typeface="+mj-lt"/>
                <a:ea typeface="+mj-ea"/>
                <a:cs typeface="+mj-cs"/>
              </a:defRPr>
            </a:lvl1pPr>
          </a:lstStyle>
          <a:p>
            <a:r>
              <a:rPr lang="en-US" dirty="0">
                <a:latin typeface="Arial" panose="020B0604020202020204" pitchFamily="34" charset="0"/>
                <a:cs typeface="Arial" panose="020B0604020202020204" pitchFamily="34" charset="0"/>
              </a:rPr>
              <a:t>Disclaimer</a:t>
            </a:r>
          </a:p>
        </p:txBody>
      </p:sp>
    </p:spTree>
    <p:extLst>
      <p:ext uri="{BB962C8B-B14F-4D97-AF65-F5344CB8AC3E}">
        <p14:creationId xmlns:p14="http://schemas.microsoft.com/office/powerpoint/2010/main" val="265650831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73984" y="118852"/>
            <a:ext cx="7223760" cy="954107"/>
          </a:xfrm>
        </p:spPr>
        <p:txBody>
          <a:bodyPr/>
          <a:lstStyle/>
          <a:p>
            <a:r>
              <a:rPr lang="en-US" sz="2800" dirty="0">
                <a:latin typeface="Arial"/>
                <a:cs typeface="Arial"/>
              </a:rPr>
              <a:t>Coal &amp; Biomass Liquefaction Pathways</a:t>
            </a:r>
            <a:br>
              <a:rPr lang="en-US" sz="2800" dirty="0">
                <a:latin typeface="Arial"/>
                <a:cs typeface="Arial"/>
              </a:rPr>
            </a:br>
            <a:r>
              <a:rPr lang="en-US" sz="2800" b="0" i="1" dirty="0">
                <a:latin typeface="Arial"/>
                <a:cs typeface="Arial"/>
              </a:rPr>
              <a:t>Biomass Challenges: Cost</a:t>
            </a:r>
            <a:endParaRPr lang="en-US" sz="2800" dirty="0">
              <a:latin typeface="Arial"/>
              <a:cs typeface="Arial"/>
            </a:endParaRPr>
          </a:p>
        </p:txBody>
      </p:sp>
      <p:sp>
        <p:nvSpPr>
          <p:cNvPr id="4" name="Text Placeholder 3"/>
          <p:cNvSpPr>
            <a:spLocks noGrp="1"/>
          </p:cNvSpPr>
          <p:nvPr>
            <p:ph type="body" sz="quarter" idx="11"/>
          </p:nvPr>
        </p:nvSpPr>
        <p:spPr/>
        <p:txBody>
          <a:bodyPr/>
          <a:lstStyle/>
          <a:p>
            <a:endParaRPr lang="en-US"/>
          </a:p>
        </p:txBody>
      </p:sp>
      <p:graphicFrame>
        <p:nvGraphicFramePr>
          <p:cNvPr id="10" name="Content Placeholder 6"/>
          <p:cNvGraphicFramePr>
            <a:graphicFrameLocks noGrp="1"/>
          </p:cNvGraphicFramePr>
          <p:nvPr>
            <p:ph idx="1"/>
            <p:extLst>
              <p:ext uri="{D42A27DB-BD31-4B8C-83A1-F6EECF244321}">
                <p14:modId xmlns:p14="http://schemas.microsoft.com/office/powerpoint/2010/main" val="3201142934"/>
              </p:ext>
            </p:extLst>
          </p:nvPr>
        </p:nvGraphicFramePr>
        <p:xfrm>
          <a:off x="204971" y="1616848"/>
          <a:ext cx="8808025" cy="2562530"/>
        </p:xfrm>
        <a:graphic>
          <a:graphicData uri="http://schemas.openxmlformats.org/drawingml/2006/table">
            <a:tbl>
              <a:tblPr firstRow="1" bandRow="1"/>
              <a:tblGrid>
                <a:gridCol w="3594350">
                  <a:extLst>
                    <a:ext uri="{9D8B030D-6E8A-4147-A177-3AD203B41FA5}">
                      <a16:colId xmlns:a16="http://schemas.microsoft.com/office/drawing/2014/main" val="20000"/>
                    </a:ext>
                  </a:extLst>
                </a:gridCol>
                <a:gridCol w="1642391">
                  <a:extLst>
                    <a:ext uri="{9D8B030D-6E8A-4147-A177-3AD203B41FA5}">
                      <a16:colId xmlns:a16="http://schemas.microsoft.com/office/drawing/2014/main" val="20001"/>
                    </a:ext>
                  </a:extLst>
                </a:gridCol>
                <a:gridCol w="1734133">
                  <a:extLst>
                    <a:ext uri="{9D8B030D-6E8A-4147-A177-3AD203B41FA5}">
                      <a16:colId xmlns:a16="http://schemas.microsoft.com/office/drawing/2014/main" val="20002"/>
                    </a:ext>
                  </a:extLst>
                </a:gridCol>
                <a:gridCol w="1837151">
                  <a:extLst>
                    <a:ext uri="{9D8B030D-6E8A-4147-A177-3AD203B41FA5}">
                      <a16:colId xmlns:a16="http://schemas.microsoft.com/office/drawing/2014/main" val="20003"/>
                    </a:ext>
                  </a:extLst>
                </a:gridCol>
              </a:tblGrid>
              <a:tr h="550326">
                <a:tc>
                  <a:txBody>
                    <a:bodyPr/>
                    <a:lstStyle>
                      <a:lvl1pPr marL="0" algn="l" defTabSz="914400" rtl="0" eaLnBrk="1" latinLnBrk="0" hangingPunct="1">
                        <a:defRPr sz="1800" b="1" kern="1200">
                          <a:solidFill>
                            <a:schemeClr val="lt1"/>
                          </a:solidFill>
                          <a:latin typeface="Arial"/>
                        </a:defRPr>
                      </a:lvl1pPr>
                      <a:lvl2pPr marL="457200" algn="l" defTabSz="914400" rtl="0" eaLnBrk="1" latinLnBrk="0" hangingPunct="1">
                        <a:defRPr sz="1800" b="1" kern="1200">
                          <a:solidFill>
                            <a:schemeClr val="lt1"/>
                          </a:solidFill>
                          <a:latin typeface="Arial"/>
                        </a:defRPr>
                      </a:lvl2pPr>
                      <a:lvl3pPr marL="914400" algn="l" defTabSz="914400" rtl="0" eaLnBrk="1" latinLnBrk="0" hangingPunct="1">
                        <a:defRPr sz="1800" b="1" kern="1200">
                          <a:solidFill>
                            <a:schemeClr val="lt1"/>
                          </a:solidFill>
                          <a:latin typeface="Arial"/>
                        </a:defRPr>
                      </a:lvl3pPr>
                      <a:lvl4pPr marL="1371600" algn="l" defTabSz="914400" rtl="0" eaLnBrk="1" latinLnBrk="0" hangingPunct="1">
                        <a:defRPr sz="1800" b="1" kern="1200">
                          <a:solidFill>
                            <a:schemeClr val="lt1"/>
                          </a:solidFill>
                          <a:latin typeface="Arial"/>
                        </a:defRPr>
                      </a:lvl4pPr>
                      <a:lvl5pPr marL="1828800" algn="l" defTabSz="914400" rtl="0" eaLnBrk="1" latinLnBrk="0" hangingPunct="1">
                        <a:defRPr sz="1800" b="1" kern="1200">
                          <a:solidFill>
                            <a:schemeClr val="lt1"/>
                          </a:solidFill>
                          <a:latin typeface="Arial"/>
                        </a:defRPr>
                      </a:lvl5pPr>
                      <a:lvl6pPr marL="2286000" algn="l" defTabSz="914400" rtl="0" eaLnBrk="1" latinLnBrk="0" hangingPunct="1">
                        <a:defRPr sz="1800" b="1" kern="1200">
                          <a:solidFill>
                            <a:schemeClr val="lt1"/>
                          </a:solidFill>
                          <a:latin typeface="Arial"/>
                        </a:defRPr>
                      </a:lvl6pPr>
                      <a:lvl7pPr marL="2743200" algn="l" defTabSz="914400" rtl="0" eaLnBrk="1" latinLnBrk="0" hangingPunct="1">
                        <a:defRPr sz="1800" b="1" kern="1200">
                          <a:solidFill>
                            <a:schemeClr val="lt1"/>
                          </a:solidFill>
                          <a:latin typeface="Arial"/>
                        </a:defRPr>
                      </a:lvl7pPr>
                      <a:lvl8pPr marL="3200400" algn="l" defTabSz="914400" rtl="0" eaLnBrk="1" latinLnBrk="0" hangingPunct="1">
                        <a:defRPr sz="1800" b="1" kern="1200">
                          <a:solidFill>
                            <a:schemeClr val="lt1"/>
                          </a:solidFill>
                          <a:latin typeface="Arial"/>
                        </a:defRPr>
                      </a:lvl8pPr>
                      <a:lvl9pPr marL="3657600" algn="l" defTabSz="914400" rtl="0" eaLnBrk="1" latinLnBrk="0" hangingPunct="1">
                        <a:defRPr sz="1800" b="1" kern="1200">
                          <a:solidFill>
                            <a:schemeClr val="lt1"/>
                          </a:solidFill>
                          <a:latin typeface="Arial"/>
                        </a:defRPr>
                      </a:lvl9pPr>
                    </a:lstStyle>
                    <a:p>
                      <a:r>
                        <a:rPr lang="en-US" sz="2000" dirty="0">
                          <a:latin typeface="Arial"/>
                          <a:cs typeface="Arial"/>
                        </a:rPr>
                        <a:t>Feedstock Properties</a:t>
                      </a:r>
                    </a:p>
                  </a:txBody>
                  <a:tcPr anchor="ctr">
                    <a:lnL w="12700" cmpd="sng">
                      <a:solidFill>
                        <a:srgbClr val="FFFFFF"/>
                      </a:solidFill>
                    </a:lnL>
                    <a:lnR w="12700" cmpd="sng">
                      <a:solidFill>
                        <a:srgbClr val="FFFFFF"/>
                      </a:solidFill>
                    </a:lnR>
                    <a:lnT w="12700" cmpd="sng">
                      <a:solidFill>
                        <a:srgbClr val="FFFFFF"/>
                      </a:solidFill>
                    </a:lnT>
                    <a:lnB w="38100" cmpd="sng">
                      <a:solidFill>
                        <a:srgbClr val="FFFFFF"/>
                      </a:solidFill>
                    </a:lnB>
                    <a:lnTlToBr w="12700" cmpd="sng">
                      <a:noFill/>
                      <a:prstDash val="solid"/>
                    </a:lnTlToBr>
                    <a:lnBlToTr w="12700" cmpd="sng">
                      <a:noFill/>
                      <a:prstDash val="solid"/>
                    </a:lnBlToTr>
                    <a:solidFill>
                      <a:srgbClr val="0066FF"/>
                    </a:solidFill>
                  </a:tcPr>
                </a:tc>
                <a:tc>
                  <a:txBody>
                    <a:bodyPr/>
                    <a:lstStyle>
                      <a:lvl1pPr marL="0" algn="l" defTabSz="914400" rtl="0" eaLnBrk="1" latinLnBrk="0" hangingPunct="1">
                        <a:defRPr sz="1800" b="1" kern="1200">
                          <a:solidFill>
                            <a:schemeClr val="lt1"/>
                          </a:solidFill>
                          <a:latin typeface="Arial"/>
                        </a:defRPr>
                      </a:lvl1pPr>
                      <a:lvl2pPr marL="457200" algn="l" defTabSz="914400" rtl="0" eaLnBrk="1" latinLnBrk="0" hangingPunct="1">
                        <a:defRPr sz="1800" b="1" kern="1200">
                          <a:solidFill>
                            <a:schemeClr val="lt1"/>
                          </a:solidFill>
                          <a:latin typeface="Arial"/>
                        </a:defRPr>
                      </a:lvl2pPr>
                      <a:lvl3pPr marL="914400" algn="l" defTabSz="914400" rtl="0" eaLnBrk="1" latinLnBrk="0" hangingPunct="1">
                        <a:defRPr sz="1800" b="1" kern="1200">
                          <a:solidFill>
                            <a:schemeClr val="lt1"/>
                          </a:solidFill>
                          <a:latin typeface="Arial"/>
                        </a:defRPr>
                      </a:lvl3pPr>
                      <a:lvl4pPr marL="1371600" algn="l" defTabSz="914400" rtl="0" eaLnBrk="1" latinLnBrk="0" hangingPunct="1">
                        <a:defRPr sz="1800" b="1" kern="1200">
                          <a:solidFill>
                            <a:schemeClr val="lt1"/>
                          </a:solidFill>
                          <a:latin typeface="Arial"/>
                        </a:defRPr>
                      </a:lvl4pPr>
                      <a:lvl5pPr marL="1828800" algn="l" defTabSz="914400" rtl="0" eaLnBrk="1" latinLnBrk="0" hangingPunct="1">
                        <a:defRPr sz="1800" b="1" kern="1200">
                          <a:solidFill>
                            <a:schemeClr val="lt1"/>
                          </a:solidFill>
                          <a:latin typeface="Arial"/>
                        </a:defRPr>
                      </a:lvl5pPr>
                      <a:lvl6pPr marL="2286000" algn="l" defTabSz="914400" rtl="0" eaLnBrk="1" latinLnBrk="0" hangingPunct="1">
                        <a:defRPr sz="1800" b="1" kern="1200">
                          <a:solidFill>
                            <a:schemeClr val="lt1"/>
                          </a:solidFill>
                          <a:latin typeface="Arial"/>
                        </a:defRPr>
                      </a:lvl6pPr>
                      <a:lvl7pPr marL="2743200" algn="l" defTabSz="914400" rtl="0" eaLnBrk="1" latinLnBrk="0" hangingPunct="1">
                        <a:defRPr sz="1800" b="1" kern="1200">
                          <a:solidFill>
                            <a:schemeClr val="lt1"/>
                          </a:solidFill>
                          <a:latin typeface="Arial"/>
                        </a:defRPr>
                      </a:lvl7pPr>
                      <a:lvl8pPr marL="3200400" algn="l" defTabSz="914400" rtl="0" eaLnBrk="1" latinLnBrk="0" hangingPunct="1">
                        <a:defRPr sz="1800" b="1" kern="1200">
                          <a:solidFill>
                            <a:schemeClr val="lt1"/>
                          </a:solidFill>
                          <a:latin typeface="Arial"/>
                        </a:defRPr>
                      </a:lvl8pPr>
                      <a:lvl9pPr marL="3657600" algn="l" defTabSz="914400" rtl="0" eaLnBrk="1" latinLnBrk="0" hangingPunct="1">
                        <a:defRPr sz="1800" b="1" kern="1200">
                          <a:solidFill>
                            <a:schemeClr val="lt1"/>
                          </a:solidFill>
                          <a:latin typeface="Arial"/>
                        </a:defRPr>
                      </a:lvl9pPr>
                    </a:lstStyle>
                    <a:p>
                      <a:pPr algn="ctr"/>
                      <a:r>
                        <a:rPr lang="en-US" sz="2000" dirty="0">
                          <a:latin typeface="Arial"/>
                          <a:cs typeface="Arial"/>
                        </a:rPr>
                        <a:t>Illinois </a:t>
                      </a:r>
                    </a:p>
                    <a:p>
                      <a:pPr algn="ctr"/>
                      <a:r>
                        <a:rPr lang="en-US" sz="2000" dirty="0">
                          <a:latin typeface="Arial"/>
                          <a:cs typeface="Arial"/>
                        </a:rPr>
                        <a:t>No.</a:t>
                      </a:r>
                      <a:r>
                        <a:rPr lang="en-US" sz="2000" baseline="0" dirty="0">
                          <a:latin typeface="Arial"/>
                          <a:cs typeface="Arial"/>
                        </a:rPr>
                        <a:t> 6 Coal</a:t>
                      </a:r>
                      <a:endParaRPr lang="en-US" sz="2000" dirty="0">
                        <a:latin typeface="Arial"/>
                        <a:cs typeface="Arial"/>
                      </a:endParaRPr>
                    </a:p>
                  </a:txBody>
                  <a:tcPr anchor="ctr">
                    <a:lnL w="12700" cmpd="sng">
                      <a:solidFill>
                        <a:srgbClr val="FFFFFF"/>
                      </a:solidFill>
                    </a:lnL>
                    <a:lnR w="12700" cmpd="sng">
                      <a:solidFill>
                        <a:srgbClr val="FFFFFF"/>
                      </a:solidFill>
                    </a:lnR>
                    <a:lnT w="12700" cmpd="sng">
                      <a:solidFill>
                        <a:srgbClr val="FFFFFF"/>
                      </a:solidFill>
                    </a:lnT>
                    <a:lnB w="38100" cmpd="sng">
                      <a:solidFill>
                        <a:srgbClr val="FFFFFF"/>
                      </a:solidFill>
                    </a:lnB>
                    <a:lnTlToBr w="12700" cmpd="sng">
                      <a:noFill/>
                      <a:prstDash val="solid"/>
                    </a:lnTlToBr>
                    <a:lnBlToTr w="12700" cmpd="sng">
                      <a:noFill/>
                      <a:prstDash val="solid"/>
                    </a:lnBlToTr>
                    <a:solidFill>
                      <a:srgbClr val="0066FF"/>
                    </a:solidFill>
                  </a:tcPr>
                </a:tc>
                <a:tc>
                  <a:txBody>
                    <a:bodyPr/>
                    <a:lstStyle>
                      <a:lvl1pPr marL="0" algn="l" defTabSz="914400" rtl="0" eaLnBrk="1" latinLnBrk="0" hangingPunct="1">
                        <a:defRPr sz="1800" b="1" kern="1200">
                          <a:solidFill>
                            <a:schemeClr val="lt1"/>
                          </a:solidFill>
                          <a:latin typeface="Arial"/>
                        </a:defRPr>
                      </a:lvl1pPr>
                      <a:lvl2pPr marL="457200" algn="l" defTabSz="914400" rtl="0" eaLnBrk="1" latinLnBrk="0" hangingPunct="1">
                        <a:defRPr sz="1800" b="1" kern="1200">
                          <a:solidFill>
                            <a:schemeClr val="lt1"/>
                          </a:solidFill>
                          <a:latin typeface="Arial"/>
                        </a:defRPr>
                      </a:lvl2pPr>
                      <a:lvl3pPr marL="914400" algn="l" defTabSz="914400" rtl="0" eaLnBrk="1" latinLnBrk="0" hangingPunct="1">
                        <a:defRPr sz="1800" b="1" kern="1200">
                          <a:solidFill>
                            <a:schemeClr val="lt1"/>
                          </a:solidFill>
                          <a:latin typeface="Arial"/>
                        </a:defRPr>
                      </a:lvl3pPr>
                      <a:lvl4pPr marL="1371600" algn="l" defTabSz="914400" rtl="0" eaLnBrk="1" latinLnBrk="0" hangingPunct="1">
                        <a:defRPr sz="1800" b="1" kern="1200">
                          <a:solidFill>
                            <a:schemeClr val="lt1"/>
                          </a:solidFill>
                          <a:latin typeface="Arial"/>
                        </a:defRPr>
                      </a:lvl4pPr>
                      <a:lvl5pPr marL="1828800" algn="l" defTabSz="914400" rtl="0" eaLnBrk="1" latinLnBrk="0" hangingPunct="1">
                        <a:defRPr sz="1800" b="1" kern="1200">
                          <a:solidFill>
                            <a:schemeClr val="lt1"/>
                          </a:solidFill>
                          <a:latin typeface="Arial"/>
                        </a:defRPr>
                      </a:lvl5pPr>
                      <a:lvl6pPr marL="2286000" algn="l" defTabSz="914400" rtl="0" eaLnBrk="1" latinLnBrk="0" hangingPunct="1">
                        <a:defRPr sz="1800" b="1" kern="1200">
                          <a:solidFill>
                            <a:schemeClr val="lt1"/>
                          </a:solidFill>
                          <a:latin typeface="Arial"/>
                        </a:defRPr>
                      </a:lvl6pPr>
                      <a:lvl7pPr marL="2743200" algn="l" defTabSz="914400" rtl="0" eaLnBrk="1" latinLnBrk="0" hangingPunct="1">
                        <a:defRPr sz="1800" b="1" kern="1200">
                          <a:solidFill>
                            <a:schemeClr val="lt1"/>
                          </a:solidFill>
                          <a:latin typeface="Arial"/>
                        </a:defRPr>
                      </a:lvl7pPr>
                      <a:lvl8pPr marL="3200400" algn="l" defTabSz="914400" rtl="0" eaLnBrk="1" latinLnBrk="0" hangingPunct="1">
                        <a:defRPr sz="1800" b="1" kern="1200">
                          <a:solidFill>
                            <a:schemeClr val="lt1"/>
                          </a:solidFill>
                          <a:latin typeface="Arial"/>
                        </a:defRPr>
                      </a:lvl8pPr>
                      <a:lvl9pPr marL="3657600" algn="l" defTabSz="914400" rtl="0" eaLnBrk="1" latinLnBrk="0" hangingPunct="1">
                        <a:defRPr sz="1800" b="1" kern="1200">
                          <a:solidFill>
                            <a:schemeClr val="lt1"/>
                          </a:solidFill>
                          <a:latin typeface="Arial"/>
                        </a:defRPr>
                      </a:lvl9pPr>
                    </a:lstStyle>
                    <a:p>
                      <a:pPr algn="ctr"/>
                      <a:r>
                        <a:rPr lang="en-US" sz="2000" dirty="0">
                          <a:latin typeface="Arial"/>
                          <a:cs typeface="Arial"/>
                        </a:rPr>
                        <a:t>Rosebud</a:t>
                      </a:r>
                      <a:r>
                        <a:rPr lang="en-US" sz="2000" baseline="0" dirty="0">
                          <a:latin typeface="Arial"/>
                          <a:cs typeface="Arial"/>
                        </a:rPr>
                        <a:t> PRB Coal</a:t>
                      </a:r>
                      <a:endParaRPr lang="en-US" sz="2000" dirty="0">
                        <a:latin typeface="Arial"/>
                        <a:cs typeface="Arial"/>
                      </a:endParaRPr>
                    </a:p>
                  </a:txBody>
                  <a:tcPr anchor="ctr">
                    <a:lnL w="12700" cmpd="sng">
                      <a:solidFill>
                        <a:srgbClr val="FFFFFF"/>
                      </a:solidFill>
                    </a:lnL>
                    <a:lnR w="12700" cap="flat" cmpd="sng" algn="ctr">
                      <a:solidFill>
                        <a:srgbClr val="FFFFFF"/>
                      </a:solidFill>
                      <a:prstDash val="solid"/>
                      <a:round/>
                      <a:headEnd type="none" w="med" len="med"/>
                      <a:tailEnd type="none" w="med" len="med"/>
                    </a:lnR>
                    <a:lnT w="12700" cmpd="sng">
                      <a:solidFill>
                        <a:srgbClr val="FFFFFF"/>
                      </a:solidFill>
                    </a:lnT>
                    <a:lnB w="38100" cmpd="sng">
                      <a:solidFill>
                        <a:srgbClr val="FFFFFF"/>
                      </a:solidFill>
                    </a:lnB>
                    <a:lnTlToBr w="12700" cmpd="sng">
                      <a:noFill/>
                      <a:prstDash val="solid"/>
                    </a:lnTlToBr>
                    <a:lnBlToTr w="12700" cmpd="sng">
                      <a:noFill/>
                      <a:prstDash val="solid"/>
                    </a:lnBlToTr>
                    <a:solidFill>
                      <a:srgbClr val="0066FF"/>
                    </a:solidFill>
                  </a:tcPr>
                </a:tc>
                <a:tc>
                  <a:txBody>
                    <a:bodyPr/>
                    <a:lstStyle>
                      <a:lvl1pPr marL="0" algn="l" defTabSz="914400" rtl="0" eaLnBrk="1" latinLnBrk="0" hangingPunct="1">
                        <a:defRPr sz="1800" b="1" kern="1200">
                          <a:solidFill>
                            <a:schemeClr val="lt1"/>
                          </a:solidFill>
                          <a:latin typeface="Arial"/>
                        </a:defRPr>
                      </a:lvl1pPr>
                      <a:lvl2pPr marL="457200" algn="l" defTabSz="914400" rtl="0" eaLnBrk="1" latinLnBrk="0" hangingPunct="1">
                        <a:defRPr sz="1800" b="1" kern="1200">
                          <a:solidFill>
                            <a:schemeClr val="lt1"/>
                          </a:solidFill>
                          <a:latin typeface="Arial"/>
                        </a:defRPr>
                      </a:lvl2pPr>
                      <a:lvl3pPr marL="914400" algn="l" defTabSz="914400" rtl="0" eaLnBrk="1" latinLnBrk="0" hangingPunct="1">
                        <a:defRPr sz="1800" b="1" kern="1200">
                          <a:solidFill>
                            <a:schemeClr val="lt1"/>
                          </a:solidFill>
                          <a:latin typeface="Arial"/>
                        </a:defRPr>
                      </a:lvl3pPr>
                      <a:lvl4pPr marL="1371600" algn="l" defTabSz="914400" rtl="0" eaLnBrk="1" latinLnBrk="0" hangingPunct="1">
                        <a:defRPr sz="1800" b="1" kern="1200">
                          <a:solidFill>
                            <a:schemeClr val="lt1"/>
                          </a:solidFill>
                          <a:latin typeface="Arial"/>
                        </a:defRPr>
                      </a:lvl4pPr>
                      <a:lvl5pPr marL="1828800" algn="l" defTabSz="914400" rtl="0" eaLnBrk="1" latinLnBrk="0" hangingPunct="1">
                        <a:defRPr sz="1800" b="1" kern="1200">
                          <a:solidFill>
                            <a:schemeClr val="lt1"/>
                          </a:solidFill>
                          <a:latin typeface="Arial"/>
                        </a:defRPr>
                      </a:lvl5pPr>
                      <a:lvl6pPr marL="2286000" algn="l" defTabSz="914400" rtl="0" eaLnBrk="1" latinLnBrk="0" hangingPunct="1">
                        <a:defRPr sz="1800" b="1" kern="1200">
                          <a:solidFill>
                            <a:schemeClr val="lt1"/>
                          </a:solidFill>
                          <a:latin typeface="Arial"/>
                        </a:defRPr>
                      </a:lvl6pPr>
                      <a:lvl7pPr marL="2743200" algn="l" defTabSz="914400" rtl="0" eaLnBrk="1" latinLnBrk="0" hangingPunct="1">
                        <a:defRPr sz="1800" b="1" kern="1200">
                          <a:solidFill>
                            <a:schemeClr val="lt1"/>
                          </a:solidFill>
                          <a:latin typeface="Arial"/>
                        </a:defRPr>
                      </a:lvl7pPr>
                      <a:lvl8pPr marL="3200400" algn="l" defTabSz="914400" rtl="0" eaLnBrk="1" latinLnBrk="0" hangingPunct="1">
                        <a:defRPr sz="1800" b="1" kern="1200">
                          <a:solidFill>
                            <a:schemeClr val="lt1"/>
                          </a:solidFill>
                          <a:latin typeface="Arial"/>
                        </a:defRPr>
                      </a:lvl8pPr>
                      <a:lvl9pPr marL="3657600" algn="l" defTabSz="914400" rtl="0" eaLnBrk="1" latinLnBrk="0" hangingPunct="1">
                        <a:defRPr sz="1800" b="1" kern="1200">
                          <a:solidFill>
                            <a:schemeClr val="lt1"/>
                          </a:solidFill>
                          <a:latin typeface="Arial"/>
                        </a:defRPr>
                      </a:lvl9pPr>
                    </a:lstStyle>
                    <a:p>
                      <a:pPr algn="ctr"/>
                      <a:r>
                        <a:rPr lang="en-US" sz="2000" dirty="0">
                          <a:latin typeface="Arial"/>
                          <a:cs typeface="Arial"/>
                        </a:rPr>
                        <a:t>Switchgrass</a:t>
                      </a:r>
                    </a:p>
                  </a:txBody>
                  <a:tcPr anchor="ctr">
                    <a:lnL w="12700" cmpd="sng">
                      <a:solidFill>
                        <a:srgbClr val="FFFFFF"/>
                      </a:solidFill>
                    </a:lnL>
                    <a:lnR w="12700" cmpd="sng">
                      <a:solidFill>
                        <a:srgbClr val="FFFFFF"/>
                      </a:solidFill>
                    </a:lnR>
                    <a:lnT w="12700" cmpd="sng">
                      <a:solidFill>
                        <a:srgbClr val="FFFFFF"/>
                      </a:solidFill>
                    </a:lnT>
                    <a:lnB w="38100" cmpd="sng">
                      <a:solidFill>
                        <a:srgbClr val="FFFFFF"/>
                      </a:solidFill>
                    </a:lnB>
                    <a:lnTlToBr w="12700" cmpd="sng">
                      <a:noFill/>
                      <a:prstDash val="solid"/>
                    </a:lnTlToBr>
                    <a:lnBlToTr w="12700" cmpd="sng">
                      <a:noFill/>
                      <a:prstDash val="solid"/>
                    </a:lnBlToTr>
                    <a:solidFill>
                      <a:srgbClr val="0066FF"/>
                    </a:solidFill>
                  </a:tcPr>
                </a:tc>
                <a:extLst>
                  <a:ext uri="{0D108BD9-81ED-4DB2-BD59-A6C34878D82A}">
                    <a16:rowId xmlns:a16="http://schemas.microsoft.com/office/drawing/2014/main" val="10000"/>
                  </a:ext>
                </a:extLst>
              </a:tr>
              <a:tr h="506118">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r>
                        <a:rPr lang="en-US" sz="1800" dirty="0">
                          <a:latin typeface="Arial"/>
                          <a:cs typeface="Arial"/>
                        </a:rPr>
                        <a:t>Energy</a:t>
                      </a:r>
                      <a:r>
                        <a:rPr lang="en-US" sz="1800" baseline="0" dirty="0">
                          <a:latin typeface="Arial"/>
                          <a:cs typeface="Arial"/>
                        </a:rPr>
                        <a:t> Density, HHV (Btu/lb)</a:t>
                      </a:r>
                      <a:endParaRPr lang="en-US" sz="1800" dirty="0">
                        <a:latin typeface="Arial"/>
                        <a:cs typeface="Arial"/>
                      </a:endParaRPr>
                    </a:p>
                  </a:txBody>
                  <a:tcPr anchor="ctr">
                    <a:lnL w="12700" cmpd="sng">
                      <a:solidFill>
                        <a:srgbClr val="FFFFFF"/>
                      </a:solidFill>
                    </a:lnL>
                    <a:lnR w="12700" cmpd="sng">
                      <a:solidFill>
                        <a:srgbClr val="FFFFFF"/>
                      </a:solidFill>
                    </a:lnR>
                    <a:lnT w="38100" cmpd="sng">
                      <a:solidFill>
                        <a:srgbClr val="FFFFFF"/>
                      </a:solidFill>
                    </a:lnT>
                    <a:lnB w="12700" cmpd="sng">
                      <a:solidFill>
                        <a:srgbClr val="FFFFFF"/>
                      </a:solidFill>
                    </a:lnB>
                    <a:lnTlToBr w="12700" cmpd="sng">
                      <a:noFill/>
                      <a:prstDash val="solid"/>
                    </a:lnTlToBr>
                    <a:lnBlToTr w="12700" cmpd="sng">
                      <a:noFill/>
                      <a:prstDash val="solid"/>
                    </a:lnBlToTr>
                    <a:solidFill>
                      <a:srgbClr val="0066FF">
                        <a:tint val="40000"/>
                      </a:srgb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r>
                        <a:rPr lang="en-US" sz="1800" dirty="0">
                          <a:latin typeface="Arial"/>
                          <a:cs typeface="Arial"/>
                        </a:rPr>
                        <a:t>11,666</a:t>
                      </a:r>
                      <a:br>
                        <a:rPr lang="en-US" sz="1800" dirty="0">
                          <a:latin typeface="Arial"/>
                          <a:cs typeface="Arial"/>
                        </a:rPr>
                      </a:br>
                      <a:r>
                        <a:rPr lang="en-US" sz="1100" dirty="0">
                          <a:latin typeface="Arial"/>
                          <a:cs typeface="Arial"/>
                        </a:rPr>
                        <a:t>(AR, 11% moisture)</a:t>
                      </a:r>
                      <a:endParaRPr lang="en-US" sz="1600" dirty="0">
                        <a:latin typeface="Arial"/>
                        <a:cs typeface="Arial"/>
                      </a:endParaRPr>
                    </a:p>
                  </a:txBody>
                  <a:tcPr anchor="ctr">
                    <a:lnL w="12700" cmpd="sng">
                      <a:solidFill>
                        <a:srgbClr val="FFFFFF"/>
                      </a:solidFill>
                    </a:lnL>
                    <a:lnR w="12700" cmpd="sng">
                      <a:solidFill>
                        <a:srgbClr val="FFFFFF"/>
                      </a:solidFill>
                    </a:lnR>
                    <a:lnT w="38100" cmpd="sng">
                      <a:solidFill>
                        <a:srgbClr val="FFFFFF"/>
                      </a:solidFill>
                    </a:lnT>
                    <a:lnB w="12700" cmpd="sng">
                      <a:solidFill>
                        <a:srgbClr val="FFFFFF"/>
                      </a:solidFill>
                    </a:lnB>
                    <a:lnTlToBr w="12700" cmpd="sng">
                      <a:noFill/>
                      <a:prstDash val="solid"/>
                    </a:lnTlToBr>
                    <a:lnBlToTr w="12700" cmpd="sng">
                      <a:noFill/>
                      <a:prstDash val="solid"/>
                    </a:lnBlToTr>
                    <a:solidFill>
                      <a:srgbClr val="0066FF">
                        <a:tint val="40000"/>
                      </a:srgb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r>
                        <a:rPr lang="en-US" sz="1800" dirty="0">
                          <a:latin typeface="Arial"/>
                          <a:cs typeface="Arial"/>
                        </a:rPr>
                        <a:t>8,564</a:t>
                      </a:r>
                      <a:br>
                        <a:rPr lang="en-US" sz="1600" dirty="0">
                          <a:latin typeface="Arial"/>
                          <a:cs typeface="Arial"/>
                        </a:rPr>
                      </a:br>
                      <a:r>
                        <a:rPr lang="en-US" sz="1100" dirty="0">
                          <a:latin typeface="Arial"/>
                          <a:cs typeface="Arial"/>
                        </a:rPr>
                        <a:t>(AR, 26% moisture)</a:t>
                      </a:r>
                      <a:endParaRPr lang="en-US" sz="1600" dirty="0">
                        <a:latin typeface="Arial"/>
                        <a:cs typeface="Arial"/>
                      </a:endParaRPr>
                    </a:p>
                  </a:txBody>
                  <a:tcPr anchor="ctr">
                    <a:lnL w="12700" cmpd="sng">
                      <a:solidFill>
                        <a:srgbClr val="FFFFFF"/>
                      </a:solidFill>
                    </a:lnL>
                    <a:lnR w="12700" cap="flat" cmpd="sng" algn="ctr">
                      <a:solidFill>
                        <a:srgbClr val="FFFFFF"/>
                      </a:solidFill>
                      <a:prstDash val="solid"/>
                      <a:round/>
                      <a:headEnd type="none" w="med" len="med"/>
                      <a:tailEnd type="none" w="med" len="med"/>
                    </a:lnR>
                    <a:lnT w="38100" cmpd="sng">
                      <a:solidFill>
                        <a:srgbClr val="FFFFFF"/>
                      </a:solidFill>
                    </a:lnT>
                    <a:lnB w="12700" cmpd="sng">
                      <a:solidFill>
                        <a:srgbClr val="FFFFFF"/>
                      </a:solidFill>
                    </a:lnB>
                    <a:lnTlToBr w="12700" cmpd="sng">
                      <a:noFill/>
                      <a:prstDash val="solid"/>
                    </a:lnTlToBr>
                    <a:lnBlToTr w="12700" cmpd="sng">
                      <a:noFill/>
                      <a:prstDash val="solid"/>
                    </a:lnBlToTr>
                    <a:solidFill>
                      <a:srgbClr val="0066FF">
                        <a:tint val="40000"/>
                      </a:srgb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r>
                        <a:rPr lang="en-US" sz="1800" dirty="0">
                          <a:latin typeface="Arial"/>
                          <a:cs typeface="Arial"/>
                        </a:rPr>
                        <a:t>6,619</a:t>
                      </a:r>
                      <a:br>
                        <a:rPr lang="en-US" sz="1600" dirty="0">
                          <a:latin typeface="Arial"/>
                          <a:cs typeface="Arial"/>
                        </a:rPr>
                      </a:br>
                      <a:r>
                        <a:rPr lang="en-US" sz="1100" dirty="0">
                          <a:latin typeface="Arial"/>
                          <a:cs typeface="Arial"/>
                        </a:rPr>
                        <a:t>(AR, 15% moisture)</a:t>
                      </a:r>
                      <a:endParaRPr lang="en-US" sz="1600" dirty="0">
                        <a:latin typeface="Arial"/>
                        <a:cs typeface="Arial"/>
                      </a:endParaRPr>
                    </a:p>
                  </a:txBody>
                  <a:tcPr anchor="ctr">
                    <a:lnL w="12700" cmpd="sng">
                      <a:solidFill>
                        <a:srgbClr val="FFFFFF"/>
                      </a:solidFill>
                    </a:lnL>
                    <a:lnR w="12700" cmpd="sng">
                      <a:solidFill>
                        <a:srgbClr val="FFFFFF"/>
                      </a:solidFill>
                    </a:lnR>
                    <a:lnT w="38100" cmpd="sng">
                      <a:solidFill>
                        <a:srgbClr val="FFFFFF"/>
                      </a:solidFill>
                    </a:lnT>
                    <a:lnB w="12700" cmpd="sng">
                      <a:solidFill>
                        <a:srgbClr val="FFFFFF"/>
                      </a:solidFill>
                    </a:lnB>
                    <a:lnTlToBr w="12700" cmpd="sng">
                      <a:noFill/>
                      <a:prstDash val="solid"/>
                    </a:lnTlToBr>
                    <a:lnBlToTr w="12700" cmpd="sng">
                      <a:noFill/>
                      <a:prstDash val="solid"/>
                    </a:lnBlToTr>
                    <a:solidFill>
                      <a:srgbClr val="0066FF">
                        <a:tint val="40000"/>
                      </a:srgbClr>
                    </a:solidFill>
                  </a:tcPr>
                </a:tc>
                <a:extLst>
                  <a:ext uri="{0D108BD9-81ED-4DB2-BD59-A6C34878D82A}">
                    <a16:rowId xmlns:a16="http://schemas.microsoft.com/office/drawing/2014/main" val="10001"/>
                  </a:ext>
                </a:extLst>
              </a:tr>
              <a:tr h="496842">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r>
                        <a:rPr lang="en-US" sz="1800" dirty="0">
                          <a:latin typeface="Arial"/>
                          <a:cs typeface="Arial"/>
                        </a:rPr>
                        <a:t>Cost:</a:t>
                      </a:r>
                      <a:r>
                        <a:rPr lang="en-US" sz="1800" baseline="0" dirty="0">
                          <a:latin typeface="Arial"/>
                          <a:cs typeface="Arial"/>
                        </a:rPr>
                        <a:t> “As Received (AR)” ($/ton)</a:t>
                      </a:r>
                      <a:endParaRPr lang="en-US" sz="1800" dirty="0">
                        <a:latin typeface="Arial"/>
                        <a:cs typeface="Arial"/>
                      </a:endParaRPr>
                    </a:p>
                  </a:txBody>
                  <a:tcPr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0066FF">
                        <a:tint val="20000"/>
                      </a:srgb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r>
                        <a:rPr lang="en-US" sz="1800" dirty="0">
                          <a:latin typeface="Arial"/>
                          <a:cs typeface="Arial"/>
                        </a:rPr>
                        <a:t>$69</a:t>
                      </a:r>
                    </a:p>
                  </a:txBody>
                  <a:tcPr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0066FF">
                        <a:tint val="20000"/>
                      </a:srgb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r>
                        <a:rPr lang="en-US" sz="1800" dirty="0">
                          <a:latin typeface="Arial"/>
                          <a:cs typeface="Arial"/>
                        </a:rPr>
                        <a:t>$20</a:t>
                      </a:r>
                    </a:p>
                  </a:txBody>
                  <a:tcPr anchor="ctr">
                    <a:lnL w="12700" cmpd="sng">
                      <a:solidFill>
                        <a:srgbClr val="FFFFFF"/>
                      </a:solidFill>
                    </a:lnL>
                    <a:lnR w="12700" cap="flat" cmpd="sng" algn="ctr">
                      <a:solidFill>
                        <a:srgbClr val="FFFFFF"/>
                      </a:solidFill>
                      <a:prstDash val="solid"/>
                      <a:round/>
                      <a:headEnd type="none" w="med" len="med"/>
                      <a:tailEnd type="none" w="med" len="med"/>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0066FF">
                        <a:tint val="20000"/>
                      </a:srgb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r>
                        <a:rPr lang="en-US" sz="1800" dirty="0">
                          <a:latin typeface="Arial"/>
                          <a:cs typeface="Arial"/>
                        </a:rPr>
                        <a:t>$103-106</a:t>
                      </a:r>
                    </a:p>
                  </a:txBody>
                  <a:tcPr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0066FF">
                        <a:tint val="20000"/>
                      </a:srgbClr>
                    </a:solidFill>
                  </a:tcPr>
                </a:tc>
                <a:extLst>
                  <a:ext uri="{0D108BD9-81ED-4DB2-BD59-A6C34878D82A}">
                    <a16:rowId xmlns:a16="http://schemas.microsoft.com/office/drawing/2014/main" val="10002"/>
                  </a:ext>
                </a:extLst>
              </a:tr>
              <a:tr h="465488">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r>
                        <a:rPr lang="en-US" sz="1800" dirty="0">
                          <a:latin typeface="Arial"/>
                          <a:cs typeface="Arial"/>
                        </a:rPr>
                        <a:t>Cost: “Dry” ($/ton)</a:t>
                      </a:r>
                    </a:p>
                  </a:txBody>
                  <a:tcPr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0066FF">
                        <a:tint val="40000"/>
                      </a:srgb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r>
                        <a:rPr lang="en-US" sz="1800" dirty="0">
                          <a:latin typeface="Arial"/>
                          <a:cs typeface="Arial"/>
                        </a:rPr>
                        <a:t>$78</a:t>
                      </a:r>
                    </a:p>
                  </a:txBody>
                  <a:tcPr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0066FF">
                        <a:tint val="40000"/>
                      </a:srgb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r>
                        <a:rPr lang="en-US" sz="1800" dirty="0">
                          <a:latin typeface="Arial"/>
                          <a:cs typeface="Arial"/>
                        </a:rPr>
                        <a:t>$26</a:t>
                      </a:r>
                    </a:p>
                  </a:txBody>
                  <a:tcPr anchor="ctr">
                    <a:lnL w="12700" cmpd="sng">
                      <a:solidFill>
                        <a:srgbClr val="FFFFFF"/>
                      </a:solidFill>
                    </a:lnL>
                    <a:lnR w="12700" cap="flat" cmpd="sng" algn="ctr">
                      <a:solidFill>
                        <a:srgbClr val="FFFFFF"/>
                      </a:solidFill>
                      <a:prstDash val="solid"/>
                      <a:round/>
                      <a:headEnd type="none" w="med" len="med"/>
                      <a:tailEnd type="none" w="med" len="med"/>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0066FF">
                        <a:tint val="40000"/>
                      </a:srgb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r>
                        <a:rPr lang="en-US" sz="1800" dirty="0">
                          <a:latin typeface="Arial"/>
                          <a:cs typeface="Arial"/>
                        </a:rPr>
                        <a:t>$121-125</a:t>
                      </a:r>
                    </a:p>
                  </a:txBody>
                  <a:tcPr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0066FF">
                        <a:tint val="40000"/>
                      </a:srgbClr>
                    </a:solidFill>
                  </a:tcPr>
                </a:tc>
                <a:extLst>
                  <a:ext uri="{0D108BD9-81ED-4DB2-BD59-A6C34878D82A}">
                    <a16:rowId xmlns:a16="http://schemas.microsoft.com/office/drawing/2014/main" val="10003"/>
                  </a:ext>
                </a:extLst>
              </a:tr>
              <a:tr h="355457">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r>
                        <a:rPr lang="en-US" sz="1800" dirty="0">
                          <a:latin typeface="Arial"/>
                          <a:cs typeface="Arial"/>
                        </a:rPr>
                        <a:t>Cost:</a:t>
                      </a:r>
                      <a:r>
                        <a:rPr lang="en-US" sz="1800" baseline="0" dirty="0">
                          <a:latin typeface="Arial"/>
                          <a:cs typeface="Arial"/>
                        </a:rPr>
                        <a:t> $/</a:t>
                      </a:r>
                      <a:r>
                        <a:rPr lang="en-US" sz="1800" baseline="0" dirty="0" err="1">
                          <a:latin typeface="Arial"/>
                          <a:cs typeface="Arial"/>
                        </a:rPr>
                        <a:t>mmBtu</a:t>
                      </a:r>
                      <a:endParaRPr lang="en-US" sz="1800" dirty="0">
                        <a:latin typeface="Arial"/>
                        <a:cs typeface="Arial"/>
                      </a:endParaRPr>
                    </a:p>
                  </a:txBody>
                  <a:tcPr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0066FF">
                        <a:tint val="20000"/>
                      </a:srgb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r>
                        <a:rPr lang="en-US" sz="1800" dirty="0">
                          <a:latin typeface="Arial"/>
                          <a:cs typeface="Arial"/>
                        </a:rPr>
                        <a:t>$2.94</a:t>
                      </a:r>
                    </a:p>
                  </a:txBody>
                  <a:tcPr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0066FF">
                        <a:tint val="20000"/>
                      </a:srgb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r>
                        <a:rPr lang="en-US" sz="1800" dirty="0">
                          <a:latin typeface="Arial"/>
                          <a:cs typeface="Arial"/>
                        </a:rPr>
                        <a:t>$1.15</a:t>
                      </a:r>
                    </a:p>
                  </a:txBody>
                  <a:tcPr anchor="ctr">
                    <a:lnL w="12700" cmpd="sng">
                      <a:solidFill>
                        <a:srgbClr val="FFFFFF"/>
                      </a:solidFill>
                    </a:lnL>
                    <a:lnR w="12700" cap="flat" cmpd="sng" algn="ctr">
                      <a:solidFill>
                        <a:srgbClr val="FFFFFF"/>
                      </a:solidFill>
                      <a:prstDash val="solid"/>
                      <a:round/>
                      <a:headEnd type="none" w="med" len="med"/>
                      <a:tailEnd type="none" w="med" len="med"/>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0066FF">
                        <a:tint val="20000"/>
                      </a:srgb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r>
                        <a:rPr lang="en-US" sz="1800" dirty="0">
                          <a:latin typeface="Arial"/>
                          <a:cs typeface="Arial"/>
                        </a:rPr>
                        <a:t>$7.52</a:t>
                      </a:r>
                      <a:r>
                        <a:rPr lang="en-US" sz="1800" baseline="0" dirty="0">
                          <a:latin typeface="Arial"/>
                          <a:cs typeface="Arial"/>
                        </a:rPr>
                        <a:t> - $7.74</a:t>
                      </a:r>
                      <a:endParaRPr lang="en-US" sz="1800" dirty="0">
                        <a:latin typeface="Arial"/>
                        <a:cs typeface="Arial"/>
                      </a:endParaRPr>
                    </a:p>
                  </a:txBody>
                  <a:tcPr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0066FF">
                        <a:tint val="20000"/>
                      </a:srgbClr>
                    </a:solidFill>
                  </a:tcPr>
                </a:tc>
                <a:extLst>
                  <a:ext uri="{0D108BD9-81ED-4DB2-BD59-A6C34878D82A}">
                    <a16:rowId xmlns:a16="http://schemas.microsoft.com/office/drawing/2014/main" val="10004"/>
                  </a:ext>
                </a:extLst>
              </a:tr>
            </a:tbl>
          </a:graphicData>
        </a:graphic>
      </p:graphicFrame>
      <p:sp>
        <p:nvSpPr>
          <p:cNvPr id="11" name="TextBox 10"/>
          <p:cNvSpPr txBox="1"/>
          <p:nvPr/>
        </p:nvSpPr>
        <p:spPr>
          <a:xfrm>
            <a:off x="360948" y="4129218"/>
            <a:ext cx="3871573" cy="230832"/>
          </a:xfrm>
          <a:prstGeom prst="rect">
            <a:avLst/>
          </a:prstGeom>
          <a:noFill/>
        </p:spPr>
        <p:txBody>
          <a:bodyPr wrap="square" rtlCol="0">
            <a:spAutoFit/>
          </a:bodyPr>
          <a:lstStyle/>
          <a:p>
            <a:pPr fontAlgn="base">
              <a:spcBef>
                <a:spcPct val="0"/>
              </a:spcBef>
              <a:spcAft>
                <a:spcPct val="0"/>
              </a:spcAft>
            </a:pPr>
            <a:r>
              <a:rPr lang="en-US" sz="900" i="1" dirty="0">
                <a:solidFill>
                  <a:srgbClr val="003399"/>
                </a:solidFill>
                <a:latin typeface="Arial" charset="0"/>
                <a:cs typeface="Arial" charset="0"/>
              </a:rPr>
              <a:t>*Biomass costs are based on a production rate of 5,000 dry tons per day.</a:t>
            </a:r>
          </a:p>
        </p:txBody>
      </p:sp>
    </p:spTree>
    <p:extLst>
      <p:ext uri="{BB962C8B-B14F-4D97-AF65-F5344CB8AC3E}">
        <p14:creationId xmlns:p14="http://schemas.microsoft.com/office/powerpoint/2010/main" val="296004965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201161"/>
            <a:ext cx="8229600" cy="4937760"/>
          </a:xfrm>
        </p:spPr>
        <p:txBody>
          <a:bodyPr>
            <a:normAutofit fontScale="92500" lnSpcReduction="10000"/>
          </a:bodyPr>
          <a:lstStyle/>
          <a:p>
            <a:pPr marL="342900" lvl="2" indent="-342900"/>
            <a:r>
              <a:rPr lang="en-US" b="1" dirty="0">
                <a:latin typeface="Arial" panose="020B0604020202020204" pitchFamily="34" charset="0"/>
                <a:cs typeface="Arial" panose="020B0604020202020204" pitchFamily="34" charset="0"/>
              </a:rPr>
              <a:t>Co-Gasification of up to 15% (by weight) biomass can be achieved at numerous sites without requiring reduced plant sizes</a:t>
            </a:r>
          </a:p>
          <a:p>
            <a:pPr marL="736600" lvl="3" indent="-342900"/>
            <a:r>
              <a:rPr lang="en-US" sz="1800" dirty="0">
                <a:latin typeface="Arial" panose="020B0604020202020204" pitchFamily="34" charset="0"/>
                <a:cs typeface="Arial" panose="020B0604020202020204" pitchFamily="34" charset="0"/>
              </a:rPr>
              <a:t>50,000 barrels per day (bpd) is considered to be the plant size above which minimal improved scale-economies can be achieved</a:t>
            </a:r>
          </a:p>
          <a:p>
            <a:pPr marL="736600" lvl="3" indent="-342900"/>
            <a:r>
              <a:rPr lang="en-US" sz="1800" dirty="0">
                <a:latin typeface="Arial" panose="020B0604020202020204" pitchFamily="34" charset="0"/>
                <a:cs typeface="Arial" panose="020B0604020202020204" pitchFamily="34" charset="0"/>
              </a:rPr>
              <a:t>Smaller plant sizes might be viable in the future </a:t>
            </a:r>
          </a:p>
          <a:p>
            <a:pPr marL="1077912" lvl="4" indent="-342900"/>
            <a:r>
              <a:rPr lang="en-US" sz="1600" dirty="0">
                <a:latin typeface="Arial" panose="020B0604020202020204" pitchFamily="34" charset="0"/>
                <a:cs typeface="Arial" panose="020B0604020202020204" pitchFamily="34" charset="0"/>
              </a:rPr>
              <a:t>Numerous technology developers and government agencies pursuing smaller, modular systems</a:t>
            </a:r>
          </a:p>
          <a:p>
            <a:pPr marL="0" lvl="2" indent="0">
              <a:buNone/>
            </a:pPr>
            <a:endParaRPr lang="en-US" sz="600" b="1" dirty="0">
              <a:latin typeface="Arial" panose="020B0604020202020204" pitchFamily="34" charset="0"/>
              <a:cs typeface="Arial" panose="020B0604020202020204" pitchFamily="34" charset="0"/>
            </a:endParaRPr>
          </a:p>
          <a:p>
            <a:pPr marL="342900" lvl="2" indent="-342900"/>
            <a:r>
              <a:rPr lang="en-US" sz="2000" b="1" dirty="0">
                <a:latin typeface="Arial" panose="020B0604020202020204" pitchFamily="34" charset="0"/>
                <a:cs typeface="Arial" panose="020B0604020202020204" pitchFamily="34" charset="0"/>
              </a:rPr>
              <a:t>Biomass co-gasification will result in cost increases</a:t>
            </a:r>
          </a:p>
          <a:p>
            <a:pPr lvl="1">
              <a:spcBef>
                <a:spcPts val="1200"/>
              </a:spcBef>
            </a:pPr>
            <a:r>
              <a:rPr lang="en-US" sz="1800" dirty="0">
                <a:latin typeface="Arial"/>
                <a:cs typeface="Arial"/>
              </a:rPr>
              <a:t>15wt% biomass imposes a $11/</a:t>
            </a:r>
            <a:r>
              <a:rPr lang="en-US" sz="1800" dirty="0" err="1">
                <a:latin typeface="Arial"/>
                <a:cs typeface="Arial"/>
              </a:rPr>
              <a:t>bbl</a:t>
            </a:r>
            <a:r>
              <a:rPr lang="en-US" sz="1800" dirty="0">
                <a:latin typeface="Arial"/>
                <a:cs typeface="Arial"/>
              </a:rPr>
              <a:t> penalty on the price of diesel due to: </a:t>
            </a:r>
          </a:p>
          <a:p>
            <a:pPr lvl="2">
              <a:spcBef>
                <a:spcPts val="1200"/>
              </a:spcBef>
            </a:pPr>
            <a:r>
              <a:rPr lang="en-US" dirty="0">
                <a:latin typeface="Arial"/>
                <a:cs typeface="Arial"/>
              </a:rPr>
              <a:t>High cost of biomass on a Btu basis ($7.52-7.74/</a:t>
            </a:r>
            <a:r>
              <a:rPr lang="en-US" dirty="0" err="1">
                <a:latin typeface="Arial"/>
                <a:cs typeface="Arial"/>
              </a:rPr>
              <a:t>MMBtu</a:t>
            </a:r>
            <a:r>
              <a:rPr lang="en-US" dirty="0">
                <a:latin typeface="Arial"/>
                <a:cs typeface="Arial"/>
              </a:rPr>
              <a:t>)</a:t>
            </a:r>
          </a:p>
          <a:p>
            <a:pPr lvl="2">
              <a:spcBef>
                <a:spcPts val="1200"/>
              </a:spcBef>
            </a:pPr>
            <a:r>
              <a:rPr lang="en-US" dirty="0">
                <a:latin typeface="Arial"/>
                <a:cs typeface="Arial"/>
              </a:rPr>
              <a:t>Pretreatment and biomass preparation costs</a:t>
            </a:r>
          </a:p>
          <a:p>
            <a:pPr marL="736600" lvl="3" indent="-342900"/>
            <a:r>
              <a:rPr lang="en-US" sz="1800" dirty="0">
                <a:latin typeface="Arial" panose="020B0604020202020204" pitchFamily="34" charset="0"/>
                <a:cs typeface="Arial" panose="020B0604020202020204" pitchFamily="34" charset="0"/>
              </a:rPr>
              <a:t>Higher percentages will have higher impacts, especially if scale-economies are impacted</a:t>
            </a:r>
          </a:p>
          <a:p>
            <a:pPr marL="342900" lvl="2" indent="-342900"/>
            <a:endParaRPr lang="en-US" sz="600" b="1" dirty="0">
              <a:latin typeface="Arial" panose="020B0604020202020204" pitchFamily="34" charset="0"/>
              <a:cs typeface="Arial" panose="020B0604020202020204" pitchFamily="34" charset="0"/>
            </a:endParaRPr>
          </a:p>
          <a:p>
            <a:pPr marL="342900" lvl="2" indent="-342900"/>
            <a:r>
              <a:rPr lang="en-US" sz="2000" b="1" dirty="0">
                <a:latin typeface="Arial" panose="020B0604020202020204" pitchFamily="34" charset="0"/>
                <a:cs typeface="Arial" panose="020B0604020202020204" pitchFamily="34" charset="0"/>
              </a:rPr>
              <a:t>Depending on the biomass source, CCS-enabled CBTL can reduce the greenhouse gas impacts of the produced transportation fuel</a:t>
            </a:r>
          </a:p>
        </p:txBody>
      </p:sp>
      <p:sp>
        <p:nvSpPr>
          <p:cNvPr id="4" name="Text Placeholder 3"/>
          <p:cNvSpPr>
            <a:spLocks noGrp="1"/>
          </p:cNvSpPr>
          <p:nvPr>
            <p:ph type="body" sz="quarter" idx="11"/>
          </p:nvPr>
        </p:nvSpPr>
        <p:spPr/>
        <p:txBody>
          <a:bodyPr/>
          <a:lstStyle/>
          <a:p>
            <a:endParaRPr lang="en-US"/>
          </a:p>
        </p:txBody>
      </p:sp>
      <p:sp>
        <p:nvSpPr>
          <p:cNvPr id="6" name="Title 1"/>
          <p:cNvSpPr>
            <a:spLocks noGrp="1"/>
          </p:cNvSpPr>
          <p:nvPr>
            <p:ph type="title"/>
          </p:nvPr>
        </p:nvSpPr>
        <p:spPr>
          <a:xfrm>
            <a:off x="573984" y="118852"/>
            <a:ext cx="7223760" cy="954107"/>
          </a:xfrm>
        </p:spPr>
        <p:txBody>
          <a:bodyPr/>
          <a:lstStyle/>
          <a:p>
            <a:r>
              <a:rPr lang="en-US" sz="2800" dirty="0">
                <a:latin typeface="Arial"/>
                <a:cs typeface="Arial"/>
              </a:rPr>
              <a:t>Coal &amp; Biomass Liquefaction Pathways</a:t>
            </a:r>
            <a:br>
              <a:rPr lang="en-US" sz="2800" dirty="0">
                <a:latin typeface="Arial"/>
                <a:cs typeface="Arial"/>
              </a:rPr>
            </a:br>
            <a:r>
              <a:rPr lang="en-US" sz="2800" b="0" i="1" dirty="0">
                <a:latin typeface="Arial"/>
                <a:cs typeface="Arial"/>
              </a:rPr>
              <a:t>Technology Assessment</a:t>
            </a:r>
            <a:endParaRPr lang="en-US" sz="2800" dirty="0">
              <a:latin typeface="Arial"/>
              <a:cs typeface="Arial"/>
            </a:endParaRPr>
          </a:p>
        </p:txBody>
      </p:sp>
    </p:spTree>
    <p:extLst>
      <p:ext uri="{BB962C8B-B14F-4D97-AF65-F5344CB8AC3E}">
        <p14:creationId xmlns:p14="http://schemas.microsoft.com/office/powerpoint/2010/main" val="86664492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201161"/>
            <a:ext cx="8229600" cy="4937760"/>
          </a:xfrm>
        </p:spPr>
        <p:txBody>
          <a:bodyPr>
            <a:normAutofit/>
          </a:bodyPr>
          <a:lstStyle/>
          <a:p>
            <a:pPr marL="342900" lvl="2" indent="-342900"/>
            <a:r>
              <a:rPr lang="en-US" sz="2000" b="1" dirty="0">
                <a:latin typeface="Arial" panose="020B0604020202020204" pitchFamily="34" charset="0"/>
                <a:cs typeface="Arial" panose="020B0604020202020204" pitchFamily="34" charset="0"/>
              </a:rPr>
              <a:t>Co-Gasification of biomass is a near-term pathway to producing low-carbon transportation fuels</a:t>
            </a:r>
          </a:p>
          <a:p>
            <a:pPr marL="736600" lvl="3" indent="-342900"/>
            <a:r>
              <a:rPr lang="en-US" sz="1800" dirty="0">
                <a:latin typeface="Arial" panose="020B0604020202020204" pitchFamily="34" charset="0"/>
                <a:cs typeface="Arial" panose="020B0604020202020204" pitchFamily="34" charset="0"/>
              </a:rPr>
              <a:t>Enables large-scale production of fuels from biomass</a:t>
            </a:r>
          </a:p>
          <a:p>
            <a:pPr marL="736600" lvl="3" indent="-342900"/>
            <a:r>
              <a:rPr lang="en-US" sz="1800" dirty="0">
                <a:latin typeface="Arial" panose="020B0604020202020204" pitchFamily="34" charset="0"/>
                <a:cs typeface="Arial" panose="020B0604020202020204" pitchFamily="34" charset="0"/>
              </a:rPr>
              <a:t>Reduced risk compared to other biomass-derived fuel pathways</a:t>
            </a:r>
          </a:p>
          <a:p>
            <a:pPr marL="736600" lvl="3" indent="-342900"/>
            <a:r>
              <a:rPr lang="en-US" sz="1800" dirty="0">
                <a:latin typeface="Arial" panose="020B0604020202020204" pitchFamily="34" charset="0"/>
                <a:cs typeface="Arial" panose="020B0604020202020204" pitchFamily="34" charset="0"/>
              </a:rPr>
              <a:t>Market for low-carbon fuels is substantial</a:t>
            </a:r>
          </a:p>
          <a:p>
            <a:pPr marL="0" lvl="2" indent="0">
              <a:buNone/>
            </a:pPr>
            <a:endParaRPr lang="en-US" b="1" dirty="0">
              <a:latin typeface="Arial" panose="020B0604020202020204" pitchFamily="34" charset="0"/>
              <a:cs typeface="Arial" panose="020B0604020202020204" pitchFamily="34" charset="0"/>
            </a:endParaRPr>
          </a:p>
          <a:p>
            <a:pPr marL="342900" lvl="2" indent="-342900"/>
            <a:r>
              <a:rPr lang="en-US" sz="2000" b="1" dirty="0">
                <a:latin typeface="Arial" panose="020B0604020202020204" pitchFamily="34" charset="0"/>
                <a:cs typeface="Arial" panose="020B0604020202020204" pitchFamily="34" charset="0"/>
              </a:rPr>
              <a:t>Early mover plants can reduce risk of other gasification projects</a:t>
            </a:r>
          </a:p>
          <a:p>
            <a:pPr marL="736600" lvl="3" indent="-342900"/>
            <a:r>
              <a:rPr lang="en-US" sz="1800" dirty="0">
                <a:latin typeface="Arial" panose="020B0604020202020204" pitchFamily="34" charset="0"/>
                <a:cs typeface="Arial" panose="020B0604020202020204" pitchFamily="34" charset="0"/>
              </a:rPr>
              <a:t>Reduced cost of CCS </a:t>
            </a:r>
          </a:p>
          <a:p>
            <a:pPr marL="736600" lvl="3" indent="-342900"/>
            <a:r>
              <a:rPr lang="en-US" sz="1800" dirty="0">
                <a:latin typeface="Arial" panose="020B0604020202020204" pitchFamily="34" charset="0"/>
                <a:cs typeface="Arial" panose="020B0604020202020204" pitchFamily="34" charset="0"/>
              </a:rPr>
              <a:t>Product diversification can improve economic viability</a:t>
            </a:r>
          </a:p>
          <a:p>
            <a:pPr marL="736600" lvl="3" indent="-342900"/>
            <a:endParaRPr lang="en-US" sz="1800" dirty="0">
              <a:latin typeface="Arial" panose="020B0604020202020204" pitchFamily="34" charset="0"/>
              <a:cs typeface="Arial" panose="020B0604020202020204" pitchFamily="34" charset="0"/>
            </a:endParaRPr>
          </a:p>
          <a:p>
            <a:pPr marL="342900" lvl="2" indent="-342900"/>
            <a:r>
              <a:rPr lang="en-US" sz="2000" b="1" dirty="0">
                <a:latin typeface="Arial" panose="020B0604020202020204" pitchFamily="34" charset="0"/>
                <a:cs typeface="Arial" panose="020B0604020202020204" pitchFamily="34" charset="0"/>
              </a:rPr>
              <a:t>Enables greater usage of biomass as technology evolves</a:t>
            </a:r>
          </a:p>
          <a:p>
            <a:pPr marL="736600" lvl="3" indent="-342900"/>
            <a:endParaRPr lang="en-US" sz="1800" dirty="0">
              <a:latin typeface="Arial" panose="020B0604020202020204" pitchFamily="34" charset="0"/>
              <a:cs typeface="Arial" panose="020B0604020202020204" pitchFamily="34" charset="0"/>
            </a:endParaRPr>
          </a:p>
          <a:p>
            <a:pPr marL="393700" lvl="3" indent="0">
              <a:buNone/>
            </a:pPr>
            <a:endParaRPr lang="en-US" sz="1800" dirty="0">
              <a:latin typeface="Arial" panose="020B0604020202020204" pitchFamily="34" charset="0"/>
              <a:cs typeface="Arial" panose="020B0604020202020204" pitchFamily="34" charset="0"/>
            </a:endParaRPr>
          </a:p>
        </p:txBody>
      </p:sp>
      <p:sp>
        <p:nvSpPr>
          <p:cNvPr id="4" name="Text Placeholder 3"/>
          <p:cNvSpPr>
            <a:spLocks noGrp="1"/>
          </p:cNvSpPr>
          <p:nvPr>
            <p:ph type="body" sz="quarter" idx="11"/>
          </p:nvPr>
        </p:nvSpPr>
        <p:spPr/>
        <p:txBody>
          <a:bodyPr/>
          <a:lstStyle/>
          <a:p>
            <a:endParaRPr lang="en-US"/>
          </a:p>
        </p:txBody>
      </p:sp>
      <p:sp>
        <p:nvSpPr>
          <p:cNvPr id="6" name="Title 1"/>
          <p:cNvSpPr>
            <a:spLocks noGrp="1"/>
          </p:cNvSpPr>
          <p:nvPr>
            <p:ph type="title"/>
          </p:nvPr>
        </p:nvSpPr>
        <p:spPr>
          <a:xfrm>
            <a:off x="573984" y="118852"/>
            <a:ext cx="7223760" cy="954107"/>
          </a:xfrm>
        </p:spPr>
        <p:txBody>
          <a:bodyPr/>
          <a:lstStyle/>
          <a:p>
            <a:r>
              <a:rPr lang="en-US" sz="2800" dirty="0">
                <a:latin typeface="Arial"/>
                <a:cs typeface="Arial"/>
              </a:rPr>
              <a:t>Coal &amp; Biomass Liquefaction Pathways</a:t>
            </a:r>
            <a:br>
              <a:rPr lang="en-US" sz="2800" dirty="0">
                <a:latin typeface="Arial"/>
                <a:cs typeface="Arial"/>
              </a:rPr>
            </a:br>
            <a:r>
              <a:rPr lang="en-US" sz="2800" b="0" i="1" dirty="0">
                <a:latin typeface="Arial"/>
                <a:cs typeface="Arial"/>
              </a:rPr>
              <a:t>Potential Benefits of CBTL</a:t>
            </a:r>
            <a:endParaRPr lang="en-US" sz="2800" dirty="0">
              <a:latin typeface="Arial"/>
              <a:cs typeface="Arial"/>
            </a:endParaRPr>
          </a:p>
        </p:txBody>
      </p:sp>
    </p:spTree>
    <p:extLst>
      <p:ext uri="{BB962C8B-B14F-4D97-AF65-F5344CB8AC3E}">
        <p14:creationId xmlns:p14="http://schemas.microsoft.com/office/powerpoint/2010/main" val="161403418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tx1">
            <a:lumMod val="50000"/>
            <a:lumOff val="50000"/>
          </a:schemeClr>
        </a:solidFill>
        <a:effectLst/>
      </p:bgPr>
    </p:bg>
    <p:spTree>
      <p:nvGrpSpPr>
        <p:cNvPr id="1" name=""/>
        <p:cNvGrpSpPr/>
        <p:nvPr/>
      </p:nvGrpSpPr>
      <p:grpSpPr>
        <a:xfrm>
          <a:off x="0" y="0"/>
          <a:ext cx="0" cy="0"/>
          <a:chOff x="0" y="0"/>
          <a:chExt cx="0" cy="0"/>
        </a:xfrm>
      </p:grpSpPr>
      <p:sp>
        <p:nvSpPr>
          <p:cNvPr id="21" name="Rectangle 20"/>
          <p:cNvSpPr/>
          <p:nvPr/>
        </p:nvSpPr>
        <p:spPr>
          <a:xfrm>
            <a:off x="0" y="2746221"/>
            <a:ext cx="9144000" cy="1907656"/>
          </a:xfrm>
          <a:prstGeom prst="rect">
            <a:avLst/>
          </a:prstGeom>
          <a:gradFill flip="none" rotWithShape="1">
            <a:gsLst>
              <a:gs pos="0">
                <a:srgbClr val="080808"/>
              </a:gs>
              <a:gs pos="100000">
                <a:srgbClr val="104AA8"/>
              </a:gs>
              <a:gs pos="81000">
                <a:srgbClr val="030E73"/>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Bef>
                <a:spcPts val="1200"/>
              </a:spcBef>
            </a:pPr>
            <a:endParaRPr lang="en-US" sz="2400" b="1" i="1" dirty="0">
              <a:solidFill>
                <a:prstClr val="white"/>
              </a:solidFill>
            </a:endParaRPr>
          </a:p>
        </p:txBody>
      </p:sp>
      <p:sp>
        <p:nvSpPr>
          <p:cNvPr id="2" name="Title 1"/>
          <p:cNvSpPr>
            <a:spLocks noGrp="1"/>
          </p:cNvSpPr>
          <p:nvPr>
            <p:ph type="title" idx="4294967295"/>
          </p:nvPr>
        </p:nvSpPr>
        <p:spPr>
          <a:xfrm>
            <a:off x="0" y="274638"/>
            <a:ext cx="9144000" cy="584200"/>
          </a:xfrm>
        </p:spPr>
        <p:txBody>
          <a:bodyPr>
            <a:noAutofit/>
          </a:bodyPr>
          <a:lstStyle/>
          <a:p>
            <a:r>
              <a:rPr lang="en-US" sz="3000" dirty="0">
                <a:solidFill>
                  <a:schemeClr val="bg1"/>
                </a:solidFill>
              </a:rPr>
              <a:t>It’s All About a Clean, Affordable Energy Future</a:t>
            </a:r>
          </a:p>
        </p:txBody>
      </p:sp>
      <p:grpSp>
        <p:nvGrpSpPr>
          <p:cNvPr id="14" name="Group 13"/>
          <p:cNvGrpSpPr/>
          <p:nvPr/>
        </p:nvGrpSpPr>
        <p:grpSpPr>
          <a:xfrm>
            <a:off x="26524" y="1144867"/>
            <a:ext cx="9092518" cy="1601354"/>
            <a:chOff x="18288" y="1032133"/>
            <a:chExt cx="9092518" cy="1601354"/>
          </a:xfrm>
        </p:grpSpPr>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8288" y="1033287"/>
              <a:ext cx="2286000" cy="1600200"/>
            </a:xfrm>
            <a:prstGeom prst="rect">
              <a:avLst/>
            </a:prstGeom>
            <a:ln w="34925" cap="sq">
              <a:solidFill>
                <a:schemeClr val="bg1">
                  <a:lumMod val="75000"/>
                </a:schemeClr>
              </a:solidFill>
              <a:prstDash val="solid"/>
              <a:miter lim="800000"/>
            </a:ln>
            <a:effectLst/>
          </p:spPr>
        </p:pic>
        <p:pic>
          <p:nvPicPr>
            <p:cNvPr id="6" name="Picture 5"/>
            <p:cNvPicPr>
              <a:picLocks noChangeAspect="1"/>
            </p:cNvPicPr>
            <p:nvPr/>
          </p:nvPicPr>
          <p:blipFill rotWithShape="1">
            <a:blip r:embed="rId4" cstate="print">
              <a:extLst>
                <a:ext uri="{28A0092B-C50C-407E-A947-70E740481C1C}">
                  <a14:useLocalDpi xmlns:a14="http://schemas.microsoft.com/office/drawing/2010/main" val="0"/>
                </a:ext>
              </a:extLst>
            </a:blip>
            <a:srcRect b="72"/>
            <a:stretch/>
          </p:blipFill>
          <p:spPr>
            <a:xfrm>
              <a:off x="2287127" y="1032133"/>
              <a:ext cx="2286000" cy="1601354"/>
            </a:xfrm>
            <a:prstGeom prst="rect">
              <a:avLst/>
            </a:prstGeom>
            <a:ln w="34925" cap="sq">
              <a:solidFill>
                <a:schemeClr val="bg1">
                  <a:lumMod val="75000"/>
                </a:schemeClr>
              </a:solidFill>
              <a:prstDash val="solid"/>
              <a:miter lim="800000"/>
            </a:ln>
            <a:effectLst/>
          </p:spPr>
        </p:pic>
        <p:pic>
          <p:nvPicPr>
            <p:cNvPr id="7" name="Picture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555966" y="1033287"/>
              <a:ext cx="2286000" cy="1600200"/>
            </a:xfrm>
            <a:prstGeom prst="rect">
              <a:avLst/>
            </a:prstGeom>
            <a:ln w="34925" cap="sq">
              <a:solidFill>
                <a:schemeClr val="bg1">
                  <a:lumMod val="75000"/>
                </a:schemeClr>
              </a:solidFill>
              <a:prstDash val="solid"/>
              <a:miter lim="800000"/>
            </a:ln>
            <a:effectLst/>
          </p:spPr>
        </p:pic>
        <p:pic>
          <p:nvPicPr>
            <p:cNvPr id="8" name="Picture 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824806" y="1033287"/>
              <a:ext cx="2286000" cy="1600200"/>
            </a:xfrm>
            <a:prstGeom prst="rect">
              <a:avLst/>
            </a:prstGeom>
            <a:ln w="34925" cap="sq">
              <a:solidFill>
                <a:schemeClr val="bg1">
                  <a:lumMod val="75000"/>
                </a:schemeClr>
              </a:solidFill>
              <a:prstDash val="solid"/>
              <a:miter lim="800000"/>
            </a:ln>
            <a:effectLst/>
          </p:spPr>
        </p:pic>
      </p:grpSp>
      <p:grpSp>
        <p:nvGrpSpPr>
          <p:cNvPr id="3" name="Group 2"/>
          <p:cNvGrpSpPr/>
          <p:nvPr/>
        </p:nvGrpSpPr>
        <p:grpSpPr>
          <a:xfrm>
            <a:off x="26524" y="4653877"/>
            <a:ext cx="9092518" cy="1600200"/>
            <a:chOff x="1128" y="3156994"/>
            <a:chExt cx="9092518" cy="1600200"/>
          </a:xfrm>
        </p:grpSpPr>
        <p:pic>
          <p:nvPicPr>
            <p:cNvPr id="9" name="Picture 8"/>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28" y="3156994"/>
              <a:ext cx="2286000" cy="1600200"/>
            </a:xfrm>
            <a:prstGeom prst="rect">
              <a:avLst/>
            </a:prstGeom>
            <a:ln w="34925" cap="sq">
              <a:solidFill>
                <a:schemeClr val="bg1">
                  <a:lumMod val="75000"/>
                </a:schemeClr>
              </a:solidFill>
              <a:prstDash val="solid"/>
              <a:miter lim="800000"/>
            </a:ln>
            <a:effectLst/>
          </p:spPr>
        </p:pic>
        <p:pic>
          <p:nvPicPr>
            <p:cNvPr id="10" name="Picture 9"/>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2269967" y="3156994"/>
              <a:ext cx="2286000" cy="1600200"/>
            </a:xfrm>
            <a:prstGeom prst="rect">
              <a:avLst/>
            </a:prstGeom>
            <a:ln w="34925" cap="sq">
              <a:solidFill>
                <a:schemeClr val="bg1">
                  <a:lumMod val="75000"/>
                </a:schemeClr>
              </a:solidFill>
              <a:prstDash val="solid"/>
              <a:miter lim="800000"/>
            </a:ln>
            <a:effectLst/>
          </p:spPr>
        </p:pic>
        <p:pic>
          <p:nvPicPr>
            <p:cNvPr id="11" name="Picture 10"/>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4538806" y="3156994"/>
              <a:ext cx="2286000" cy="1600200"/>
            </a:xfrm>
            <a:prstGeom prst="rect">
              <a:avLst/>
            </a:prstGeom>
            <a:ln w="34925" cap="sq">
              <a:solidFill>
                <a:schemeClr val="bg1">
                  <a:lumMod val="75000"/>
                </a:schemeClr>
              </a:solidFill>
              <a:prstDash val="solid"/>
              <a:miter lim="800000"/>
            </a:ln>
            <a:effectLst/>
          </p:spPr>
        </p:pic>
        <p:pic>
          <p:nvPicPr>
            <p:cNvPr id="12" name="Picture 11"/>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6807646" y="3156994"/>
              <a:ext cx="2286000" cy="1600200"/>
            </a:xfrm>
            <a:prstGeom prst="rect">
              <a:avLst/>
            </a:prstGeom>
            <a:ln w="34925" cap="sq">
              <a:solidFill>
                <a:schemeClr val="bg1">
                  <a:lumMod val="75000"/>
                </a:schemeClr>
              </a:solidFill>
              <a:prstDash val="solid"/>
              <a:miter lim="800000"/>
            </a:ln>
            <a:effectLst/>
          </p:spPr>
        </p:pic>
      </p:grpSp>
      <p:pic>
        <p:nvPicPr>
          <p:cNvPr id="3075" name="Picture 3"/>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8049470" y="3270399"/>
            <a:ext cx="843911" cy="843911"/>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
        <p:nvSpPr>
          <p:cNvPr id="18" name="TextBox 17"/>
          <p:cNvSpPr txBox="1"/>
          <p:nvPr/>
        </p:nvSpPr>
        <p:spPr>
          <a:xfrm>
            <a:off x="1467146" y="3044235"/>
            <a:ext cx="6228435" cy="1292662"/>
          </a:xfrm>
          <a:prstGeom prst="rect">
            <a:avLst/>
          </a:prstGeom>
          <a:noFill/>
        </p:spPr>
        <p:txBody>
          <a:bodyPr wrap="none" rtlCol="0">
            <a:spAutoFit/>
          </a:bodyPr>
          <a:lstStyle/>
          <a:p>
            <a:pPr algn="ctr">
              <a:spcBef>
                <a:spcPts val="600"/>
              </a:spcBef>
            </a:pPr>
            <a:r>
              <a:rPr lang="en-US" sz="2000" b="1" i="1" dirty="0">
                <a:solidFill>
                  <a:prstClr val="white"/>
                </a:solidFill>
              </a:rPr>
              <a:t>For More Information, Contact NETL</a:t>
            </a:r>
          </a:p>
          <a:p>
            <a:pPr algn="ctr">
              <a:spcBef>
                <a:spcPts val="600"/>
              </a:spcBef>
            </a:pPr>
            <a:r>
              <a:rPr lang="en-US" sz="2800" b="1" dirty="0">
                <a:solidFill>
                  <a:prstClr val="white"/>
                </a:solidFill>
              </a:rPr>
              <a:t>the ENERGY lab</a:t>
            </a:r>
          </a:p>
          <a:p>
            <a:pPr algn="ctr">
              <a:spcBef>
                <a:spcPts val="600"/>
              </a:spcBef>
            </a:pPr>
            <a:r>
              <a:rPr lang="en-US" sz="2000" b="1" i="1" dirty="0">
                <a:solidFill>
                  <a:prstClr val="white"/>
                </a:solidFill>
              </a:rPr>
              <a:t>Delivering Yesterday and Preparing for Tomorrow</a:t>
            </a:r>
          </a:p>
        </p:txBody>
      </p:sp>
      <p:pic>
        <p:nvPicPr>
          <p:cNvPr id="17" name="Picture 16"/>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124420" y="3156054"/>
            <a:ext cx="1309488" cy="1005840"/>
          </a:xfrm>
          <a:prstGeom prst="rect">
            <a:avLst/>
          </a:prstGeom>
        </p:spPr>
      </p:pic>
      <p:grpSp>
        <p:nvGrpSpPr>
          <p:cNvPr id="23" name="Group 22"/>
          <p:cNvGrpSpPr/>
          <p:nvPr/>
        </p:nvGrpSpPr>
        <p:grpSpPr>
          <a:xfrm>
            <a:off x="345091" y="6479716"/>
            <a:ext cx="2877642" cy="346633"/>
            <a:chOff x="345091" y="6439757"/>
            <a:chExt cx="2877642" cy="346633"/>
          </a:xfrm>
        </p:grpSpPr>
        <p:pic>
          <p:nvPicPr>
            <p:cNvPr id="24" name="Picture 23"/>
            <p:cNvPicPr>
              <a:picLocks noChangeAspect="1"/>
            </p:cNvPicPr>
            <p:nvPr userDrawn="1"/>
          </p:nvPicPr>
          <p:blipFill rotWithShape="1">
            <a:blip r:embed="rId13" cstate="print">
              <a:extLst>
                <a:ext uri="{28A0092B-C50C-407E-A947-70E740481C1C}">
                  <a14:useLocalDpi xmlns:a14="http://schemas.microsoft.com/office/drawing/2010/main" val="0"/>
                </a:ext>
              </a:extLst>
            </a:blip>
            <a:srcRect r="26553"/>
            <a:stretch/>
          </p:blipFill>
          <p:spPr>
            <a:xfrm>
              <a:off x="345091" y="6439757"/>
              <a:ext cx="1343216" cy="345882"/>
            </a:xfrm>
            <a:prstGeom prst="rect">
              <a:avLst/>
            </a:prstGeom>
          </p:spPr>
        </p:pic>
        <p:sp>
          <p:nvSpPr>
            <p:cNvPr id="25" name="TextBox 24"/>
            <p:cNvSpPr txBox="1"/>
            <p:nvPr userDrawn="1"/>
          </p:nvSpPr>
          <p:spPr>
            <a:xfrm>
              <a:off x="1596418" y="6444758"/>
              <a:ext cx="1626315" cy="341632"/>
            </a:xfrm>
            <a:prstGeom prst="rect">
              <a:avLst/>
            </a:prstGeom>
            <a:noFill/>
          </p:spPr>
          <p:txBody>
            <a:bodyPr wrap="square" rtlCol="0" anchor="ctr" anchorCtr="0">
              <a:spAutoFit/>
            </a:bodyPr>
            <a:lstStyle/>
            <a:p>
              <a:pPr>
                <a:lnSpc>
                  <a:spcPct val="90000"/>
                </a:lnSpc>
              </a:pPr>
              <a:r>
                <a:rPr lang="en-US" sz="900" b="1" dirty="0">
                  <a:solidFill>
                    <a:prstClr val="white"/>
                  </a:solidFill>
                  <a:latin typeface="Arial" panose="020B0604020202020204" pitchFamily="34" charset="0"/>
                  <a:cs typeface="Arial" panose="020B0604020202020204" pitchFamily="34" charset="0"/>
                </a:rPr>
                <a:t>National Energy Technology Laboratory</a:t>
              </a:r>
            </a:p>
          </p:txBody>
        </p:sp>
      </p:grpSp>
      <p:sp>
        <p:nvSpPr>
          <p:cNvPr id="26" name="Slide Number Placeholder 5"/>
          <p:cNvSpPr txBox="1">
            <a:spLocks/>
          </p:cNvSpPr>
          <p:nvPr/>
        </p:nvSpPr>
        <p:spPr>
          <a:xfrm>
            <a:off x="8450288" y="6568507"/>
            <a:ext cx="407773" cy="169277"/>
          </a:xfrm>
          <a:prstGeom prst="rect">
            <a:avLst/>
          </a:prstGeom>
        </p:spPr>
        <p:txBody>
          <a:bodyPr vert="horz" lIns="0" tIns="0" rIns="0" bIns="0" rtlCol="0" anchor="ctr">
            <a:spAutoFit/>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01A67B82-1E28-4693-A5EE-50EE6C4A9166}" type="slidenum">
              <a:rPr lang="en-US" sz="1100" smtClean="0">
                <a:solidFill>
                  <a:prstClr val="white"/>
                </a:solidFill>
              </a:rPr>
              <a:pPr>
                <a:defRPr/>
              </a:pPr>
              <a:t>23</a:t>
            </a:fld>
            <a:endParaRPr lang="en-US" sz="1100" dirty="0">
              <a:solidFill>
                <a:prstClr val="white"/>
              </a:solidFill>
            </a:endParaRPr>
          </a:p>
        </p:txBody>
      </p:sp>
    </p:spTree>
    <p:extLst>
      <p:ext uri="{BB962C8B-B14F-4D97-AF65-F5344CB8AC3E}">
        <p14:creationId xmlns:p14="http://schemas.microsoft.com/office/powerpoint/2010/main" val="3815601498"/>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Backup slides</a:t>
            </a:r>
          </a:p>
        </p:txBody>
      </p:sp>
      <p:sp>
        <p:nvSpPr>
          <p:cNvPr id="3" name="Content Placeholder 2"/>
          <p:cNvSpPr>
            <a:spLocks noGrp="1"/>
          </p:cNvSpPr>
          <p:nvPr>
            <p:ph idx="1"/>
          </p:nvPr>
        </p:nvSpPr>
        <p:spPr/>
        <p:txBody>
          <a:bodyPr/>
          <a:lstStyle/>
          <a:p>
            <a:endParaRPr lang="en-US" dirty="0"/>
          </a:p>
        </p:txBody>
      </p:sp>
      <p:sp>
        <p:nvSpPr>
          <p:cNvPr id="4" name="Text Placeholder 3"/>
          <p:cNvSpPr>
            <a:spLocks noGrp="1"/>
          </p:cNvSpPr>
          <p:nvPr>
            <p:ph type="body" sz="quarter" idx="11"/>
          </p:nvPr>
        </p:nvSpPr>
        <p:spPr/>
        <p:txBody>
          <a:bodyPr/>
          <a:lstStyle/>
          <a:p>
            <a:endParaRPr lang="en-US"/>
          </a:p>
        </p:txBody>
      </p:sp>
    </p:spTree>
    <p:extLst>
      <p:ext uri="{BB962C8B-B14F-4D97-AF65-F5344CB8AC3E}">
        <p14:creationId xmlns:p14="http://schemas.microsoft.com/office/powerpoint/2010/main" val="188390350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4788" y="101984"/>
            <a:ext cx="7223760" cy="954107"/>
          </a:xfrm>
        </p:spPr>
        <p:txBody>
          <a:bodyPr/>
          <a:lstStyle/>
          <a:p>
            <a:r>
              <a:rPr lang="en-US" sz="2800" dirty="0">
                <a:latin typeface="Arial"/>
                <a:cs typeface="Arial"/>
              </a:rPr>
              <a:t>Coal and Biomass Liquefaction Pathways</a:t>
            </a:r>
            <a:br>
              <a:rPr lang="en-US" sz="2800" dirty="0">
                <a:latin typeface="Arial"/>
                <a:cs typeface="Arial"/>
              </a:rPr>
            </a:br>
            <a:r>
              <a:rPr lang="en-US" sz="2800" b="0" i="1" dirty="0">
                <a:latin typeface="Arial"/>
                <a:cs typeface="Arial"/>
              </a:rPr>
              <a:t>Methodology: Financing </a:t>
            </a:r>
            <a:endParaRPr lang="en-US" sz="2800" dirty="0">
              <a:latin typeface="Arial"/>
              <a:cs typeface="Arial"/>
            </a:endParaRPr>
          </a:p>
        </p:txBody>
      </p:sp>
      <p:sp>
        <p:nvSpPr>
          <p:cNvPr id="4" name="Text Placeholder 3"/>
          <p:cNvSpPr>
            <a:spLocks noGrp="1"/>
          </p:cNvSpPr>
          <p:nvPr>
            <p:ph type="body" sz="quarter" idx="11"/>
          </p:nvPr>
        </p:nvSpPr>
        <p:spPr/>
        <p:txBody>
          <a:bodyPr/>
          <a:lstStyle/>
          <a:p>
            <a:endParaRPr lang="en-US"/>
          </a:p>
        </p:txBody>
      </p:sp>
      <p:sp>
        <p:nvSpPr>
          <p:cNvPr id="19" name="Content Placeholder 1"/>
          <p:cNvSpPr>
            <a:spLocks noGrp="1"/>
          </p:cNvSpPr>
          <p:nvPr>
            <p:ph idx="1"/>
          </p:nvPr>
        </p:nvSpPr>
        <p:spPr>
          <a:xfrm>
            <a:off x="457200" y="1234439"/>
            <a:ext cx="8229600" cy="4572000"/>
          </a:xfrm>
        </p:spPr>
        <p:txBody>
          <a:bodyPr/>
          <a:lstStyle/>
          <a:p>
            <a:endParaRPr lang="en-US" dirty="0"/>
          </a:p>
          <a:p>
            <a:endParaRPr lang="en-US" dirty="0"/>
          </a:p>
          <a:p>
            <a:endParaRPr lang="en-US" dirty="0"/>
          </a:p>
        </p:txBody>
      </p:sp>
      <p:pic>
        <p:nvPicPr>
          <p:cNvPr id="7"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678306" y="1525027"/>
            <a:ext cx="6083300" cy="822801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6451884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7155" name="Rectangle 3"/>
          <p:cNvSpPr>
            <a:spLocks noGrp="1" noChangeArrowheads="1"/>
          </p:cNvSpPr>
          <p:nvPr>
            <p:ph type="body" idx="1"/>
          </p:nvPr>
        </p:nvSpPr>
        <p:spPr>
          <a:xfrm>
            <a:off x="457200" y="1091821"/>
            <a:ext cx="8229600" cy="5077204"/>
          </a:xfrm>
        </p:spPr>
        <p:txBody>
          <a:bodyPr>
            <a:normAutofit lnSpcReduction="10000"/>
          </a:bodyPr>
          <a:lstStyle/>
          <a:p>
            <a:r>
              <a:rPr lang="en-US" sz="2000" dirty="0"/>
              <a:t>Synthesis gas (syngas) Production:</a:t>
            </a:r>
          </a:p>
          <a:p>
            <a:pPr lvl="1"/>
            <a:r>
              <a:rPr lang="en-US" sz="1800" dirty="0"/>
              <a:t>Air separation unit – produces oxygen for </a:t>
            </a:r>
            <a:r>
              <a:rPr lang="en-US" sz="1800" dirty="0" err="1"/>
              <a:t>gasifier</a:t>
            </a:r>
            <a:r>
              <a:rPr lang="en-US" sz="1800" dirty="0"/>
              <a:t> and Claus plant</a:t>
            </a:r>
          </a:p>
          <a:p>
            <a:pPr lvl="1"/>
            <a:r>
              <a:rPr lang="en-US" sz="1800" dirty="0"/>
              <a:t>Coal dryer </a:t>
            </a:r>
          </a:p>
          <a:p>
            <a:pPr lvl="1"/>
            <a:r>
              <a:rPr lang="en-US" sz="1800" dirty="0" err="1"/>
              <a:t>Gasifier</a:t>
            </a:r>
            <a:r>
              <a:rPr lang="en-US" sz="1800" dirty="0"/>
              <a:t> – dry-feed Shell-type </a:t>
            </a:r>
            <a:r>
              <a:rPr lang="en-US" sz="1800" dirty="0" err="1"/>
              <a:t>gasifier</a:t>
            </a:r>
            <a:r>
              <a:rPr lang="en-US" sz="1800" dirty="0"/>
              <a:t> </a:t>
            </a:r>
            <a:br>
              <a:rPr lang="en-US" sz="1800" dirty="0"/>
            </a:br>
            <a:r>
              <a:rPr lang="en-US" sz="1800" dirty="0"/>
              <a:t>(4 trains, 2 </a:t>
            </a:r>
            <a:r>
              <a:rPr lang="en-US" sz="1800" dirty="0" err="1"/>
              <a:t>gasifiers</a:t>
            </a:r>
            <a:r>
              <a:rPr lang="en-US" sz="1800" dirty="0"/>
              <a:t> per train, one spare)</a:t>
            </a:r>
          </a:p>
          <a:p>
            <a:pPr lvl="1"/>
            <a:r>
              <a:rPr lang="en-US" sz="1800" dirty="0"/>
              <a:t>Quench and cooling – Transfers heat to steam cycle</a:t>
            </a:r>
          </a:p>
          <a:p>
            <a:r>
              <a:rPr lang="en-US" sz="2000" dirty="0"/>
              <a:t>Syngas is cleaned  and prepared in:</a:t>
            </a:r>
          </a:p>
          <a:p>
            <a:pPr lvl="1"/>
            <a:r>
              <a:rPr lang="en-US" sz="1800" dirty="0"/>
              <a:t>Water-wash scrubber – particulate removal</a:t>
            </a:r>
          </a:p>
          <a:p>
            <a:pPr lvl="1"/>
            <a:r>
              <a:rPr lang="en-US" sz="1800" dirty="0"/>
              <a:t>Activated carbon bed – mercury removal</a:t>
            </a:r>
          </a:p>
          <a:p>
            <a:pPr lvl="1"/>
            <a:r>
              <a:rPr lang="en-US" sz="1800" dirty="0"/>
              <a:t>Water-gas-shift reactor – utilized to obtain desired H</a:t>
            </a:r>
            <a:r>
              <a:rPr lang="en-US" sz="1800" baseline="-25000" dirty="0"/>
              <a:t>2</a:t>
            </a:r>
            <a:r>
              <a:rPr lang="en-US" sz="1800" dirty="0"/>
              <a:t>:CO ratio </a:t>
            </a:r>
            <a:br>
              <a:rPr lang="en-US" sz="1800" dirty="0"/>
            </a:br>
            <a:r>
              <a:rPr lang="en-US" sz="1800" dirty="0"/>
              <a:t>(between 1:1 and 1.1:1)</a:t>
            </a:r>
          </a:p>
          <a:p>
            <a:pPr lvl="1"/>
            <a:r>
              <a:rPr lang="en-US" sz="1800" dirty="0"/>
              <a:t>Acid gas removal (AGR) – removes sulfur and CO</a:t>
            </a:r>
            <a:r>
              <a:rPr lang="en-US" sz="1800" baseline="-25000" dirty="0"/>
              <a:t>2</a:t>
            </a:r>
            <a:r>
              <a:rPr lang="en-US" sz="1800" dirty="0"/>
              <a:t> </a:t>
            </a:r>
            <a:br>
              <a:rPr lang="en-US" sz="1800" dirty="0"/>
            </a:br>
            <a:r>
              <a:rPr lang="en-US" sz="1800" dirty="0"/>
              <a:t>(dual-stage </a:t>
            </a:r>
            <a:r>
              <a:rPr lang="en-US" sz="1800" dirty="0" err="1"/>
              <a:t>Rectisol</a:t>
            </a:r>
            <a:r>
              <a:rPr lang="en-US" sz="1800" dirty="0"/>
              <a:t>)</a:t>
            </a:r>
          </a:p>
          <a:p>
            <a:pPr lvl="2"/>
            <a:r>
              <a:rPr lang="en-US" sz="1400" dirty="0"/>
              <a:t>CO</a:t>
            </a:r>
            <a:r>
              <a:rPr lang="en-US" sz="1400" baseline="-25000" dirty="0"/>
              <a:t>2</a:t>
            </a:r>
            <a:r>
              <a:rPr lang="en-US" sz="1400" dirty="0"/>
              <a:t> compressors</a:t>
            </a:r>
          </a:p>
          <a:p>
            <a:pPr lvl="2"/>
            <a:r>
              <a:rPr lang="en-US" sz="1400" dirty="0"/>
              <a:t>Sour water stripper – separates out ammonia and H</a:t>
            </a:r>
            <a:r>
              <a:rPr lang="en-US" sz="1400" baseline="-25000" dirty="0"/>
              <a:t>2</a:t>
            </a:r>
            <a:r>
              <a:rPr lang="en-US" sz="1400" dirty="0"/>
              <a:t>S</a:t>
            </a:r>
          </a:p>
          <a:p>
            <a:pPr lvl="2"/>
            <a:r>
              <a:rPr lang="en-US" sz="1400" dirty="0"/>
              <a:t>Claus plant – produces elemental sulfur and incinerates ammonia</a:t>
            </a:r>
          </a:p>
          <a:p>
            <a:pPr lvl="1"/>
            <a:endParaRPr lang="en-US" sz="2000" dirty="0"/>
          </a:p>
        </p:txBody>
      </p:sp>
      <p:sp>
        <p:nvSpPr>
          <p:cNvPr id="3" name="Title 1"/>
          <p:cNvSpPr>
            <a:spLocks noGrp="1"/>
          </p:cNvSpPr>
          <p:nvPr>
            <p:ph type="title"/>
          </p:nvPr>
        </p:nvSpPr>
        <p:spPr>
          <a:xfrm>
            <a:off x="457200" y="182563"/>
            <a:ext cx="8229600" cy="553998"/>
          </a:xfrm>
        </p:spPr>
        <p:txBody>
          <a:bodyPr/>
          <a:lstStyle/>
          <a:p>
            <a:pPr marL="0" indent="0"/>
            <a:r>
              <a:rPr lang="en-US" dirty="0">
                <a:latin typeface="Calibri" pitchFamily="34" charset="0"/>
                <a:cs typeface="Calibri" pitchFamily="34" charset="0"/>
              </a:rPr>
              <a:t>Synthesis Gas Production</a:t>
            </a:r>
          </a:p>
        </p:txBody>
      </p:sp>
    </p:spTree>
    <p:extLst>
      <p:ext uri="{BB962C8B-B14F-4D97-AF65-F5344CB8AC3E}">
        <p14:creationId xmlns:p14="http://schemas.microsoft.com/office/powerpoint/2010/main" val="1976354200"/>
      </p:ext>
    </p:extLst>
  </p:cSld>
  <p:clrMapOvr>
    <a:masterClrMapping/>
  </p:clrMapOvr>
  <p:transition spd="med">
    <p:fade/>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a:spLocks noGrp="1"/>
          </p:cNvSpPr>
          <p:nvPr>
            <p:ph type="title"/>
          </p:nvPr>
        </p:nvSpPr>
        <p:spPr>
          <a:xfrm>
            <a:off x="457200" y="182563"/>
            <a:ext cx="8229600" cy="553998"/>
          </a:xfrm>
        </p:spPr>
        <p:txBody>
          <a:bodyPr/>
          <a:lstStyle/>
          <a:p>
            <a:pPr marL="0" indent="0"/>
            <a:r>
              <a:rPr lang="en-US" dirty="0">
                <a:latin typeface="Calibri" pitchFamily="34" charset="0"/>
                <a:cs typeface="Calibri" pitchFamily="34" charset="0"/>
              </a:rPr>
              <a:t>Synthesis Gas Production</a:t>
            </a:r>
          </a:p>
        </p:txBody>
      </p:sp>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348" y="684212"/>
            <a:ext cx="8916804" cy="576072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48929808"/>
      </p:ext>
    </p:extLst>
  </p:cSld>
  <p:clrMapOvr>
    <a:masterClrMapping/>
  </p:clrMapOvr>
  <p:transition spd="med">
    <p:fade/>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7155" name="Rectangle 3"/>
          <p:cNvSpPr>
            <a:spLocks noGrp="1" noChangeArrowheads="1"/>
          </p:cNvSpPr>
          <p:nvPr>
            <p:ph type="body" idx="1"/>
          </p:nvPr>
        </p:nvSpPr>
        <p:spPr/>
        <p:txBody>
          <a:bodyPr>
            <a:normAutofit lnSpcReduction="10000"/>
          </a:bodyPr>
          <a:lstStyle/>
          <a:p>
            <a:pPr marL="342900" lvl="1" indent="-342900">
              <a:buFontTx/>
              <a:buChar char="•"/>
            </a:pPr>
            <a:r>
              <a:rPr lang="en-US" sz="2000" b="1" dirty="0">
                <a:ea typeface="+mn-ea"/>
                <a:cs typeface="+mn-cs"/>
              </a:rPr>
              <a:t>Zinc Oxide – sulfur polishing bed</a:t>
            </a:r>
          </a:p>
          <a:p>
            <a:r>
              <a:rPr lang="en-US" sz="2000" dirty="0"/>
              <a:t>FT Reactor</a:t>
            </a:r>
          </a:p>
          <a:p>
            <a:pPr lvl="1"/>
            <a:r>
              <a:rPr lang="en-US" sz="2000" dirty="0"/>
              <a:t>Two parallel first-stage slurry beds – converts ~61% of carbon monoxide</a:t>
            </a:r>
          </a:p>
          <a:p>
            <a:pPr lvl="1"/>
            <a:r>
              <a:rPr lang="en-US" sz="2000" dirty="0"/>
              <a:t>Intercoolers</a:t>
            </a:r>
          </a:p>
          <a:p>
            <a:pPr lvl="1"/>
            <a:r>
              <a:rPr lang="en-US" sz="2000" dirty="0"/>
              <a:t>Condensers – water and hot hydrocarbon condensate is separated out</a:t>
            </a:r>
          </a:p>
          <a:p>
            <a:pPr lvl="1"/>
            <a:r>
              <a:rPr lang="en-US" sz="2000" dirty="0" err="1"/>
              <a:t>Reheaters</a:t>
            </a:r>
            <a:endParaRPr lang="en-US" sz="2000" dirty="0"/>
          </a:p>
          <a:p>
            <a:pPr lvl="1"/>
            <a:r>
              <a:rPr lang="en-US" sz="2000" dirty="0"/>
              <a:t>One second-stage slurry bed – converts an additional ~61% of carbon monoxide</a:t>
            </a:r>
          </a:p>
          <a:p>
            <a:pPr lvl="1"/>
            <a:r>
              <a:rPr lang="en-US" sz="2000" dirty="0"/>
              <a:t>Steam generating  heat exchangers – maintains FT temperature (480</a:t>
            </a:r>
            <a:r>
              <a:rPr lang="en-US" sz="2000" baseline="30000" dirty="0"/>
              <a:t> </a:t>
            </a:r>
            <a:r>
              <a:rPr lang="en-US" sz="2000" baseline="30000" dirty="0" err="1"/>
              <a:t>o</a:t>
            </a:r>
            <a:r>
              <a:rPr lang="en-US" sz="2000" dirty="0" err="1"/>
              <a:t>F</a:t>
            </a:r>
            <a:r>
              <a:rPr lang="en-US" sz="2000" dirty="0"/>
              <a:t>)</a:t>
            </a:r>
          </a:p>
          <a:p>
            <a:r>
              <a:rPr lang="en-US" sz="2000" dirty="0"/>
              <a:t>CO</a:t>
            </a:r>
            <a:r>
              <a:rPr lang="en-US" sz="2000" baseline="-25000" dirty="0"/>
              <a:t>2</a:t>
            </a:r>
            <a:r>
              <a:rPr lang="en-US" sz="2000" dirty="0"/>
              <a:t> Removal</a:t>
            </a:r>
          </a:p>
          <a:p>
            <a:r>
              <a:rPr lang="en-US" sz="2000" dirty="0"/>
              <a:t>Dehydration and Compression</a:t>
            </a:r>
          </a:p>
          <a:p>
            <a:pPr lvl="1"/>
            <a:endParaRPr lang="en-US" sz="2000" dirty="0"/>
          </a:p>
          <a:p>
            <a:pPr lvl="1"/>
            <a:endParaRPr lang="en-US" sz="2000" dirty="0"/>
          </a:p>
          <a:p>
            <a:endParaRPr lang="en-US" sz="2000" dirty="0"/>
          </a:p>
        </p:txBody>
      </p:sp>
      <p:sp>
        <p:nvSpPr>
          <p:cNvPr id="3" name="Title 1"/>
          <p:cNvSpPr>
            <a:spLocks noGrp="1"/>
          </p:cNvSpPr>
          <p:nvPr>
            <p:ph type="title"/>
          </p:nvPr>
        </p:nvSpPr>
        <p:spPr>
          <a:xfrm>
            <a:off x="457200" y="182563"/>
            <a:ext cx="8229600" cy="553998"/>
          </a:xfrm>
        </p:spPr>
        <p:txBody>
          <a:bodyPr/>
          <a:lstStyle/>
          <a:p>
            <a:pPr marL="0" indent="0"/>
            <a:r>
              <a:rPr lang="en-US" dirty="0">
                <a:latin typeface="Calibri" pitchFamily="34" charset="0"/>
                <a:cs typeface="Calibri" pitchFamily="34" charset="0"/>
              </a:rPr>
              <a:t>Fischer-Tropsch Synthesis</a:t>
            </a:r>
          </a:p>
        </p:txBody>
      </p:sp>
    </p:spTree>
    <p:extLst>
      <p:ext uri="{BB962C8B-B14F-4D97-AF65-F5344CB8AC3E}">
        <p14:creationId xmlns:p14="http://schemas.microsoft.com/office/powerpoint/2010/main" val="1390252655"/>
      </p:ext>
    </p:extLst>
  </p:cSld>
  <p:clrMapOvr>
    <a:masterClrMapping/>
  </p:clrMapOvr>
  <p:transition spd="med">
    <p:fade/>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a:spLocks noGrp="1"/>
          </p:cNvSpPr>
          <p:nvPr>
            <p:ph type="title"/>
          </p:nvPr>
        </p:nvSpPr>
        <p:spPr>
          <a:xfrm>
            <a:off x="457200" y="182563"/>
            <a:ext cx="8229600" cy="553998"/>
          </a:xfrm>
        </p:spPr>
        <p:txBody>
          <a:bodyPr/>
          <a:lstStyle/>
          <a:p>
            <a:pPr marL="0" indent="0"/>
            <a:r>
              <a:rPr lang="en-US" dirty="0">
                <a:latin typeface="Calibri" pitchFamily="34" charset="0"/>
                <a:cs typeface="Calibri" pitchFamily="34" charset="0"/>
              </a:rPr>
              <a:t>Fischer-Tropsch Synthesis</a:t>
            </a:r>
          </a:p>
        </p:txBody>
      </p:sp>
      <p:pic>
        <p:nvPicPr>
          <p:cNvPr id="5" name="Picture 4"/>
          <p:cNvPicPr/>
          <p:nvPr/>
        </p:nvPicPr>
        <p:blipFill>
          <a:blip r:embed="rId3">
            <a:extLst>
              <a:ext uri="{28A0092B-C50C-407E-A947-70E740481C1C}">
                <a14:useLocalDpi xmlns:a14="http://schemas.microsoft.com/office/drawing/2010/main" val="0"/>
              </a:ext>
            </a:extLst>
          </a:blip>
          <a:srcRect/>
          <a:stretch>
            <a:fillRect/>
          </a:stretch>
        </p:blipFill>
        <p:spPr bwMode="auto">
          <a:xfrm>
            <a:off x="154782" y="885826"/>
            <a:ext cx="8803481" cy="5360926"/>
          </a:xfrm>
          <a:prstGeom prst="rect">
            <a:avLst/>
          </a:prstGeom>
          <a:noFill/>
          <a:ln>
            <a:noFill/>
          </a:ln>
        </p:spPr>
      </p:pic>
    </p:spTree>
    <p:extLst>
      <p:ext uri="{BB962C8B-B14F-4D97-AF65-F5344CB8AC3E}">
        <p14:creationId xmlns:p14="http://schemas.microsoft.com/office/powerpoint/2010/main" val="2400769416"/>
      </p:ext>
    </p:extLst>
  </p:cSld>
  <p:clrMapOvr>
    <a:masterClrMapping/>
  </p:clrMapOvr>
  <p:transition spd="med">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485900" y="2045000"/>
            <a:ext cx="6172200" cy="3282815"/>
          </a:xfrm>
        </p:spPr>
        <p:txBody>
          <a:bodyPr>
            <a:normAutofit/>
          </a:bodyPr>
          <a:lstStyle/>
          <a:p>
            <a:pPr marL="257175" indent="-257175">
              <a:spcBef>
                <a:spcPct val="30000"/>
              </a:spcBef>
              <a:buFontTx/>
              <a:buChar char="•"/>
            </a:pPr>
            <a:r>
              <a:rPr kumimoji="1" lang="en-US" sz="1800" b="0" dirty="0">
                <a:latin typeface="Arial" panose="020B0604020202020204" pitchFamily="34" charset="0"/>
                <a:cs typeface="Arial" panose="020B0604020202020204" pitchFamily="34" charset="0"/>
              </a:rPr>
              <a:t>Full service DOE national laboratory</a:t>
            </a:r>
          </a:p>
          <a:p>
            <a:pPr marL="257175" indent="-257175">
              <a:spcBef>
                <a:spcPct val="30000"/>
              </a:spcBef>
              <a:buFontTx/>
              <a:buChar char="•"/>
            </a:pPr>
            <a:r>
              <a:rPr kumimoji="1" lang="en-US" sz="1800" b="0" dirty="0">
                <a:latin typeface="Arial" panose="020B0604020202020204" pitchFamily="34" charset="0"/>
                <a:cs typeface="Arial" panose="020B0604020202020204" pitchFamily="34" charset="0"/>
              </a:rPr>
              <a:t>Dedicated to energy RD&amp;D, domestic energy resources</a:t>
            </a:r>
          </a:p>
          <a:p>
            <a:pPr marL="257175" indent="-257175">
              <a:spcBef>
                <a:spcPct val="30000"/>
              </a:spcBef>
              <a:buFontTx/>
              <a:buChar char="•"/>
            </a:pPr>
            <a:r>
              <a:rPr kumimoji="1" lang="en-US" sz="1800" b="0" dirty="0">
                <a:latin typeface="Arial" panose="020B0604020202020204" pitchFamily="34" charset="0"/>
                <a:cs typeface="Arial" panose="020B0604020202020204" pitchFamily="34" charset="0"/>
              </a:rPr>
              <a:t>Fundamental science through technology demonstration</a:t>
            </a:r>
          </a:p>
          <a:p>
            <a:pPr marL="257175" indent="-257175">
              <a:spcBef>
                <a:spcPct val="30000"/>
              </a:spcBef>
              <a:buFontTx/>
              <a:buChar char="•"/>
            </a:pPr>
            <a:r>
              <a:rPr kumimoji="1" lang="en-US" sz="1800" b="0" dirty="0">
                <a:latin typeface="Arial" panose="020B0604020202020204" pitchFamily="34" charset="0"/>
                <a:cs typeface="Arial" panose="020B0604020202020204" pitchFamily="34" charset="0"/>
              </a:rPr>
              <a:t>Unique industry</a:t>
            </a:r>
            <a:r>
              <a:rPr kumimoji="1" lang="en-US" sz="1800" b="0" baseline="-25000" dirty="0">
                <a:latin typeface="Arial" panose="020B0604020202020204" pitchFamily="34" charset="0"/>
                <a:cs typeface="Arial" panose="020B0604020202020204" pitchFamily="34" charset="0"/>
              </a:rPr>
              <a:t> </a:t>
            </a:r>
            <a:r>
              <a:rPr kumimoji="1" lang="en-US" sz="1800" b="0" dirty="0">
                <a:latin typeface="Arial" panose="020B0604020202020204" pitchFamily="34" charset="0"/>
                <a:cs typeface="Arial" panose="020B0604020202020204" pitchFamily="34" charset="0"/>
              </a:rPr>
              <a:t>–</a:t>
            </a:r>
            <a:r>
              <a:rPr kumimoji="1" lang="en-US" sz="1800" b="0" baseline="-25000" dirty="0">
                <a:latin typeface="Arial" panose="020B0604020202020204" pitchFamily="34" charset="0"/>
                <a:cs typeface="Arial" panose="020B0604020202020204" pitchFamily="34" charset="0"/>
              </a:rPr>
              <a:t> </a:t>
            </a:r>
            <a:r>
              <a:rPr kumimoji="1" lang="en-US" sz="1800" b="0" dirty="0">
                <a:latin typeface="Arial" panose="020B0604020202020204" pitchFamily="34" charset="0"/>
                <a:cs typeface="Arial" panose="020B0604020202020204" pitchFamily="34" charset="0"/>
              </a:rPr>
              <a:t>academia</a:t>
            </a:r>
            <a:r>
              <a:rPr kumimoji="1" lang="en-US" sz="1800" b="0" baseline="-25000" dirty="0">
                <a:latin typeface="Arial" panose="020B0604020202020204" pitchFamily="34" charset="0"/>
                <a:cs typeface="Arial" panose="020B0604020202020204" pitchFamily="34" charset="0"/>
              </a:rPr>
              <a:t> </a:t>
            </a:r>
            <a:r>
              <a:rPr kumimoji="1" lang="en-US" sz="1800" b="0" dirty="0">
                <a:latin typeface="Arial" panose="020B0604020202020204" pitchFamily="34" charset="0"/>
                <a:cs typeface="Arial" panose="020B0604020202020204" pitchFamily="34" charset="0"/>
              </a:rPr>
              <a:t>–</a:t>
            </a:r>
            <a:r>
              <a:rPr kumimoji="1" lang="en-US" sz="1800" b="0" baseline="-25000" dirty="0">
                <a:latin typeface="Arial" panose="020B0604020202020204" pitchFamily="34" charset="0"/>
                <a:cs typeface="Arial" panose="020B0604020202020204" pitchFamily="34" charset="0"/>
              </a:rPr>
              <a:t> </a:t>
            </a:r>
            <a:r>
              <a:rPr kumimoji="1" lang="en-US" sz="1800" b="0" dirty="0">
                <a:latin typeface="Arial" panose="020B0604020202020204" pitchFamily="34" charset="0"/>
                <a:cs typeface="Arial" panose="020B0604020202020204" pitchFamily="34" charset="0"/>
              </a:rPr>
              <a:t>government</a:t>
            </a:r>
            <a:r>
              <a:rPr lang="en-US" sz="1800" b="0" dirty="0">
                <a:latin typeface="Arial" panose="020B0604020202020204" pitchFamily="34" charset="0"/>
                <a:cs typeface="Arial" panose="020B0604020202020204" pitchFamily="34" charset="0"/>
              </a:rPr>
              <a:t> </a:t>
            </a:r>
            <a:r>
              <a:rPr kumimoji="1" lang="en-US" sz="1800" b="0" dirty="0">
                <a:latin typeface="Arial" panose="020B0604020202020204" pitchFamily="34" charset="0"/>
                <a:cs typeface="Arial" panose="020B0604020202020204" pitchFamily="34" charset="0"/>
              </a:rPr>
              <a:t>collaborations</a:t>
            </a:r>
          </a:p>
          <a:p>
            <a:pPr marL="0" indent="0">
              <a:buNone/>
            </a:pPr>
            <a:endParaRPr lang="en-US" sz="1800" dirty="0">
              <a:latin typeface="Arial" panose="020B0604020202020204" pitchFamily="34" charset="0"/>
              <a:cs typeface="Arial" panose="020B0604020202020204" pitchFamily="34" charset="0"/>
            </a:endParaRPr>
          </a:p>
        </p:txBody>
      </p:sp>
      <p:sp>
        <p:nvSpPr>
          <p:cNvPr id="4" name="Text Placeholder 3"/>
          <p:cNvSpPr>
            <a:spLocks noGrp="1"/>
          </p:cNvSpPr>
          <p:nvPr>
            <p:ph type="body" sz="quarter" idx="11"/>
          </p:nvPr>
        </p:nvSpPr>
        <p:spPr/>
        <p:txBody>
          <a:bodyPr/>
          <a:lstStyle/>
          <a:p>
            <a:endParaRPr lang="en-US"/>
          </a:p>
        </p:txBody>
      </p:sp>
      <p:sp>
        <p:nvSpPr>
          <p:cNvPr id="5" name="Rectangle 4"/>
          <p:cNvSpPr/>
          <p:nvPr/>
        </p:nvSpPr>
        <p:spPr>
          <a:xfrm>
            <a:off x="457200" y="1500625"/>
            <a:ext cx="7718611" cy="369332"/>
          </a:xfrm>
          <a:prstGeom prst="rect">
            <a:avLst/>
          </a:prstGeom>
        </p:spPr>
        <p:txBody>
          <a:bodyPr wrap="square">
            <a:spAutoFit/>
          </a:bodyPr>
          <a:lstStyle/>
          <a:p>
            <a:pPr algn="ctr"/>
            <a:r>
              <a:rPr lang="en-US" b="1" i="1" dirty="0">
                <a:solidFill>
                  <a:schemeClr val="tx2"/>
                </a:solidFill>
                <a:latin typeface="Arial" panose="020B0604020202020204" pitchFamily="34" charset="0"/>
                <a:cs typeface="Arial" panose="020B0604020202020204" pitchFamily="34" charset="0"/>
              </a:rPr>
              <a:t>Where Energy Challenges Converge and Energy Solutions Emerge</a:t>
            </a:r>
            <a:endParaRPr lang="en-US" dirty="0">
              <a:solidFill>
                <a:schemeClr val="tx2"/>
              </a:solidFill>
              <a:latin typeface="Arial" panose="020B0604020202020204" pitchFamily="34" charset="0"/>
              <a:cs typeface="Arial" panose="020B0604020202020204" pitchFamily="34" charset="0"/>
            </a:endParaRPr>
          </a:p>
        </p:txBody>
      </p:sp>
      <p:pic>
        <p:nvPicPr>
          <p:cNvPr id="6" name="Picture 5"/>
          <p:cNvPicPr>
            <a:picLocks noChangeAspect="1"/>
          </p:cNvPicPr>
          <p:nvPr/>
        </p:nvPicPr>
        <p:blipFill>
          <a:blip r:embed="rId3"/>
          <a:stretch>
            <a:fillRect/>
          </a:stretch>
        </p:blipFill>
        <p:spPr>
          <a:xfrm>
            <a:off x="1227293" y="3516501"/>
            <a:ext cx="6689416" cy="2117020"/>
          </a:xfrm>
          <a:prstGeom prst="rect">
            <a:avLst/>
          </a:prstGeom>
        </p:spPr>
      </p:pic>
      <p:sp>
        <p:nvSpPr>
          <p:cNvPr id="7" name="Title 6"/>
          <p:cNvSpPr>
            <a:spLocks noGrp="1"/>
          </p:cNvSpPr>
          <p:nvPr>
            <p:ph type="title"/>
          </p:nvPr>
        </p:nvSpPr>
        <p:spPr>
          <a:xfrm>
            <a:off x="457200" y="989897"/>
            <a:ext cx="7223760" cy="584775"/>
          </a:xfrm>
        </p:spPr>
        <p:txBody>
          <a:bodyPr/>
          <a:lstStyle/>
          <a:p>
            <a:r>
              <a:rPr lang="en-US" dirty="0"/>
              <a:t>National Energy Technology Laboratory</a:t>
            </a:r>
          </a:p>
        </p:txBody>
      </p:sp>
      <p:sp>
        <p:nvSpPr>
          <p:cNvPr id="8" name="Title 6"/>
          <p:cNvSpPr txBox="1">
            <a:spLocks/>
          </p:cNvSpPr>
          <p:nvPr/>
        </p:nvSpPr>
        <p:spPr>
          <a:xfrm>
            <a:off x="436694" y="289713"/>
            <a:ext cx="9631680" cy="553998"/>
          </a:xfrm>
          <a:prstGeom prst="rect">
            <a:avLst/>
          </a:prstGeom>
        </p:spPr>
        <p:txBody>
          <a:bodyPr vert="horz" lIns="0" tIns="45720" rIns="0" bIns="45720" rtlCol="0" anchor="ctr" anchorCtr="0">
            <a:spAutoFit/>
          </a:bodyPr>
          <a:lstStyle>
            <a:lvl1pPr algn="l" defTabSz="914400" rtl="0" eaLnBrk="1" latinLnBrk="0" hangingPunct="1">
              <a:spcBef>
                <a:spcPct val="0"/>
              </a:spcBef>
              <a:buNone/>
              <a:defRPr sz="3200" b="1" kern="1200">
                <a:ln>
                  <a:noFill/>
                </a:ln>
                <a:solidFill>
                  <a:schemeClr val="bg1"/>
                </a:solidFill>
                <a:latin typeface="+mj-lt"/>
                <a:ea typeface="+mj-ea"/>
                <a:cs typeface="+mj-cs"/>
              </a:defRPr>
            </a:lvl1pPr>
          </a:lstStyle>
          <a:p>
            <a:r>
              <a:rPr lang="en-US" sz="3000" dirty="0">
                <a:latin typeface="Arial" panose="020B0604020202020204" pitchFamily="34" charset="0"/>
                <a:cs typeface="Arial" panose="020B0604020202020204" pitchFamily="34" charset="0"/>
              </a:rPr>
              <a:t>National Energy Technology Laboratory</a:t>
            </a:r>
          </a:p>
        </p:txBody>
      </p:sp>
    </p:spTree>
    <p:extLst>
      <p:ext uri="{BB962C8B-B14F-4D97-AF65-F5344CB8AC3E}">
        <p14:creationId xmlns:p14="http://schemas.microsoft.com/office/powerpoint/2010/main" val="300243983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a:spLocks noGrp="1"/>
          </p:cNvSpPr>
          <p:nvPr>
            <p:ph type="title"/>
          </p:nvPr>
        </p:nvSpPr>
        <p:spPr>
          <a:xfrm>
            <a:off x="457200" y="182563"/>
            <a:ext cx="8229600" cy="553998"/>
          </a:xfrm>
        </p:spPr>
        <p:txBody>
          <a:bodyPr/>
          <a:lstStyle/>
          <a:p>
            <a:pPr marL="0" indent="0"/>
            <a:r>
              <a:rPr lang="en-US" dirty="0">
                <a:latin typeface="Calibri" pitchFamily="34" charset="0"/>
                <a:cs typeface="Calibri" pitchFamily="34" charset="0"/>
              </a:rPr>
              <a:t>Fischer-Tropsch Synthesis</a:t>
            </a:r>
          </a:p>
        </p:txBody>
      </p:sp>
      <p:pic>
        <p:nvPicPr>
          <p:cNvPr id="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4931" y="609007"/>
            <a:ext cx="8631133" cy="585216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20277904"/>
      </p:ext>
    </p:extLst>
  </p:cSld>
  <p:clrMapOvr>
    <a:masterClrMapping/>
  </p:clrMapOvr>
  <p:transition spd="med">
    <p:fade/>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7155" name="Rectangle 3"/>
          <p:cNvSpPr>
            <a:spLocks noGrp="1" noChangeArrowheads="1"/>
          </p:cNvSpPr>
          <p:nvPr>
            <p:ph type="body" idx="1"/>
          </p:nvPr>
        </p:nvSpPr>
        <p:spPr/>
        <p:txBody>
          <a:bodyPr/>
          <a:lstStyle/>
          <a:p>
            <a:r>
              <a:rPr lang="en-US" sz="2000" dirty="0"/>
              <a:t>The vapor phase recovery processes are:</a:t>
            </a:r>
          </a:p>
          <a:p>
            <a:pPr lvl="1"/>
            <a:r>
              <a:rPr lang="en-US" sz="2000" dirty="0"/>
              <a:t>Hydrocarbon recovery</a:t>
            </a:r>
          </a:p>
          <a:p>
            <a:pPr lvl="1"/>
            <a:r>
              <a:rPr lang="en-US" sz="2000" dirty="0"/>
              <a:t>Hydrogen Recovery</a:t>
            </a:r>
          </a:p>
        </p:txBody>
      </p:sp>
      <p:sp>
        <p:nvSpPr>
          <p:cNvPr id="3" name="Title 1"/>
          <p:cNvSpPr>
            <a:spLocks noGrp="1"/>
          </p:cNvSpPr>
          <p:nvPr>
            <p:ph type="title"/>
          </p:nvPr>
        </p:nvSpPr>
        <p:spPr>
          <a:xfrm>
            <a:off x="457200" y="182563"/>
            <a:ext cx="8229600" cy="553998"/>
          </a:xfrm>
        </p:spPr>
        <p:txBody>
          <a:bodyPr/>
          <a:lstStyle/>
          <a:p>
            <a:pPr marL="0" indent="0"/>
            <a:r>
              <a:rPr lang="en-US" dirty="0">
                <a:latin typeface="Calibri" pitchFamily="34" charset="0"/>
                <a:cs typeface="Calibri" pitchFamily="34" charset="0"/>
              </a:rPr>
              <a:t>Vapor Phase Recovery</a:t>
            </a:r>
          </a:p>
        </p:txBody>
      </p:sp>
    </p:spTree>
    <p:extLst>
      <p:ext uri="{BB962C8B-B14F-4D97-AF65-F5344CB8AC3E}">
        <p14:creationId xmlns:p14="http://schemas.microsoft.com/office/powerpoint/2010/main" val="3674206902"/>
      </p:ext>
    </p:extLst>
  </p:cSld>
  <p:clrMapOvr>
    <a:masterClrMapping/>
  </p:clrMapOvr>
  <p:transition spd="med">
    <p:fade/>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a:spLocks noGrp="1"/>
          </p:cNvSpPr>
          <p:nvPr>
            <p:ph type="title"/>
          </p:nvPr>
        </p:nvSpPr>
        <p:spPr>
          <a:xfrm>
            <a:off x="457200" y="182563"/>
            <a:ext cx="8229600" cy="553998"/>
          </a:xfrm>
        </p:spPr>
        <p:txBody>
          <a:bodyPr/>
          <a:lstStyle/>
          <a:p>
            <a:pPr marL="0" indent="0"/>
            <a:r>
              <a:rPr lang="en-US" dirty="0">
                <a:latin typeface="Calibri" pitchFamily="34" charset="0"/>
                <a:cs typeface="Calibri" pitchFamily="34" charset="0"/>
              </a:rPr>
              <a:t>Product Recovery</a:t>
            </a:r>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4931" y="609007"/>
            <a:ext cx="8631133" cy="585216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74506176"/>
      </p:ext>
    </p:extLst>
  </p:cSld>
  <p:clrMapOvr>
    <a:masterClrMapping/>
  </p:clrMapOvr>
  <p:transition spd="med">
    <p:fade/>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7155" name="Rectangle 3"/>
          <p:cNvSpPr>
            <a:spLocks noGrp="1" noChangeArrowheads="1"/>
          </p:cNvSpPr>
          <p:nvPr>
            <p:ph type="body" idx="1"/>
          </p:nvPr>
        </p:nvSpPr>
        <p:spPr/>
        <p:txBody>
          <a:bodyPr/>
          <a:lstStyle/>
          <a:p>
            <a:r>
              <a:rPr lang="en-US" sz="2000" dirty="0"/>
              <a:t>Product upgrading consists of:</a:t>
            </a:r>
          </a:p>
          <a:p>
            <a:pPr lvl="1"/>
            <a:r>
              <a:rPr lang="en-US" sz="2000" dirty="0"/>
              <a:t>Naphtha </a:t>
            </a:r>
            <a:r>
              <a:rPr lang="en-US" sz="2000" dirty="0" err="1"/>
              <a:t>Hydrotreaters</a:t>
            </a:r>
            <a:r>
              <a:rPr lang="en-US" sz="2000" dirty="0"/>
              <a:t> – Light liquid hydrocarbons are </a:t>
            </a:r>
            <a:r>
              <a:rPr lang="en-US" sz="2000" dirty="0" err="1"/>
              <a:t>hydrotreated</a:t>
            </a:r>
            <a:r>
              <a:rPr lang="en-US" sz="2000" dirty="0"/>
              <a:t> to produce stabilized FT naphtha by reducing heteroatom, </a:t>
            </a:r>
            <a:r>
              <a:rPr lang="en-US" sz="2000" dirty="0" err="1"/>
              <a:t>olefinic</a:t>
            </a:r>
            <a:r>
              <a:rPr lang="en-US" sz="2000" dirty="0"/>
              <a:t>, and aromatic content.</a:t>
            </a:r>
          </a:p>
          <a:p>
            <a:pPr lvl="1"/>
            <a:r>
              <a:rPr lang="en-US" sz="2000" dirty="0"/>
              <a:t>Middle Distillate </a:t>
            </a:r>
            <a:r>
              <a:rPr lang="en-US" sz="2000" dirty="0" err="1"/>
              <a:t>Hydrotreaters</a:t>
            </a:r>
            <a:r>
              <a:rPr lang="en-US" sz="2000" dirty="0"/>
              <a:t> – Fixed-bed catalytic </a:t>
            </a:r>
            <a:r>
              <a:rPr lang="en-US" sz="2000" dirty="0" err="1"/>
              <a:t>hydrotreater</a:t>
            </a:r>
            <a:r>
              <a:rPr lang="en-US" sz="2000" dirty="0"/>
              <a:t> that removes oxygenates and residual heteroatoms and reduces the </a:t>
            </a:r>
            <a:r>
              <a:rPr lang="en-US" sz="2000" dirty="0" err="1"/>
              <a:t>olefinic</a:t>
            </a:r>
            <a:r>
              <a:rPr lang="en-US" sz="2000" dirty="0"/>
              <a:t> and aromatic content to produce diesel.</a:t>
            </a:r>
          </a:p>
          <a:p>
            <a:pPr lvl="1"/>
            <a:r>
              <a:rPr lang="en-US" sz="2000" dirty="0"/>
              <a:t>Wax Hydrocracking – Wax is primarily catalytically cracked into naphtha and middle distillate with the hydrocracking system selectively tuned to produce a product in the diesel boiling range.  Middle distillate is blended with the diesel from the middle distillate </a:t>
            </a:r>
            <a:r>
              <a:rPr lang="en-US" sz="2000" dirty="0" err="1"/>
              <a:t>hydrotreater</a:t>
            </a:r>
            <a:r>
              <a:rPr lang="en-US" sz="2000" dirty="0"/>
              <a:t>.  The naphtha is blended with the product of the naphtha </a:t>
            </a:r>
            <a:r>
              <a:rPr lang="en-US" sz="2000" dirty="0" err="1"/>
              <a:t>hydrotreater</a:t>
            </a:r>
            <a:r>
              <a:rPr lang="en-US" sz="2000" dirty="0"/>
              <a:t>.</a:t>
            </a:r>
          </a:p>
          <a:p>
            <a:pPr lvl="1"/>
            <a:endParaRPr lang="en-US" sz="2000" dirty="0"/>
          </a:p>
        </p:txBody>
      </p:sp>
      <p:sp>
        <p:nvSpPr>
          <p:cNvPr id="3" name="Title 1"/>
          <p:cNvSpPr>
            <a:spLocks noGrp="1"/>
          </p:cNvSpPr>
          <p:nvPr>
            <p:ph type="title"/>
          </p:nvPr>
        </p:nvSpPr>
        <p:spPr>
          <a:xfrm>
            <a:off x="457200" y="182563"/>
            <a:ext cx="8229600" cy="553998"/>
          </a:xfrm>
        </p:spPr>
        <p:txBody>
          <a:bodyPr/>
          <a:lstStyle/>
          <a:p>
            <a:pPr marL="0" indent="0"/>
            <a:r>
              <a:rPr lang="en-US" dirty="0">
                <a:latin typeface="Calibri" pitchFamily="34" charset="0"/>
                <a:cs typeface="Calibri" pitchFamily="34" charset="0"/>
              </a:rPr>
              <a:t>Product Upgrading</a:t>
            </a:r>
          </a:p>
        </p:txBody>
      </p:sp>
    </p:spTree>
    <p:extLst>
      <p:ext uri="{BB962C8B-B14F-4D97-AF65-F5344CB8AC3E}">
        <p14:creationId xmlns:p14="http://schemas.microsoft.com/office/powerpoint/2010/main" val="3984729681"/>
      </p:ext>
    </p:extLst>
  </p:cSld>
  <p:clrMapOvr>
    <a:masterClrMapping/>
  </p:clrMapOvr>
  <p:transition spd="med">
    <p:fade/>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7155" name="Rectangle 3"/>
          <p:cNvSpPr>
            <a:spLocks noGrp="1" noChangeArrowheads="1"/>
          </p:cNvSpPr>
          <p:nvPr>
            <p:ph type="body" idx="1"/>
          </p:nvPr>
        </p:nvSpPr>
        <p:spPr/>
        <p:txBody>
          <a:bodyPr/>
          <a:lstStyle/>
          <a:p>
            <a:r>
              <a:rPr lang="en-US" sz="2000" dirty="0"/>
              <a:t>The plant is designed to produce enough electricity to satisfy the needs of the CTL facility.  </a:t>
            </a:r>
          </a:p>
          <a:p>
            <a:r>
              <a:rPr lang="en-US" sz="2000" dirty="0"/>
              <a:t>The use of a combined-cycle power system with a combustion turbine was utilized</a:t>
            </a:r>
          </a:p>
          <a:p>
            <a:r>
              <a:rPr lang="en-US" sz="2000" dirty="0"/>
              <a:t>Excess fuel gas is combusted in the turbine, which produces power.</a:t>
            </a:r>
          </a:p>
          <a:p>
            <a:r>
              <a:rPr lang="en-US" sz="2000" dirty="0"/>
              <a:t>The exhaust gas is cooled in a heat recovery steam generator which produces steam that is combined with steam produced with syngas coolers and from the FT reactor.</a:t>
            </a:r>
          </a:p>
          <a:p>
            <a:r>
              <a:rPr lang="en-US" sz="2000" dirty="0"/>
              <a:t>The steam is put through turbines to produce additional power.</a:t>
            </a:r>
          </a:p>
          <a:p>
            <a:r>
              <a:rPr lang="en-US" sz="2000" dirty="0"/>
              <a:t>Three General Electric (GE) gas turbines were selected. (MS6001B)</a:t>
            </a:r>
          </a:p>
        </p:txBody>
      </p:sp>
      <p:sp>
        <p:nvSpPr>
          <p:cNvPr id="3" name="Title 1"/>
          <p:cNvSpPr>
            <a:spLocks noGrp="1"/>
          </p:cNvSpPr>
          <p:nvPr>
            <p:ph type="title"/>
          </p:nvPr>
        </p:nvSpPr>
        <p:spPr>
          <a:xfrm>
            <a:off x="457200" y="182563"/>
            <a:ext cx="8229600" cy="553998"/>
          </a:xfrm>
        </p:spPr>
        <p:txBody>
          <a:bodyPr/>
          <a:lstStyle/>
          <a:p>
            <a:pPr marL="0" indent="0"/>
            <a:r>
              <a:rPr lang="en-US" dirty="0">
                <a:latin typeface="Calibri" pitchFamily="34" charset="0"/>
                <a:cs typeface="Calibri" pitchFamily="34" charset="0"/>
              </a:rPr>
              <a:t>Power Production</a:t>
            </a:r>
          </a:p>
        </p:txBody>
      </p:sp>
    </p:spTree>
    <p:extLst>
      <p:ext uri="{BB962C8B-B14F-4D97-AF65-F5344CB8AC3E}">
        <p14:creationId xmlns:p14="http://schemas.microsoft.com/office/powerpoint/2010/main" val="3923720769"/>
      </p:ext>
    </p:extLst>
  </p:cSld>
  <p:clrMapOvr>
    <a:masterClrMapping/>
  </p:clrMapOvr>
  <p:transition spd="med">
    <p:fade/>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a:spLocks noGrp="1"/>
          </p:cNvSpPr>
          <p:nvPr>
            <p:ph type="title"/>
          </p:nvPr>
        </p:nvSpPr>
        <p:spPr>
          <a:xfrm>
            <a:off x="457200" y="182563"/>
            <a:ext cx="8229600" cy="553998"/>
          </a:xfrm>
        </p:spPr>
        <p:txBody>
          <a:bodyPr/>
          <a:lstStyle/>
          <a:p>
            <a:pPr marL="0" indent="0"/>
            <a:r>
              <a:rPr lang="en-US" dirty="0">
                <a:latin typeface="Calibri" pitchFamily="34" charset="0"/>
                <a:cs typeface="Calibri" pitchFamily="34" charset="0"/>
              </a:rPr>
              <a:t>Power Production</a:t>
            </a:r>
          </a:p>
        </p:txBody>
      </p:sp>
      <p:pic>
        <p:nvPicPr>
          <p:cNvPr id="512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776" y="1894049"/>
            <a:ext cx="9104928" cy="2766986"/>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7769540"/>
      </p:ext>
    </p:extLst>
  </p:cSld>
  <p:clrMapOvr>
    <a:masterClrMapping/>
  </p:clrMapOvr>
  <p:transition spd="med">
    <p:fade/>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7155" name="Rectangle 3"/>
          <p:cNvSpPr>
            <a:spLocks noGrp="1" noChangeArrowheads="1"/>
          </p:cNvSpPr>
          <p:nvPr>
            <p:ph type="body" idx="1"/>
          </p:nvPr>
        </p:nvSpPr>
        <p:spPr/>
        <p:txBody>
          <a:bodyPr/>
          <a:lstStyle/>
          <a:p>
            <a:r>
              <a:rPr lang="en-US" sz="2000" dirty="0"/>
              <a:t>Equipment typically associated with an IGCC plant were scaled from the cost estimates for the Shell </a:t>
            </a:r>
            <a:r>
              <a:rPr lang="en-US" sz="2000" dirty="0" err="1"/>
              <a:t>gasifier</a:t>
            </a:r>
            <a:r>
              <a:rPr lang="en-US" sz="2000" dirty="0"/>
              <a:t> Case 6 in “Cost and Performance Baseline for Fossil Energy Power Plants, Volume 1: Bituminous Coal and Natural Gas to Electricity.” </a:t>
            </a:r>
          </a:p>
          <a:p>
            <a:r>
              <a:rPr lang="en-US" sz="2000" dirty="0"/>
              <a:t>Capital costs for the F-T reactor and various treatment and upgrading systems were based on adjusted, vendor-furnished, actual cost data, and best possible projections.</a:t>
            </a:r>
          </a:p>
          <a:p>
            <a:r>
              <a:rPr lang="en-US" sz="2000" dirty="0"/>
              <a:t>A process contingency of 25 percent was applied to the F-T reactor and associated equipment. </a:t>
            </a:r>
          </a:p>
          <a:p>
            <a:r>
              <a:rPr lang="en-US" sz="2000" dirty="0"/>
              <a:t>The capital costs at the TPC level include equipment, materials, labor, indirect construction costs, engineering, and contingencies. </a:t>
            </a:r>
          </a:p>
        </p:txBody>
      </p:sp>
      <p:sp>
        <p:nvSpPr>
          <p:cNvPr id="3" name="Title 1"/>
          <p:cNvSpPr>
            <a:spLocks noGrp="1"/>
          </p:cNvSpPr>
          <p:nvPr>
            <p:ph type="title"/>
          </p:nvPr>
        </p:nvSpPr>
        <p:spPr>
          <a:xfrm>
            <a:off x="457200" y="182563"/>
            <a:ext cx="8229600" cy="553998"/>
          </a:xfrm>
        </p:spPr>
        <p:txBody>
          <a:bodyPr/>
          <a:lstStyle/>
          <a:p>
            <a:pPr marL="0" indent="0"/>
            <a:r>
              <a:rPr lang="en-US" dirty="0">
                <a:latin typeface="Calibri" pitchFamily="34" charset="0"/>
                <a:cs typeface="Calibri" pitchFamily="34" charset="0"/>
              </a:rPr>
              <a:t>Cost Methodology</a:t>
            </a:r>
          </a:p>
        </p:txBody>
      </p:sp>
    </p:spTree>
    <p:extLst>
      <p:ext uri="{BB962C8B-B14F-4D97-AF65-F5344CB8AC3E}">
        <p14:creationId xmlns:p14="http://schemas.microsoft.com/office/powerpoint/2010/main" val="1498567129"/>
      </p:ext>
    </p:extLst>
  </p:cSld>
  <p:clrMapOvr>
    <a:masterClrMapping/>
  </p:clrMapOvr>
  <p:transition spd="med">
    <p:fade/>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7155" name="Rectangle 3"/>
          <p:cNvSpPr>
            <a:spLocks noGrp="1" noChangeArrowheads="1"/>
          </p:cNvSpPr>
          <p:nvPr>
            <p:ph type="body" idx="1"/>
          </p:nvPr>
        </p:nvSpPr>
        <p:spPr>
          <a:xfrm>
            <a:off x="457200" y="914400"/>
            <a:ext cx="8229600" cy="5254625"/>
          </a:xfrm>
        </p:spPr>
        <p:txBody>
          <a:bodyPr/>
          <a:lstStyle/>
          <a:p>
            <a:r>
              <a:rPr lang="en-US" sz="2000" dirty="0"/>
              <a:t>Project contingency was added to the engineering/ procurement/ construction management (EPCM) capital accounts to cover project uncertainty and the cost of any additional equipment that would result from a detailed design.</a:t>
            </a:r>
          </a:p>
          <a:p>
            <a:r>
              <a:rPr lang="en-US" sz="2000" dirty="0"/>
              <a:t>TOC values are expressed in June 2011 dollars. </a:t>
            </a:r>
          </a:p>
          <a:p>
            <a:r>
              <a:rPr lang="en-US" sz="2000" dirty="0"/>
              <a:t>Diesel COP ($/</a:t>
            </a:r>
            <a:r>
              <a:rPr lang="en-US" sz="2000" dirty="0" err="1"/>
              <a:t>bbl</a:t>
            </a:r>
            <a:r>
              <a:rPr lang="en-US" sz="2000" dirty="0"/>
              <a:t>):</a:t>
            </a:r>
          </a:p>
          <a:p>
            <a:pPr lvl="1"/>
            <a:r>
              <a:rPr lang="en-US" sz="2000" dirty="0"/>
              <a:t>Take total COP and divide by the sum of diesel production (</a:t>
            </a:r>
            <a:r>
              <a:rPr lang="en-US" sz="2000" dirty="0" err="1"/>
              <a:t>bbl</a:t>
            </a:r>
            <a:r>
              <a:rPr lang="en-US" sz="2000" dirty="0"/>
              <a:t>/day) and 0.70 * naphtha production (ratio of naphtha to diesel)</a:t>
            </a:r>
          </a:p>
          <a:p>
            <a:r>
              <a:rPr lang="en-US" sz="2000" dirty="0"/>
              <a:t>The equivalent petroleum diesel price (EPD):</a:t>
            </a:r>
          </a:p>
          <a:p>
            <a:pPr lvl="1"/>
            <a:r>
              <a:rPr lang="en-US" sz="2000" dirty="0"/>
              <a:t>Calculated by adjusting the cost of diesel (COP) by the equivalent heating value of petroleum-based diesel (Petrol LHV/Product LHV)*Diesel COP</a:t>
            </a:r>
          </a:p>
          <a:p>
            <a:r>
              <a:rPr lang="en-US" sz="2000" dirty="0"/>
              <a:t>Equivalent crude oil price (ECO): </a:t>
            </a:r>
          </a:p>
          <a:p>
            <a:pPr lvl="1"/>
            <a:r>
              <a:rPr lang="en-US" sz="2000" dirty="0"/>
              <a:t>Calculated by multiplying the EPD by 0.80 (ratio of crude oil to diesel spot price)</a:t>
            </a:r>
            <a:endParaRPr lang="en-US" dirty="0">
              <a:latin typeface="Calibri" pitchFamily="34" charset="0"/>
              <a:cs typeface="Calibri" pitchFamily="34" charset="0"/>
            </a:endParaRPr>
          </a:p>
        </p:txBody>
      </p:sp>
      <p:sp>
        <p:nvSpPr>
          <p:cNvPr id="3" name="Title 1"/>
          <p:cNvSpPr>
            <a:spLocks noGrp="1"/>
          </p:cNvSpPr>
          <p:nvPr>
            <p:ph type="title"/>
          </p:nvPr>
        </p:nvSpPr>
        <p:spPr>
          <a:xfrm>
            <a:off x="457200" y="182563"/>
            <a:ext cx="8229600" cy="553998"/>
          </a:xfrm>
        </p:spPr>
        <p:txBody>
          <a:bodyPr/>
          <a:lstStyle/>
          <a:p>
            <a:pPr marL="0" indent="0"/>
            <a:r>
              <a:rPr lang="en-US" dirty="0">
                <a:latin typeface="Calibri" pitchFamily="34" charset="0"/>
                <a:cs typeface="Calibri" pitchFamily="34" charset="0"/>
              </a:rPr>
              <a:t>Cost Methodology</a:t>
            </a:r>
          </a:p>
        </p:txBody>
      </p:sp>
    </p:spTree>
    <p:extLst>
      <p:ext uri="{BB962C8B-B14F-4D97-AF65-F5344CB8AC3E}">
        <p14:creationId xmlns:p14="http://schemas.microsoft.com/office/powerpoint/2010/main" val="1610488974"/>
      </p:ext>
    </p:extLst>
  </p:cSld>
  <p:clrMapOvr>
    <a:masterClrMapping/>
  </p:clrMapOvr>
  <p:transition spd="med">
    <p:fade/>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7155" name="Rectangle 3"/>
          <p:cNvSpPr>
            <a:spLocks noGrp="1" noChangeArrowheads="1"/>
          </p:cNvSpPr>
          <p:nvPr>
            <p:ph type="body" idx="1"/>
          </p:nvPr>
        </p:nvSpPr>
        <p:spPr>
          <a:xfrm>
            <a:off x="457200" y="1323833"/>
            <a:ext cx="8229600" cy="4845192"/>
          </a:xfrm>
        </p:spPr>
        <p:txBody>
          <a:bodyPr/>
          <a:lstStyle/>
          <a:p>
            <a:r>
              <a:rPr lang="en-US" sz="2000" dirty="0"/>
              <a:t>Cost of production of liquid fuels</a:t>
            </a:r>
          </a:p>
          <a:p>
            <a:pPr lvl="1"/>
            <a:r>
              <a:rPr lang="en-US" sz="2000" dirty="0"/>
              <a:t>The </a:t>
            </a:r>
            <a:r>
              <a:rPr lang="en-US" sz="2000" dirty="0" err="1"/>
              <a:t>COPs</a:t>
            </a:r>
            <a:r>
              <a:rPr lang="en-US" sz="2000" dirty="0"/>
              <a:t> were calculated using the Power Systems Financial Model (</a:t>
            </a:r>
            <a:r>
              <a:rPr lang="en-US" sz="2000" dirty="0" err="1"/>
              <a:t>PSFM</a:t>
            </a:r>
            <a:r>
              <a:rPr lang="en-US" sz="2000" dirty="0"/>
              <a:t>) in June </a:t>
            </a:r>
            <a:r>
              <a:rPr lang="en-US" sz="2000" dirty="0" err="1"/>
              <a:t>2011$s</a:t>
            </a:r>
            <a:r>
              <a:rPr lang="en-US" sz="2000" dirty="0"/>
              <a:t>. </a:t>
            </a:r>
          </a:p>
          <a:p>
            <a:pPr lvl="1"/>
            <a:r>
              <a:rPr lang="en-US" sz="2000" dirty="0"/>
              <a:t>The COP is estimated to be the value calculated when the required return on equity (ROE) equals the internal rate of return (IRR) for 30 years of operation based on the assumed financial structure and escalations. </a:t>
            </a:r>
          </a:p>
          <a:p>
            <a:pPr lvl="1"/>
            <a:r>
              <a:rPr lang="en-US" sz="2000" dirty="0"/>
              <a:t>COP is assumed to escalate at three percent per year for the thirty-year economic life of the plant.</a:t>
            </a:r>
          </a:p>
          <a:p>
            <a:pPr lvl="1"/>
            <a:r>
              <a:rPr lang="en-US" sz="2000" dirty="0"/>
              <a:t>In the sequestration case T&amp;S costs were combined with the plant capital and operating costs to produce an overall COP.</a:t>
            </a:r>
          </a:p>
          <a:p>
            <a:pPr lvl="1"/>
            <a:r>
              <a:rPr lang="en-US" sz="2000" dirty="0"/>
              <a:t>A credit of $58.59/</a:t>
            </a:r>
            <a:r>
              <a:rPr lang="en-US" sz="2000" dirty="0" err="1"/>
              <a:t>MWh</a:t>
            </a:r>
            <a:r>
              <a:rPr lang="en-US" sz="2000" dirty="0"/>
              <a:t> is included for excess power generated. </a:t>
            </a:r>
            <a:endParaRPr lang="en-US" sz="2000" dirty="0">
              <a:latin typeface="Calibri" pitchFamily="34" charset="0"/>
              <a:cs typeface="Calibri" pitchFamily="34" charset="0"/>
            </a:endParaRPr>
          </a:p>
          <a:p>
            <a:pPr lvl="1"/>
            <a:endParaRPr lang="en-US" sz="2000" dirty="0"/>
          </a:p>
          <a:p>
            <a:endParaRPr lang="en-US" sz="2000" dirty="0">
              <a:latin typeface="Calibri" pitchFamily="34" charset="0"/>
              <a:cs typeface="Calibri" pitchFamily="34" charset="0"/>
            </a:endParaRPr>
          </a:p>
        </p:txBody>
      </p:sp>
      <p:sp>
        <p:nvSpPr>
          <p:cNvPr id="3" name="Title 1"/>
          <p:cNvSpPr>
            <a:spLocks noGrp="1"/>
          </p:cNvSpPr>
          <p:nvPr>
            <p:ph type="title"/>
          </p:nvPr>
        </p:nvSpPr>
        <p:spPr>
          <a:xfrm>
            <a:off x="457200" y="182563"/>
            <a:ext cx="8229600" cy="553998"/>
          </a:xfrm>
        </p:spPr>
        <p:txBody>
          <a:bodyPr/>
          <a:lstStyle/>
          <a:p>
            <a:pPr marL="0" indent="0"/>
            <a:r>
              <a:rPr lang="en-US" dirty="0">
                <a:latin typeface="Calibri" pitchFamily="34" charset="0"/>
                <a:cs typeface="Calibri" pitchFamily="34" charset="0"/>
              </a:rPr>
              <a:t>Cost Methodology</a:t>
            </a:r>
          </a:p>
        </p:txBody>
      </p:sp>
    </p:spTree>
    <p:extLst>
      <p:ext uri="{BB962C8B-B14F-4D97-AF65-F5344CB8AC3E}">
        <p14:creationId xmlns:p14="http://schemas.microsoft.com/office/powerpoint/2010/main" val="741517851"/>
      </p:ext>
    </p:extLst>
  </p:cSld>
  <p:clrMapOvr>
    <a:masterClrMapping/>
  </p:clrMapOvr>
  <p:transition spd="med">
    <p:fade/>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7155" name="Rectangle 3"/>
          <p:cNvSpPr>
            <a:spLocks noGrp="1" noChangeArrowheads="1"/>
          </p:cNvSpPr>
          <p:nvPr>
            <p:ph type="body" idx="1"/>
          </p:nvPr>
        </p:nvSpPr>
        <p:spPr/>
        <p:txBody>
          <a:bodyPr/>
          <a:lstStyle/>
          <a:p>
            <a:r>
              <a:rPr lang="en-US" sz="2000" dirty="0"/>
              <a:t>Two financial structures were examined that reflect a hypothetical future in which technical risk has been partially mitigated by the demonstration of two or three commercial-scale CTL plants.  </a:t>
            </a:r>
          </a:p>
          <a:p>
            <a:pPr lvl="1"/>
            <a:r>
              <a:rPr lang="en-US" sz="2000" dirty="0"/>
              <a:t>The first is assumed to have no government incentives (commercial fuels) </a:t>
            </a:r>
          </a:p>
          <a:p>
            <a:pPr lvl="1"/>
            <a:r>
              <a:rPr lang="en-US" sz="2000" dirty="0"/>
              <a:t>The second assumed moderate government incentives in the form of a government loan guarantee are available</a:t>
            </a:r>
          </a:p>
          <a:p>
            <a:r>
              <a:rPr lang="en-US" sz="2000" dirty="0"/>
              <a:t>Both scenarios face a high degree of market risk because of the volatile nature of energy prices, especially the world oil price.  The TOC, TASC, and annual O&amp;M costs were estimated based on plant performance and a 90 percent capacity factor (CF). </a:t>
            </a:r>
          </a:p>
          <a:p>
            <a:endParaRPr lang="en-US" dirty="0">
              <a:latin typeface="Calibri" pitchFamily="34" charset="0"/>
              <a:cs typeface="Calibri" pitchFamily="34" charset="0"/>
            </a:endParaRPr>
          </a:p>
        </p:txBody>
      </p:sp>
      <p:sp>
        <p:nvSpPr>
          <p:cNvPr id="3" name="Title 1"/>
          <p:cNvSpPr>
            <a:spLocks noGrp="1"/>
          </p:cNvSpPr>
          <p:nvPr>
            <p:ph type="title"/>
          </p:nvPr>
        </p:nvSpPr>
        <p:spPr>
          <a:xfrm>
            <a:off x="457200" y="182563"/>
            <a:ext cx="8229600" cy="553998"/>
          </a:xfrm>
        </p:spPr>
        <p:txBody>
          <a:bodyPr/>
          <a:lstStyle/>
          <a:p>
            <a:pPr marL="0" indent="0"/>
            <a:r>
              <a:rPr lang="en-US" dirty="0">
                <a:latin typeface="Calibri" pitchFamily="34" charset="0"/>
                <a:cs typeface="Calibri" pitchFamily="34" charset="0"/>
              </a:rPr>
              <a:t>Cost Methodology</a:t>
            </a:r>
          </a:p>
        </p:txBody>
      </p:sp>
    </p:spTree>
    <p:extLst>
      <p:ext uri="{BB962C8B-B14F-4D97-AF65-F5344CB8AC3E}">
        <p14:creationId xmlns:p14="http://schemas.microsoft.com/office/powerpoint/2010/main" val="2605982657"/>
      </p:ext>
    </p:extLst>
  </p:cSld>
  <p:clrMapOvr>
    <a:masterClrMapping/>
  </p:clrMapOvr>
  <p:transition spd="med">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1"/>
          </p:nvPr>
        </p:nvSpPr>
        <p:spPr/>
        <p:txBody>
          <a:bodyPr/>
          <a:lstStyle/>
          <a:p>
            <a:endParaRPr lang="en-US"/>
          </a:p>
        </p:txBody>
      </p:sp>
      <p:sp>
        <p:nvSpPr>
          <p:cNvPr id="5" name="Rectangle 4"/>
          <p:cNvSpPr/>
          <p:nvPr/>
        </p:nvSpPr>
        <p:spPr>
          <a:xfrm>
            <a:off x="1431256" y="1773117"/>
            <a:ext cx="6234034" cy="323165"/>
          </a:xfrm>
          <a:prstGeom prst="rect">
            <a:avLst/>
          </a:prstGeom>
        </p:spPr>
        <p:txBody>
          <a:bodyPr wrap="square">
            <a:spAutoFit/>
          </a:bodyPr>
          <a:lstStyle/>
          <a:p>
            <a:pPr algn="ctr"/>
            <a:r>
              <a:rPr lang="en-US" sz="1500" b="1" i="1" dirty="0">
                <a:solidFill>
                  <a:schemeClr val="tx2"/>
                </a:solidFill>
              </a:rPr>
              <a:t>Informing Energy Policy Development &amp; Technology Deployment</a:t>
            </a:r>
            <a:endParaRPr lang="en-US" sz="1500" dirty="0">
              <a:solidFill>
                <a:schemeClr val="tx2"/>
              </a:solidFill>
            </a:endParaRPr>
          </a:p>
        </p:txBody>
      </p:sp>
      <p:sp>
        <p:nvSpPr>
          <p:cNvPr id="8" name="Rounded Rectangle 7"/>
          <p:cNvSpPr/>
          <p:nvPr/>
        </p:nvSpPr>
        <p:spPr bwMode="auto">
          <a:xfrm>
            <a:off x="1494467" y="3560610"/>
            <a:ext cx="1515618" cy="685800"/>
          </a:xfrm>
          <a:prstGeom prst="roundRect">
            <a:avLst/>
          </a:prstGeom>
          <a:solidFill>
            <a:schemeClr val="tx2">
              <a:lumMod val="75000"/>
            </a:schemeClr>
          </a:solidFill>
          <a:ln w="15875" cap="flat" cmpd="sng" algn="ctr">
            <a:noFill/>
            <a:prstDash val="solid"/>
            <a:round/>
            <a:headEnd type="none" w="med" len="med"/>
            <a:tailEnd type="none" w="med" len="med"/>
          </a:ln>
          <a:effectLst/>
          <a:scene3d>
            <a:camera prst="orthographicFront"/>
            <a:lightRig rig="threePt" dir="t"/>
          </a:scene3d>
          <a:sp3d>
            <a:bevelT/>
          </a:sp3d>
        </p:spPr>
        <p:txBody>
          <a:bodyPr vert="horz" wrap="square" lIns="68580" tIns="34290" rIns="68580" bIns="34290" numCol="1" rtlCol="0" anchor="ctr" anchorCtr="0" compatLnSpc="1">
            <a:prstTxWarp prst="textNoShape">
              <a:avLst/>
            </a:prstTxWarp>
          </a:bodyPr>
          <a:lstStyle/>
          <a:p>
            <a:pPr algn="ctr">
              <a:lnSpc>
                <a:spcPts val="1575"/>
              </a:lnSpc>
            </a:pPr>
            <a:r>
              <a:rPr lang="en-US" sz="1350" b="1" dirty="0">
                <a:solidFill>
                  <a:schemeClr val="bg1"/>
                </a:solidFill>
                <a:latin typeface="Arial" charset="0"/>
                <a:cs typeface="Arial" charset="0"/>
              </a:rPr>
              <a:t>Technologies</a:t>
            </a:r>
          </a:p>
        </p:txBody>
      </p:sp>
      <p:sp>
        <p:nvSpPr>
          <p:cNvPr id="9" name="Rounded Rectangle 8"/>
          <p:cNvSpPr/>
          <p:nvPr/>
        </p:nvSpPr>
        <p:spPr bwMode="auto">
          <a:xfrm>
            <a:off x="3077547" y="3560610"/>
            <a:ext cx="1515618" cy="685800"/>
          </a:xfrm>
          <a:prstGeom prst="roundRect">
            <a:avLst/>
          </a:prstGeom>
          <a:solidFill>
            <a:schemeClr val="tx2">
              <a:lumMod val="75000"/>
            </a:schemeClr>
          </a:solidFill>
          <a:ln w="15875" cap="flat" cmpd="sng" algn="ctr">
            <a:noFill/>
            <a:prstDash val="solid"/>
            <a:round/>
            <a:headEnd type="none" w="med" len="med"/>
            <a:tailEnd type="none" w="med" len="med"/>
          </a:ln>
          <a:effectLst/>
          <a:scene3d>
            <a:camera prst="orthographicFront"/>
            <a:lightRig rig="threePt" dir="t"/>
          </a:scene3d>
          <a:sp3d>
            <a:bevelT/>
          </a:sp3d>
        </p:spPr>
        <p:txBody>
          <a:bodyPr vert="horz" wrap="square" lIns="68580" tIns="34290" rIns="68580" bIns="34290" numCol="1" rtlCol="0" anchor="ctr" anchorCtr="0" compatLnSpc="1">
            <a:prstTxWarp prst="textNoShape">
              <a:avLst/>
            </a:prstTxWarp>
          </a:bodyPr>
          <a:lstStyle/>
          <a:p>
            <a:pPr algn="ctr">
              <a:lnSpc>
                <a:spcPts val="1575"/>
              </a:lnSpc>
            </a:pPr>
            <a:r>
              <a:rPr lang="en-US" sz="1350" b="1" dirty="0">
                <a:solidFill>
                  <a:schemeClr val="bg1"/>
                </a:solidFill>
                <a:latin typeface="Arial" charset="0"/>
                <a:cs typeface="Arial" charset="0"/>
              </a:rPr>
              <a:t>Benefits</a:t>
            </a:r>
          </a:p>
        </p:txBody>
      </p:sp>
      <p:sp>
        <p:nvSpPr>
          <p:cNvPr id="10" name="Rounded Rectangle 9"/>
          <p:cNvSpPr/>
          <p:nvPr/>
        </p:nvSpPr>
        <p:spPr bwMode="auto">
          <a:xfrm>
            <a:off x="4660627" y="3560610"/>
            <a:ext cx="1515618" cy="685800"/>
          </a:xfrm>
          <a:prstGeom prst="roundRect">
            <a:avLst/>
          </a:prstGeom>
          <a:solidFill>
            <a:schemeClr val="tx2">
              <a:lumMod val="75000"/>
            </a:schemeClr>
          </a:solidFill>
          <a:ln w="15875" cap="flat" cmpd="sng" algn="ctr">
            <a:noFill/>
            <a:prstDash val="solid"/>
            <a:round/>
            <a:headEnd type="none" w="med" len="med"/>
            <a:tailEnd type="none" w="med" len="med"/>
          </a:ln>
          <a:effectLst/>
          <a:scene3d>
            <a:camera prst="orthographicFront"/>
            <a:lightRig rig="threePt" dir="t"/>
          </a:scene3d>
          <a:sp3d>
            <a:bevelT/>
          </a:sp3d>
        </p:spPr>
        <p:txBody>
          <a:bodyPr vert="horz" wrap="square" lIns="68580" tIns="34290" rIns="68580" bIns="34290" numCol="1" rtlCol="0" anchor="ctr" anchorCtr="0" compatLnSpc="1">
            <a:prstTxWarp prst="textNoShape">
              <a:avLst/>
            </a:prstTxWarp>
          </a:bodyPr>
          <a:lstStyle/>
          <a:p>
            <a:pPr algn="ctr">
              <a:lnSpc>
                <a:spcPts val="1575"/>
              </a:lnSpc>
            </a:pPr>
            <a:r>
              <a:rPr lang="en-US" sz="1350" b="1" dirty="0">
                <a:solidFill>
                  <a:schemeClr val="bg1"/>
                </a:solidFill>
                <a:latin typeface="Arial" charset="0"/>
                <a:cs typeface="Arial" charset="0"/>
              </a:rPr>
              <a:t>Situations &amp; Trends</a:t>
            </a:r>
          </a:p>
        </p:txBody>
      </p:sp>
      <p:sp>
        <p:nvSpPr>
          <p:cNvPr id="11" name="Rounded Rectangle 10"/>
          <p:cNvSpPr/>
          <p:nvPr/>
        </p:nvSpPr>
        <p:spPr bwMode="auto">
          <a:xfrm>
            <a:off x="6243707" y="3560610"/>
            <a:ext cx="1515618" cy="685800"/>
          </a:xfrm>
          <a:prstGeom prst="roundRect">
            <a:avLst/>
          </a:prstGeom>
          <a:solidFill>
            <a:schemeClr val="tx2">
              <a:lumMod val="75000"/>
            </a:schemeClr>
          </a:solidFill>
          <a:ln w="15875" cap="flat" cmpd="sng" algn="ctr">
            <a:noFill/>
            <a:prstDash val="solid"/>
            <a:round/>
            <a:headEnd type="none" w="med" len="med"/>
            <a:tailEnd type="none" w="med" len="med"/>
          </a:ln>
          <a:effectLst/>
          <a:scene3d>
            <a:camera prst="orthographicFront"/>
            <a:lightRig rig="threePt" dir="t"/>
          </a:scene3d>
          <a:sp3d>
            <a:bevelT/>
          </a:sp3d>
        </p:spPr>
        <p:txBody>
          <a:bodyPr vert="horz" wrap="square" lIns="68580" tIns="34290" rIns="68580" bIns="34290" numCol="1" rtlCol="0" anchor="ctr" anchorCtr="0" compatLnSpc="1">
            <a:prstTxWarp prst="textNoShape">
              <a:avLst/>
            </a:prstTxWarp>
          </a:bodyPr>
          <a:lstStyle/>
          <a:p>
            <a:pPr algn="ctr" fontAlgn="base">
              <a:lnSpc>
                <a:spcPts val="1575"/>
              </a:lnSpc>
              <a:spcBef>
                <a:spcPct val="0"/>
              </a:spcBef>
              <a:spcAft>
                <a:spcPct val="0"/>
              </a:spcAft>
            </a:pPr>
            <a:r>
              <a:rPr lang="en-US" sz="1350" b="1" dirty="0">
                <a:solidFill>
                  <a:schemeClr val="bg1"/>
                </a:solidFill>
                <a:latin typeface="Arial" charset="0"/>
                <a:cs typeface="Arial" charset="0"/>
              </a:rPr>
              <a:t>Integrated Electric Power Systems</a:t>
            </a:r>
          </a:p>
        </p:txBody>
      </p:sp>
      <p:sp>
        <p:nvSpPr>
          <p:cNvPr id="12" name="Rounded Rectangle 11"/>
          <p:cNvSpPr/>
          <p:nvPr/>
        </p:nvSpPr>
        <p:spPr bwMode="auto">
          <a:xfrm>
            <a:off x="1494467" y="4298318"/>
            <a:ext cx="1515618" cy="1371600"/>
          </a:xfrm>
          <a:prstGeom prst="roundRect">
            <a:avLst>
              <a:gd name="adj" fmla="val 11520"/>
            </a:avLst>
          </a:prstGeom>
          <a:solidFill>
            <a:schemeClr val="bg1">
              <a:lumMod val="85000"/>
            </a:schemeClr>
          </a:solidFill>
          <a:ln w="15875" cap="flat" cmpd="sng" algn="ctr">
            <a:noFill/>
            <a:prstDash val="solid"/>
            <a:round/>
            <a:headEnd type="none" w="med" len="med"/>
            <a:tailEnd type="none" w="med" len="med"/>
          </a:ln>
          <a:effectLst/>
          <a:scene3d>
            <a:camera prst="orthographicFront"/>
            <a:lightRig rig="threePt" dir="t"/>
          </a:scene3d>
          <a:sp3d>
            <a:bevelT/>
          </a:sp3d>
        </p:spPr>
        <p:txBody>
          <a:bodyPr vert="horz" wrap="square" lIns="68580" tIns="34290" rIns="0" bIns="34290" numCol="1" rtlCol="0" anchor="ctr" anchorCtr="0" compatLnSpc="1">
            <a:prstTxWarp prst="textNoShape">
              <a:avLst/>
            </a:prstTxWarp>
          </a:bodyPr>
          <a:lstStyle/>
          <a:p>
            <a:pPr marL="130969" indent="-130969">
              <a:spcBef>
                <a:spcPts val="900"/>
              </a:spcBef>
              <a:buFont typeface="Arial" pitchFamily="34" charset="0"/>
              <a:buChar char="•"/>
            </a:pPr>
            <a:r>
              <a:rPr lang="en-US" sz="1050" b="1" i="1" dirty="0">
                <a:solidFill>
                  <a:srgbClr val="003399"/>
                </a:solidFill>
                <a:latin typeface="Arial" charset="0"/>
                <a:cs typeface="Arial" charset="0"/>
              </a:rPr>
              <a:t>Technology evaluation</a:t>
            </a:r>
          </a:p>
          <a:p>
            <a:pPr marL="130969" indent="-130969">
              <a:spcBef>
                <a:spcPts val="675"/>
              </a:spcBef>
              <a:buFont typeface="Arial" pitchFamily="34" charset="0"/>
              <a:buChar char="•"/>
            </a:pPr>
            <a:r>
              <a:rPr lang="en-US" sz="1050" b="1" i="1" dirty="0">
                <a:solidFill>
                  <a:srgbClr val="003399"/>
                </a:solidFill>
                <a:latin typeface="Arial" charset="0"/>
                <a:cs typeface="Arial" charset="0"/>
              </a:rPr>
              <a:t>Process &amp; cost engineering</a:t>
            </a:r>
          </a:p>
          <a:p>
            <a:pPr marL="130969" indent="-130969">
              <a:spcBef>
                <a:spcPts val="675"/>
              </a:spcBef>
              <a:buFont typeface="Arial" pitchFamily="34" charset="0"/>
              <a:buChar char="•"/>
            </a:pPr>
            <a:r>
              <a:rPr lang="en-US" sz="1050" b="1" i="1" dirty="0">
                <a:solidFill>
                  <a:srgbClr val="003399"/>
                </a:solidFill>
                <a:latin typeface="Arial" charset="0"/>
                <a:cs typeface="Arial" charset="0"/>
              </a:rPr>
              <a:t>R&amp;D targets</a:t>
            </a:r>
          </a:p>
        </p:txBody>
      </p:sp>
      <p:sp>
        <p:nvSpPr>
          <p:cNvPr id="13" name="Rounded Rectangle 12"/>
          <p:cNvSpPr/>
          <p:nvPr/>
        </p:nvSpPr>
        <p:spPr bwMode="auto">
          <a:xfrm>
            <a:off x="6229991" y="4298318"/>
            <a:ext cx="1515618" cy="1371600"/>
          </a:xfrm>
          <a:prstGeom prst="roundRect">
            <a:avLst>
              <a:gd name="adj" fmla="val 11213"/>
            </a:avLst>
          </a:prstGeom>
          <a:solidFill>
            <a:schemeClr val="bg1">
              <a:lumMod val="85000"/>
            </a:schemeClr>
          </a:solidFill>
          <a:ln w="15875" cap="flat" cmpd="sng" algn="ctr">
            <a:noFill/>
            <a:prstDash val="solid"/>
            <a:round/>
            <a:headEnd type="none" w="med" len="med"/>
            <a:tailEnd type="none" w="med" len="med"/>
          </a:ln>
          <a:effectLst/>
          <a:scene3d>
            <a:camera prst="orthographicFront"/>
            <a:lightRig rig="threePt" dir="t"/>
          </a:scene3d>
          <a:sp3d>
            <a:bevelT/>
          </a:sp3d>
        </p:spPr>
        <p:txBody>
          <a:bodyPr vert="horz" wrap="square" lIns="68580" tIns="34290" rIns="68580" bIns="34290" numCol="1" rtlCol="0" anchor="ctr" anchorCtr="0" compatLnSpc="1">
            <a:prstTxWarp prst="textNoShape">
              <a:avLst/>
            </a:prstTxWarp>
          </a:bodyPr>
          <a:lstStyle/>
          <a:p>
            <a:pPr marL="130969" indent="-130969">
              <a:spcBef>
                <a:spcPts val="900"/>
              </a:spcBef>
              <a:buFont typeface="Arial" pitchFamily="34" charset="0"/>
              <a:buChar char="•"/>
            </a:pPr>
            <a:r>
              <a:rPr lang="en-US" sz="1050" b="1" i="1" dirty="0">
                <a:solidFill>
                  <a:srgbClr val="003399"/>
                </a:solidFill>
                <a:latin typeface="Arial" charset="0"/>
                <a:cs typeface="Arial" charset="0"/>
              </a:rPr>
              <a:t>Cost of electricity</a:t>
            </a:r>
          </a:p>
          <a:p>
            <a:pPr marL="130969" indent="-130969">
              <a:spcBef>
                <a:spcPts val="675"/>
              </a:spcBef>
              <a:buFont typeface="Arial" pitchFamily="34" charset="0"/>
              <a:buChar char="•"/>
            </a:pPr>
            <a:r>
              <a:rPr lang="en-US" sz="1050" b="1" i="1" dirty="0">
                <a:solidFill>
                  <a:srgbClr val="003399"/>
                </a:solidFill>
                <a:latin typeface="Arial" charset="0"/>
                <a:cs typeface="Arial" charset="0"/>
              </a:rPr>
              <a:t>System design &amp; integration</a:t>
            </a:r>
          </a:p>
        </p:txBody>
      </p:sp>
      <p:sp>
        <p:nvSpPr>
          <p:cNvPr id="14" name="Rounded Rectangle 13"/>
          <p:cNvSpPr/>
          <p:nvPr/>
        </p:nvSpPr>
        <p:spPr bwMode="auto">
          <a:xfrm>
            <a:off x="3072975" y="4298318"/>
            <a:ext cx="1515618" cy="1371600"/>
          </a:xfrm>
          <a:prstGeom prst="roundRect">
            <a:avLst>
              <a:gd name="adj" fmla="val 11045"/>
            </a:avLst>
          </a:prstGeom>
          <a:solidFill>
            <a:schemeClr val="bg1">
              <a:lumMod val="85000"/>
            </a:schemeClr>
          </a:solidFill>
          <a:ln w="15875" cap="flat" cmpd="sng" algn="ctr">
            <a:noFill/>
            <a:prstDash val="solid"/>
            <a:round/>
            <a:headEnd type="none" w="med" len="med"/>
            <a:tailEnd type="none" w="med" len="med"/>
          </a:ln>
          <a:effectLst/>
          <a:scene3d>
            <a:camera prst="orthographicFront"/>
            <a:lightRig rig="threePt" dir="t"/>
          </a:scene3d>
          <a:sp3d>
            <a:bevelT/>
          </a:sp3d>
        </p:spPr>
        <p:txBody>
          <a:bodyPr vert="horz" wrap="square" lIns="68580" tIns="34290" rIns="0" bIns="34290" numCol="1" rtlCol="0" anchor="ctr" anchorCtr="0" compatLnSpc="1">
            <a:prstTxWarp prst="textNoShape">
              <a:avLst/>
            </a:prstTxWarp>
          </a:bodyPr>
          <a:lstStyle/>
          <a:p>
            <a:pPr marL="130969" indent="-130969">
              <a:spcBef>
                <a:spcPts val="900"/>
              </a:spcBef>
              <a:buFont typeface="Arial" pitchFamily="34" charset="0"/>
              <a:buChar char="•"/>
            </a:pPr>
            <a:r>
              <a:rPr lang="en-US" sz="1050" b="1" i="1" dirty="0">
                <a:solidFill>
                  <a:srgbClr val="003399"/>
                </a:solidFill>
                <a:latin typeface="Arial" charset="0"/>
                <a:cs typeface="Arial" charset="0"/>
              </a:rPr>
              <a:t>Policy scenarios</a:t>
            </a:r>
          </a:p>
          <a:p>
            <a:pPr marL="130969" indent="-130969">
              <a:spcBef>
                <a:spcPts val="675"/>
              </a:spcBef>
              <a:buFont typeface="Arial" pitchFamily="34" charset="0"/>
              <a:buChar char="•"/>
            </a:pPr>
            <a:r>
              <a:rPr lang="en-US" sz="1050" b="1" i="1" dirty="0">
                <a:solidFill>
                  <a:srgbClr val="003399"/>
                </a:solidFill>
                <a:latin typeface="Arial" charset="0"/>
                <a:cs typeface="Arial" charset="0"/>
              </a:rPr>
              <a:t>Market deployments</a:t>
            </a:r>
          </a:p>
          <a:p>
            <a:pPr marL="130969" indent="-130969">
              <a:spcBef>
                <a:spcPts val="675"/>
              </a:spcBef>
              <a:buFont typeface="Arial" pitchFamily="34" charset="0"/>
              <a:buChar char="•"/>
            </a:pPr>
            <a:r>
              <a:rPr lang="en-US" sz="1050" b="1" i="1" dirty="0">
                <a:solidFill>
                  <a:srgbClr val="003399"/>
                </a:solidFill>
                <a:latin typeface="Arial" charset="0"/>
                <a:cs typeface="Arial" charset="0"/>
              </a:rPr>
              <a:t>National benefits of R&amp;D</a:t>
            </a:r>
          </a:p>
        </p:txBody>
      </p:sp>
      <p:sp>
        <p:nvSpPr>
          <p:cNvPr id="15" name="Rounded Rectangle 14"/>
          <p:cNvSpPr/>
          <p:nvPr/>
        </p:nvSpPr>
        <p:spPr bwMode="auto">
          <a:xfrm>
            <a:off x="4651483" y="4298318"/>
            <a:ext cx="1515618" cy="1371600"/>
          </a:xfrm>
          <a:prstGeom prst="roundRect">
            <a:avLst>
              <a:gd name="adj" fmla="val 10876"/>
            </a:avLst>
          </a:prstGeom>
          <a:solidFill>
            <a:schemeClr val="bg1">
              <a:lumMod val="85000"/>
            </a:schemeClr>
          </a:solidFill>
          <a:ln w="15875" cap="flat" cmpd="sng" algn="ctr">
            <a:noFill/>
            <a:prstDash val="solid"/>
            <a:round/>
            <a:headEnd type="none" w="med" len="med"/>
            <a:tailEnd type="none" w="med" len="med"/>
          </a:ln>
          <a:effectLst/>
          <a:scene3d>
            <a:camera prst="orthographicFront"/>
            <a:lightRig rig="threePt" dir="t"/>
          </a:scene3d>
          <a:sp3d>
            <a:bevelT/>
          </a:sp3d>
        </p:spPr>
        <p:txBody>
          <a:bodyPr vert="horz" wrap="square" lIns="68580" tIns="34290" rIns="68580" bIns="34290" numCol="1" rtlCol="0" anchor="ctr" anchorCtr="0" compatLnSpc="1">
            <a:prstTxWarp prst="textNoShape">
              <a:avLst/>
            </a:prstTxWarp>
          </a:bodyPr>
          <a:lstStyle/>
          <a:p>
            <a:pPr marL="130969" indent="-130969">
              <a:spcBef>
                <a:spcPts val="900"/>
              </a:spcBef>
              <a:buFont typeface="Arial" pitchFamily="34" charset="0"/>
              <a:buChar char="•"/>
            </a:pPr>
            <a:r>
              <a:rPr lang="en-US" sz="1050" b="1" i="1" dirty="0">
                <a:solidFill>
                  <a:srgbClr val="003399"/>
                </a:solidFill>
                <a:latin typeface="Arial" charset="0"/>
                <a:cs typeface="Arial" charset="0"/>
              </a:rPr>
              <a:t>Current conditions</a:t>
            </a:r>
          </a:p>
          <a:p>
            <a:pPr marL="130969" indent="-130969">
              <a:spcBef>
                <a:spcPts val="675"/>
              </a:spcBef>
              <a:buFont typeface="Arial" pitchFamily="34" charset="0"/>
              <a:buChar char="•"/>
            </a:pPr>
            <a:r>
              <a:rPr lang="en-US" sz="1050" b="1" i="1" dirty="0">
                <a:solidFill>
                  <a:srgbClr val="003399"/>
                </a:solidFill>
                <a:latin typeface="Arial" charset="0"/>
                <a:cs typeface="Arial" charset="0"/>
              </a:rPr>
              <a:t>Future scenarios</a:t>
            </a:r>
          </a:p>
        </p:txBody>
      </p:sp>
      <p:sp>
        <p:nvSpPr>
          <p:cNvPr id="16" name="TextBox 15"/>
          <p:cNvSpPr txBox="1"/>
          <p:nvPr/>
        </p:nvSpPr>
        <p:spPr>
          <a:xfrm rot="16200000">
            <a:off x="800170" y="4825467"/>
            <a:ext cx="1069042" cy="323165"/>
          </a:xfrm>
          <a:prstGeom prst="rect">
            <a:avLst/>
          </a:prstGeom>
          <a:noFill/>
        </p:spPr>
        <p:txBody>
          <a:bodyPr wrap="square" rtlCol="0">
            <a:spAutoFit/>
          </a:bodyPr>
          <a:lstStyle/>
          <a:p>
            <a:pPr algn="ctr">
              <a:spcBef>
                <a:spcPts val="900"/>
              </a:spcBef>
            </a:pPr>
            <a:r>
              <a:rPr lang="en-US" sz="1500" b="1" dirty="0">
                <a:solidFill>
                  <a:srgbClr val="003399"/>
                </a:solidFill>
              </a:rPr>
              <a:t>Drivers</a:t>
            </a:r>
          </a:p>
        </p:txBody>
      </p:sp>
      <p:sp>
        <p:nvSpPr>
          <p:cNvPr id="17" name="TextBox 16"/>
          <p:cNvSpPr txBox="1"/>
          <p:nvPr/>
        </p:nvSpPr>
        <p:spPr>
          <a:xfrm rot="16200000">
            <a:off x="743335" y="2637409"/>
            <a:ext cx="1183942" cy="323165"/>
          </a:xfrm>
          <a:prstGeom prst="rect">
            <a:avLst/>
          </a:prstGeom>
          <a:noFill/>
        </p:spPr>
        <p:txBody>
          <a:bodyPr wrap="square" rtlCol="0">
            <a:spAutoFit/>
          </a:bodyPr>
          <a:lstStyle/>
          <a:p>
            <a:pPr algn="ctr"/>
            <a:r>
              <a:rPr lang="en-US" sz="1500" b="1" dirty="0">
                <a:solidFill>
                  <a:srgbClr val="003399"/>
                </a:solidFill>
              </a:rPr>
              <a:t>Analyses</a:t>
            </a:r>
          </a:p>
        </p:txBody>
      </p:sp>
      <p:sp>
        <p:nvSpPr>
          <p:cNvPr id="18" name="Rounded Rectangle 17"/>
          <p:cNvSpPr/>
          <p:nvPr/>
        </p:nvSpPr>
        <p:spPr bwMode="auto">
          <a:xfrm>
            <a:off x="1485901" y="2123766"/>
            <a:ext cx="6272810" cy="1371600"/>
          </a:xfrm>
          <a:prstGeom prst="roundRect">
            <a:avLst/>
          </a:prstGeom>
          <a:solidFill>
            <a:schemeClr val="bg1">
              <a:lumMod val="85000"/>
            </a:schemeClr>
          </a:solidFill>
          <a:ln w="15875" cap="flat" cmpd="sng" algn="ctr">
            <a:noFill/>
            <a:prstDash val="solid"/>
            <a:round/>
            <a:headEnd type="none" w="med" len="med"/>
            <a:tailEnd type="none" w="med" len="med"/>
          </a:ln>
          <a:effectLst/>
          <a:scene3d>
            <a:camera prst="orthographicFront"/>
            <a:lightRig rig="threePt" dir="t"/>
          </a:scene3d>
          <a:sp3d>
            <a:bevelT/>
          </a:sp3d>
        </p:spPr>
        <p:txBody>
          <a:bodyPr vert="horz" wrap="square" lIns="68580" tIns="34290" rIns="68580" bIns="34290" numCol="1" rtlCol="0" anchor="t" anchorCtr="0" compatLnSpc="1">
            <a:prstTxWarp prst="textNoShape">
              <a:avLst/>
            </a:prstTxWarp>
          </a:bodyPr>
          <a:lstStyle/>
          <a:p>
            <a:pPr algn="ctr" fontAlgn="base">
              <a:spcBef>
                <a:spcPct val="0"/>
              </a:spcBef>
              <a:spcAft>
                <a:spcPct val="0"/>
              </a:spcAft>
            </a:pPr>
            <a:endParaRPr lang="en-US" sz="450" b="1" dirty="0">
              <a:latin typeface="Arial" charset="0"/>
              <a:cs typeface="Arial" charset="0"/>
            </a:endParaRPr>
          </a:p>
        </p:txBody>
      </p:sp>
      <p:sp>
        <p:nvSpPr>
          <p:cNvPr id="19" name="Rounded Rectangle 18"/>
          <p:cNvSpPr>
            <a:spLocks/>
          </p:cNvSpPr>
          <p:nvPr/>
        </p:nvSpPr>
        <p:spPr bwMode="auto">
          <a:xfrm>
            <a:off x="4698390" y="2194123"/>
            <a:ext cx="1440180" cy="1234440"/>
          </a:xfrm>
          <a:prstGeom prst="roundRect">
            <a:avLst/>
          </a:prstGeom>
          <a:solidFill>
            <a:schemeClr val="bg1"/>
          </a:solidFill>
          <a:ln w="15875" cap="flat" cmpd="sng" algn="ctr">
            <a:no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normAutofit/>
          </a:bodyPr>
          <a:lstStyle/>
          <a:p>
            <a:pPr algn="ctr" fontAlgn="base">
              <a:spcBef>
                <a:spcPct val="0"/>
              </a:spcBef>
              <a:spcAft>
                <a:spcPct val="0"/>
              </a:spcAft>
            </a:pPr>
            <a:endParaRPr lang="en-US" sz="450" b="1" dirty="0">
              <a:latin typeface="Arial" charset="0"/>
              <a:cs typeface="Arial" charset="0"/>
            </a:endParaRPr>
          </a:p>
        </p:txBody>
      </p:sp>
      <p:sp>
        <p:nvSpPr>
          <p:cNvPr id="20" name="Rectangle 39"/>
          <p:cNvSpPr>
            <a:spLocks noChangeArrowheads="1"/>
          </p:cNvSpPr>
          <p:nvPr/>
        </p:nvSpPr>
        <p:spPr bwMode="auto">
          <a:xfrm>
            <a:off x="5429787" y="3147765"/>
            <a:ext cx="486466" cy="178595"/>
          </a:xfrm>
          <a:prstGeom prst="rect">
            <a:avLst/>
          </a:prstGeom>
          <a:noFill/>
          <a:ln w="9525">
            <a:noFill/>
            <a:miter lim="800000"/>
            <a:headEnd/>
            <a:tailEnd/>
          </a:ln>
        </p:spPr>
        <p:txBody>
          <a:bodyPr wrap="none">
            <a:noAutofit/>
          </a:bodyPr>
          <a:lstStyle/>
          <a:p>
            <a:pPr algn="ctr">
              <a:lnSpc>
                <a:spcPts val="900"/>
              </a:lnSpc>
            </a:pPr>
            <a:r>
              <a:rPr lang="en-US" sz="825" b="1" dirty="0">
                <a:solidFill>
                  <a:srgbClr val="547E00"/>
                </a:solidFill>
              </a:rPr>
              <a:t>Renewables</a:t>
            </a:r>
          </a:p>
          <a:p>
            <a:pPr algn="ctr">
              <a:lnSpc>
                <a:spcPts val="900"/>
              </a:lnSpc>
            </a:pPr>
            <a:r>
              <a:rPr lang="en-US" sz="825" b="1" dirty="0">
                <a:solidFill>
                  <a:srgbClr val="547E00"/>
                </a:solidFill>
              </a:rPr>
              <a:t>8%</a:t>
            </a:r>
          </a:p>
        </p:txBody>
      </p:sp>
      <p:sp>
        <p:nvSpPr>
          <p:cNvPr id="21" name="Rectangle 40"/>
          <p:cNvSpPr>
            <a:spLocks noChangeArrowheads="1"/>
          </p:cNvSpPr>
          <p:nvPr/>
        </p:nvSpPr>
        <p:spPr bwMode="auto">
          <a:xfrm>
            <a:off x="5699575" y="2887918"/>
            <a:ext cx="332701" cy="178595"/>
          </a:xfrm>
          <a:prstGeom prst="rect">
            <a:avLst/>
          </a:prstGeom>
          <a:noFill/>
          <a:ln w="9525">
            <a:noFill/>
            <a:miter lim="800000"/>
            <a:headEnd/>
            <a:tailEnd/>
          </a:ln>
        </p:spPr>
        <p:txBody>
          <a:bodyPr wrap="none">
            <a:noAutofit/>
          </a:bodyPr>
          <a:lstStyle/>
          <a:p>
            <a:pPr algn="ctr">
              <a:lnSpc>
                <a:spcPts val="900"/>
              </a:lnSpc>
            </a:pPr>
            <a:r>
              <a:rPr lang="en-US" sz="825" b="1" dirty="0">
                <a:solidFill>
                  <a:srgbClr val="C00000"/>
                </a:solidFill>
              </a:rPr>
              <a:t>Nuclear</a:t>
            </a:r>
          </a:p>
          <a:p>
            <a:pPr algn="ctr">
              <a:lnSpc>
                <a:spcPts val="900"/>
              </a:lnSpc>
            </a:pPr>
            <a:r>
              <a:rPr lang="en-US" sz="825" b="1" dirty="0">
                <a:solidFill>
                  <a:srgbClr val="C00000"/>
                </a:solidFill>
              </a:rPr>
              <a:t>9%</a:t>
            </a:r>
          </a:p>
        </p:txBody>
      </p:sp>
      <p:sp>
        <p:nvSpPr>
          <p:cNvPr id="22" name="Rectangle 41"/>
          <p:cNvSpPr>
            <a:spLocks noChangeArrowheads="1"/>
          </p:cNvSpPr>
          <p:nvPr/>
        </p:nvSpPr>
        <p:spPr bwMode="auto">
          <a:xfrm>
            <a:off x="4920302" y="2330040"/>
            <a:ext cx="459642" cy="311277"/>
          </a:xfrm>
          <a:prstGeom prst="rect">
            <a:avLst/>
          </a:prstGeom>
          <a:noFill/>
          <a:ln w="9525">
            <a:noFill/>
            <a:miter lim="800000"/>
            <a:headEnd/>
            <a:tailEnd/>
          </a:ln>
        </p:spPr>
        <p:txBody>
          <a:bodyPr wrap="none">
            <a:noAutofit/>
          </a:bodyPr>
          <a:lstStyle/>
          <a:p>
            <a:pPr>
              <a:lnSpc>
                <a:spcPts val="900"/>
              </a:lnSpc>
            </a:pPr>
            <a:r>
              <a:rPr lang="en-US" sz="975" dirty="0">
                <a:solidFill>
                  <a:srgbClr val="FFFFFF"/>
                </a:solidFill>
              </a:rPr>
              <a:t>Coal</a:t>
            </a:r>
          </a:p>
          <a:p>
            <a:pPr>
              <a:lnSpc>
                <a:spcPts val="900"/>
              </a:lnSpc>
            </a:pPr>
            <a:r>
              <a:rPr lang="en-US" sz="975" dirty="0">
                <a:solidFill>
                  <a:srgbClr val="FFFFFF"/>
                </a:solidFill>
              </a:rPr>
              <a:t>21%</a:t>
            </a:r>
          </a:p>
        </p:txBody>
      </p:sp>
      <p:sp>
        <p:nvSpPr>
          <p:cNvPr id="23" name="Rectangle 42"/>
          <p:cNvSpPr>
            <a:spLocks noChangeArrowheads="1"/>
          </p:cNvSpPr>
          <p:nvPr/>
        </p:nvSpPr>
        <p:spPr bwMode="auto">
          <a:xfrm>
            <a:off x="5368926" y="2477171"/>
            <a:ext cx="211398" cy="178595"/>
          </a:xfrm>
          <a:prstGeom prst="rect">
            <a:avLst/>
          </a:prstGeom>
          <a:noFill/>
          <a:ln w="9525">
            <a:noFill/>
            <a:miter lim="800000"/>
            <a:headEnd/>
            <a:tailEnd/>
          </a:ln>
        </p:spPr>
        <p:txBody>
          <a:bodyPr wrap="none">
            <a:noAutofit/>
          </a:bodyPr>
          <a:lstStyle/>
          <a:p>
            <a:pPr>
              <a:lnSpc>
                <a:spcPts val="900"/>
              </a:lnSpc>
            </a:pPr>
            <a:r>
              <a:rPr lang="en-US" sz="975" dirty="0">
                <a:solidFill>
                  <a:srgbClr val="FFFFFF"/>
                </a:solidFill>
              </a:rPr>
              <a:t>Gas</a:t>
            </a:r>
          </a:p>
          <a:p>
            <a:pPr>
              <a:lnSpc>
                <a:spcPts val="900"/>
              </a:lnSpc>
            </a:pPr>
            <a:r>
              <a:rPr lang="en-US" sz="975" dirty="0">
                <a:solidFill>
                  <a:srgbClr val="FFFFFF"/>
                </a:solidFill>
              </a:rPr>
              <a:t>25%</a:t>
            </a:r>
          </a:p>
        </p:txBody>
      </p:sp>
      <p:sp>
        <p:nvSpPr>
          <p:cNvPr id="24" name="Rectangle 43"/>
          <p:cNvSpPr>
            <a:spLocks noChangeArrowheads="1"/>
          </p:cNvSpPr>
          <p:nvPr/>
        </p:nvSpPr>
        <p:spPr bwMode="auto">
          <a:xfrm>
            <a:off x="4893819" y="2665877"/>
            <a:ext cx="211398" cy="178595"/>
          </a:xfrm>
          <a:prstGeom prst="rect">
            <a:avLst/>
          </a:prstGeom>
          <a:noFill/>
          <a:ln w="9525">
            <a:noFill/>
            <a:miter lim="800000"/>
            <a:headEnd/>
            <a:tailEnd/>
          </a:ln>
        </p:spPr>
        <p:txBody>
          <a:bodyPr wrap="none">
            <a:noAutofit/>
          </a:bodyPr>
          <a:lstStyle/>
          <a:p>
            <a:pPr>
              <a:lnSpc>
                <a:spcPts val="900"/>
              </a:lnSpc>
            </a:pPr>
            <a:r>
              <a:rPr lang="en-US" sz="975" dirty="0">
                <a:solidFill>
                  <a:srgbClr val="FFFFFF"/>
                </a:solidFill>
              </a:rPr>
              <a:t>Oil</a:t>
            </a:r>
          </a:p>
          <a:p>
            <a:pPr>
              <a:lnSpc>
                <a:spcPts val="900"/>
              </a:lnSpc>
            </a:pPr>
            <a:r>
              <a:rPr lang="en-US" sz="975" dirty="0">
                <a:solidFill>
                  <a:srgbClr val="FFFFFF"/>
                </a:solidFill>
              </a:rPr>
              <a:t>37%</a:t>
            </a:r>
          </a:p>
        </p:txBody>
      </p:sp>
      <p:grpSp>
        <p:nvGrpSpPr>
          <p:cNvPr id="25" name="Group 79"/>
          <p:cNvGrpSpPr/>
          <p:nvPr/>
        </p:nvGrpSpPr>
        <p:grpSpPr>
          <a:xfrm>
            <a:off x="6314992" y="2194123"/>
            <a:ext cx="1371600" cy="1234440"/>
            <a:chOff x="6921390" y="1299777"/>
            <a:chExt cx="1828800" cy="1645920"/>
          </a:xfrm>
        </p:grpSpPr>
        <p:sp>
          <p:nvSpPr>
            <p:cNvPr id="26" name="Rounded Rectangle 25"/>
            <p:cNvSpPr>
              <a:spLocks noChangeAspect="1"/>
            </p:cNvSpPr>
            <p:nvPr/>
          </p:nvSpPr>
          <p:spPr bwMode="auto">
            <a:xfrm>
              <a:off x="6921390" y="1299777"/>
              <a:ext cx="1828800" cy="1645920"/>
            </a:xfrm>
            <a:prstGeom prst="roundRect">
              <a:avLst/>
            </a:prstGeom>
            <a:solidFill>
              <a:schemeClr val="bg1"/>
            </a:solidFill>
            <a:ln w="15875" cap="flat" cmpd="sng" algn="ctr">
              <a:no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normAutofit/>
            </a:bodyPr>
            <a:lstStyle/>
            <a:p>
              <a:pPr algn="ctr" fontAlgn="base">
                <a:spcBef>
                  <a:spcPct val="0"/>
                </a:spcBef>
                <a:spcAft>
                  <a:spcPct val="0"/>
                </a:spcAft>
              </a:pPr>
              <a:endParaRPr lang="en-US" sz="450" b="1" dirty="0">
                <a:latin typeface="Arial" charset="0"/>
                <a:cs typeface="Arial" charset="0"/>
              </a:endParaRPr>
            </a:p>
          </p:txBody>
        </p:sp>
        <p:pic>
          <p:nvPicPr>
            <p:cNvPr id="27" name="Picture 26" descr="Grol 1 allunits.jpg"/>
            <p:cNvPicPr>
              <a:picLocks noChangeAspect="1"/>
            </p:cNvPicPr>
            <p:nvPr/>
          </p:nvPicPr>
          <p:blipFill>
            <a:blip r:embed="rId2" cstate="print">
              <a:clrChange>
                <a:clrFrom>
                  <a:srgbClr val="FFFFFF"/>
                </a:clrFrom>
                <a:clrTo>
                  <a:srgbClr val="FFFFFF">
                    <a:alpha val="0"/>
                  </a:srgbClr>
                </a:clrTo>
              </a:clrChange>
            </a:blip>
            <a:srcRect l="2530" t="5879" r="624" b="5110"/>
            <a:stretch>
              <a:fillRect/>
            </a:stretch>
          </p:blipFill>
          <p:spPr>
            <a:xfrm>
              <a:off x="7004788" y="1627116"/>
              <a:ext cx="1682163" cy="1088905"/>
            </a:xfrm>
            <a:prstGeom prst="rect">
              <a:avLst/>
            </a:prstGeom>
            <a:ln>
              <a:noFill/>
            </a:ln>
            <a:effectLst>
              <a:outerShdw blurRad="152400" dist="38100" dir="2700000" algn="tl" rotWithShape="0">
                <a:srgbClr val="333333">
                  <a:alpha val="65000"/>
                </a:srgbClr>
              </a:outerShdw>
            </a:effectLst>
          </p:spPr>
        </p:pic>
      </p:grpSp>
      <p:sp>
        <p:nvSpPr>
          <p:cNvPr id="28" name="Rounded Rectangle 27"/>
          <p:cNvSpPr>
            <a:spLocks/>
          </p:cNvSpPr>
          <p:nvPr/>
        </p:nvSpPr>
        <p:spPr bwMode="auto">
          <a:xfrm>
            <a:off x="3108092" y="2194123"/>
            <a:ext cx="1440180" cy="1234440"/>
          </a:xfrm>
          <a:prstGeom prst="roundRect">
            <a:avLst/>
          </a:prstGeom>
          <a:solidFill>
            <a:schemeClr val="bg1"/>
          </a:solidFill>
          <a:ln w="15875" cap="flat" cmpd="sng" algn="ctr">
            <a:no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normAutofit/>
          </a:bodyPr>
          <a:lstStyle/>
          <a:p>
            <a:pPr algn="ctr" fontAlgn="base">
              <a:spcBef>
                <a:spcPct val="0"/>
              </a:spcBef>
              <a:spcAft>
                <a:spcPct val="0"/>
              </a:spcAft>
            </a:pPr>
            <a:endParaRPr lang="en-US" sz="450" b="1">
              <a:latin typeface="Arial" charset="0"/>
              <a:cs typeface="Arial" charset="0"/>
            </a:endParaRPr>
          </a:p>
        </p:txBody>
      </p:sp>
      <p:sp>
        <p:nvSpPr>
          <p:cNvPr id="29" name="Rounded Rectangle 28"/>
          <p:cNvSpPr>
            <a:spLocks/>
          </p:cNvSpPr>
          <p:nvPr/>
        </p:nvSpPr>
        <p:spPr bwMode="auto">
          <a:xfrm>
            <a:off x="1534569" y="2194123"/>
            <a:ext cx="1440180" cy="1234440"/>
          </a:xfrm>
          <a:prstGeom prst="roundRect">
            <a:avLst/>
          </a:prstGeom>
          <a:solidFill>
            <a:schemeClr val="bg1"/>
          </a:solidFill>
          <a:ln w="15875" cap="flat" cmpd="sng" algn="ctr">
            <a:no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normAutofit/>
          </a:bodyPr>
          <a:lstStyle/>
          <a:p>
            <a:pPr algn="ctr" fontAlgn="base">
              <a:spcBef>
                <a:spcPct val="0"/>
              </a:spcBef>
              <a:spcAft>
                <a:spcPct val="0"/>
              </a:spcAft>
            </a:pPr>
            <a:endParaRPr lang="en-US" sz="450" b="1">
              <a:latin typeface="Arial" charset="0"/>
              <a:cs typeface="Arial" charset="0"/>
            </a:endParaRPr>
          </a:p>
        </p:txBody>
      </p:sp>
      <p:pic>
        <p:nvPicPr>
          <p:cNvPr id="30" name="Picture 29" descr="Picture2.png"/>
          <p:cNvPicPr>
            <a:picLocks noChangeAspect="1"/>
          </p:cNvPicPr>
          <p:nvPr/>
        </p:nvPicPr>
        <p:blipFill>
          <a:blip r:embed="rId3" cstate="print"/>
          <a:srcRect l="7892" t="1876" r="8135" b="4140"/>
          <a:stretch>
            <a:fillRect/>
          </a:stretch>
        </p:blipFill>
        <p:spPr>
          <a:xfrm>
            <a:off x="3217073" y="2228806"/>
            <a:ext cx="1207650" cy="1162142"/>
          </a:xfrm>
          <a:prstGeom prst="rect">
            <a:avLst/>
          </a:prstGeom>
        </p:spPr>
      </p:pic>
      <p:pic>
        <p:nvPicPr>
          <p:cNvPr id="31" name="Picture 30" descr="Picture3.png"/>
          <p:cNvPicPr>
            <a:picLocks noChangeAspect="1"/>
          </p:cNvPicPr>
          <p:nvPr/>
        </p:nvPicPr>
        <p:blipFill>
          <a:blip r:embed="rId4" cstate="print"/>
          <a:srcRect l="30555" t="7291" r="31225" b="12558"/>
          <a:stretch>
            <a:fillRect/>
          </a:stretch>
        </p:blipFill>
        <p:spPr>
          <a:xfrm>
            <a:off x="4694144" y="2207651"/>
            <a:ext cx="1031101" cy="949698"/>
          </a:xfrm>
          <a:prstGeom prst="rect">
            <a:avLst/>
          </a:prstGeom>
        </p:spPr>
      </p:pic>
      <p:sp>
        <p:nvSpPr>
          <p:cNvPr id="32" name="Rectangle 40"/>
          <p:cNvSpPr>
            <a:spLocks noChangeArrowheads="1"/>
          </p:cNvSpPr>
          <p:nvPr/>
        </p:nvSpPr>
        <p:spPr bwMode="auto">
          <a:xfrm>
            <a:off x="4810420" y="2335318"/>
            <a:ext cx="492866" cy="244217"/>
          </a:xfrm>
          <a:prstGeom prst="rect">
            <a:avLst/>
          </a:prstGeom>
          <a:noFill/>
          <a:ln w="9525">
            <a:noFill/>
            <a:miter lim="800000"/>
            <a:headEnd/>
            <a:tailEnd/>
          </a:ln>
        </p:spPr>
        <p:txBody>
          <a:bodyPr wrap="none">
            <a:noAutofit/>
          </a:bodyPr>
          <a:lstStyle/>
          <a:p>
            <a:pPr algn="ctr">
              <a:lnSpc>
                <a:spcPts val="900"/>
              </a:lnSpc>
            </a:pPr>
            <a:r>
              <a:rPr lang="en-US" sz="750" b="1" dirty="0">
                <a:solidFill>
                  <a:schemeClr val="bg1"/>
                </a:solidFill>
              </a:rPr>
              <a:t>Coal</a:t>
            </a:r>
          </a:p>
          <a:p>
            <a:pPr algn="ctr">
              <a:lnSpc>
                <a:spcPts val="900"/>
              </a:lnSpc>
            </a:pPr>
            <a:r>
              <a:rPr lang="en-US" sz="750" b="1" dirty="0">
                <a:solidFill>
                  <a:schemeClr val="bg1"/>
                </a:solidFill>
              </a:rPr>
              <a:t>21%</a:t>
            </a:r>
          </a:p>
        </p:txBody>
      </p:sp>
      <p:sp>
        <p:nvSpPr>
          <p:cNvPr id="33" name="Rectangle 40"/>
          <p:cNvSpPr>
            <a:spLocks noChangeArrowheads="1"/>
          </p:cNvSpPr>
          <p:nvPr/>
        </p:nvSpPr>
        <p:spPr bwMode="auto">
          <a:xfrm>
            <a:off x="4840014" y="2731597"/>
            <a:ext cx="492866" cy="244217"/>
          </a:xfrm>
          <a:prstGeom prst="rect">
            <a:avLst/>
          </a:prstGeom>
          <a:noFill/>
          <a:ln w="9525">
            <a:noFill/>
            <a:miter lim="800000"/>
            <a:headEnd/>
            <a:tailEnd/>
          </a:ln>
        </p:spPr>
        <p:txBody>
          <a:bodyPr wrap="none">
            <a:noAutofit/>
          </a:bodyPr>
          <a:lstStyle/>
          <a:p>
            <a:pPr algn="ctr">
              <a:lnSpc>
                <a:spcPts val="900"/>
              </a:lnSpc>
            </a:pPr>
            <a:r>
              <a:rPr lang="en-US" sz="750" b="1" dirty="0">
                <a:solidFill>
                  <a:schemeClr val="bg1"/>
                </a:solidFill>
              </a:rPr>
              <a:t>Oil</a:t>
            </a:r>
          </a:p>
          <a:p>
            <a:pPr algn="ctr">
              <a:lnSpc>
                <a:spcPts val="900"/>
              </a:lnSpc>
            </a:pPr>
            <a:r>
              <a:rPr lang="en-US" sz="750" b="1" dirty="0">
                <a:solidFill>
                  <a:schemeClr val="bg1"/>
                </a:solidFill>
              </a:rPr>
              <a:t>37%</a:t>
            </a:r>
          </a:p>
        </p:txBody>
      </p:sp>
      <p:sp>
        <p:nvSpPr>
          <p:cNvPr id="34" name="Rectangle 40"/>
          <p:cNvSpPr>
            <a:spLocks noChangeArrowheads="1"/>
          </p:cNvSpPr>
          <p:nvPr/>
        </p:nvSpPr>
        <p:spPr bwMode="auto">
          <a:xfrm>
            <a:off x="5190394" y="2365760"/>
            <a:ext cx="492866" cy="244217"/>
          </a:xfrm>
          <a:prstGeom prst="rect">
            <a:avLst/>
          </a:prstGeom>
          <a:noFill/>
          <a:ln w="9525">
            <a:noFill/>
            <a:miter lim="800000"/>
            <a:headEnd/>
            <a:tailEnd/>
          </a:ln>
        </p:spPr>
        <p:txBody>
          <a:bodyPr wrap="none">
            <a:noAutofit/>
          </a:bodyPr>
          <a:lstStyle/>
          <a:p>
            <a:pPr algn="ctr">
              <a:lnSpc>
                <a:spcPts val="900"/>
              </a:lnSpc>
            </a:pPr>
            <a:r>
              <a:rPr lang="en-US" sz="750" b="1" dirty="0">
                <a:solidFill>
                  <a:schemeClr val="bg1"/>
                </a:solidFill>
              </a:rPr>
              <a:t>Gas</a:t>
            </a:r>
          </a:p>
          <a:p>
            <a:pPr algn="ctr">
              <a:lnSpc>
                <a:spcPts val="900"/>
              </a:lnSpc>
            </a:pPr>
            <a:r>
              <a:rPr lang="en-US" sz="750" b="1" dirty="0">
                <a:solidFill>
                  <a:schemeClr val="bg1"/>
                </a:solidFill>
              </a:rPr>
              <a:t>25%</a:t>
            </a:r>
          </a:p>
        </p:txBody>
      </p:sp>
      <p:pic>
        <p:nvPicPr>
          <p:cNvPr id="35" name="Picture 34"/>
          <p:cNvPicPr/>
          <p:nvPr/>
        </p:nvPicPr>
        <p:blipFill>
          <a:blip r:embed="rId5" cstate="print"/>
          <a:srcRect l="33974" t="38462" r="50321" b="24615"/>
          <a:stretch>
            <a:fillRect/>
          </a:stretch>
        </p:blipFill>
        <p:spPr bwMode="auto">
          <a:xfrm>
            <a:off x="1610092" y="2304453"/>
            <a:ext cx="1284043" cy="1016977"/>
          </a:xfrm>
          <a:prstGeom prst="rect">
            <a:avLst/>
          </a:prstGeom>
          <a:noFill/>
          <a:ln w="9525">
            <a:noFill/>
            <a:miter lim="800000"/>
            <a:headEnd/>
            <a:tailEnd/>
          </a:ln>
        </p:spPr>
      </p:pic>
      <p:sp>
        <p:nvSpPr>
          <p:cNvPr id="36" name="Title 2"/>
          <p:cNvSpPr txBox="1">
            <a:spLocks/>
          </p:cNvSpPr>
          <p:nvPr/>
        </p:nvSpPr>
        <p:spPr>
          <a:xfrm>
            <a:off x="522012" y="274325"/>
            <a:ext cx="9631680" cy="584775"/>
          </a:xfrm>
          <a:prstGeom prst="rect">
            <a:avLst/>
          </a:prstGeom>
        </p:spPr>
        <p:txBody>
          <a:bodyPr vert="horz" lIns="0" tIns="45720" rIns="0" bIns="45720" rtlCol="0" anchor="ctr" anchorCtr="0">
            <a:spAutoFit/>
          </a:bodyPr>
          <a:lstStyle>
            <a:lvl1pPr algn="l" defTabSz="914400" rtl="0" eaLnBrk="1" latinLnBrk="0" hangingPunct="1">
              <a:spcBef>
                <a:spcPct val="0"/>
              </a:spcBef>
              <a:buNone/>
              <a:defRPr sz="3200" b="1" kern="1200">
                <a:ln>
                  <a:noFill/>
                </a:ln>
                <a:solidFill>
                  <a:schemeClr val="bg1"/>
                </a:solidFill>
                <a:latin typeface="+mj-lt"/>
                <a:ea typeface="+mj-ea"/>
                <a:cs typeface="+mj-cs"/>
              </a:defRPr>
            </a:lvl1pPr>
          </a:lstStyle>
          <a:p>
            <a:r>
              <a:rPr lang="en-US" dirty="0">
                <a:latin typeface="Arial" panose="020B0604020202020204" pitchFamily="34" charset="0"/>
                <a:cs typeface="Arial" panose="020B0604020202020204" pitchFamily="34" charset="0"/>
              </a:rPr>
              <a:t>Systems Engineering &amp; Analysis</a:t>
            </a:r>
          </a:p>
        </p:txBody>
      </p:sp>
    </p:spTree>
    <p:extLst>
      <p:ext uri="{BB962C8B-B14F-4D97-AF65-F5344CB8AC3E}">
        <p14:creationId xmlns:p14="http://schemas.microsoft.com/office/powerpoint/2010/main" val="290947551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7155" name="Rectangle 3"/>
          <p:cNvSpPr>
            <a:spLocks noGrp="1" noChangeArrowheads="1"/>
          </p:cNvSpPr>
          <p:nvPr>
            <p:ph type="body" idx="1"/>
          </p:nvPr>
        </p:nvSpPr>
        <p:spPr/>
        <p:txBody>
          <a:bodyPr/>
          <a:lstStyle/>
          <a:p>
            <a:r>
              <a:rPr lang="en-US" sz="2000" dirty="0"/>
              <a:t>Financial assumptions for PSFM</a:t>
            </a:r>
          </a:p>
          <a:p>
            <a:endParaRPr lang="en-US" sz="2000" dirty="0"/>
          </a:p>
          <a:p>
            <a:endParaRPr lang="en-US" sz="2000" dirty="0"/>
          </a:p>
          <a:p>
            <a:endParaRPr lang="en-US" sz="2000" dirty="0"/>
          </a:p>
          <a:p>
            <a:endParaRPr lang="en-US" sz="2000" dirty="0"/>
          </a:p>
          <a:p>
            <a:endParaRPr lang="en-US" sz="2000" dirty="0"/>
          </a:p>
          <a:p>
            <a:endParaRPr lang="en-US" sz="2000" dirty="0"/>
          </a:p>
          <a:p>
            <a:endParaRPr lang="en-US" sz="2000" dirty="0"/>
          </a:p>
          <a:p>
            <a:endParaRPr lang="en-US" sz="2000" dirty="0"/>
          </a:p>
          <a:p>
            <a:pPr marL="0" indent="0">
              <a:buNone/>
            </a:pPr>
            <a:r>
              <a:rPr lang="en-US" sz="1400" baseline="30000" dirty="0"/>
              <a:t>		1</a:t>
            </a:r>
            <a:r>
              <a:rPr lang="en-US" sz="1400" dirty="0"/>
              <a:t>Based on historic LIBOR rates plus 6 percent</a:t>
            </a:r>
            <a:endParaRPr lang="en-US" sz="1400" baseline="30000" dirty="0"/>
          </a:p>
          <a:p>
            <a:endParaRPr lang="en-US" dirty="0">
              <a:latin typeface="Calibri" pitchFamily="34" charset="0"/>
              <a:cs typeface="Calibri" pitchFamily="34" charset="0"/>
            </a:endParaRPr>
          </a:p>
        </p:txBody>
      </p:sp>
      <p:sp>
        <p:nvSpPr>
          <p:cNvPr id="3" name="Title 1"/>
          <p:cNvSpPr>
            <a:spLocks noGrp="1"/>
          </p:cNvSpPr>
          <p:nvPr>
            <p:ph type="title"/>
          </p:nvPr>
        </p:nvSpPr>
        <p:spPr>
          <a:xfrm>
            <a:off x="457200" y="182563"/>
            <a:ext cx="8229600" cy="553998"/>
          </a:xfrm>
        </p:spPr>
        <p:txBody>
          <a:bodyPr/>
          <a:lstStyle/>
          <a:p>
            <a:pPr marL="0" indent="0"/>
            <a:r>
              <a:rPr lang="en-US" dirty="0">
                <a:latin typeface="Calibri" pitchFamily="34" charset="0"/>
                <a:cs typeface="Calibri" pitchFamily="34" charset="0"/>
              </a:rPr>
              <a:t>Cost Methodology</a:t>
            </a:r>
          </a:p>
        </p:txBody>
      </p:sp>
      <p:pic>
        <p:nvPicPr>
          <p:cNvPr id="614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30350" y="1843798"/>
            <a:ext cx="6083300" cy="822801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65135230"/>
      </p:ext>
    </p:extLst>
  </p:cSld>
  <p:clrMapOvr>
    <a:masterClrMapping/>
  </p:clrMapOvr>
  <p:transition spd="med">
    <p:fade/>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7155" name="Rectangle 3"/>
          <p:cNvSpPr>
            <a:spLocks noGrp="1" noChangeArrowheads="1"/>
          </p:cNvSpPr>
          <p:nvPr>
            <p:ph type="body" idx="1"/>
          </p:nvPr>
        </p:nvSpPr>
        <p:spPr/>
        <p:txBody>
          <a:bodyPr/>
          <a:lstStyle/>
          <a:p>
            <a:r>
              <a:rPr lang="en-US" sz="2000" dirty="0"/>
              <a:t>The economic assumptions used to estimate the COPs are shown below</a:t>
            </a:r>
          </a:p>
          <a:p>
            <a:endParaRPr lang="en-US" dirty="0">
              <a:latin typeface="Calibri" pitchFamily="34" charset="0"/>
              <a:cs typeface="Calibri" pitchFamily="34" charset="0"/>
            </a:endParaRPr>
          </a:p>
        </p:txBody>
      </p:sp>
      <p:sp>
        <p:nvSpPr>
          <p:cNvPr id="3" name="Title 1"/>
          <p:cNvSpPr>
            <a:spLocks noGrp="1"/>
          </p:cNvSpPr>
          <p:nvPr>
            <p:ph type="title"/>
          </p:nvPr>
        </p:nvSpPr>
        <p:spPr>
          <a:xfrm>
            <a:off x="457200" y="182563"/>
            <a:ext cx="8229600" cy="553998"/>
          </a:xfrm>
        </p:spPr>
        <p:txBody>
          <a:bodyPr/>
          <a:lstStyle/>
          <a:p>
            <a:pPr marL="0" indent="0"/>
            <a:r>
              <a:rPr lang="en-US" dirty="0">
                <a:latin typeface="Calibri" pitchFamily="34" charset="0"/>
                <a:cs typeface="Calibri" pitchFamily="34" charset="0"/>
              </a:rPr>
              <a:t>Cost Methodology</a:t>
            </a:r>
          </a:p>
        </p:txBody>
      </p:sp>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30350" y="2316163"/>
            <a:ext cx="6083300" cy="37115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27618515"/>
      </p:ext>
    </p:extLst>
  </p:cSld>
  <p:clrMapOvr>
    <a:masterClrMapping/>
  </p:clrMapOvr>
  <p:transition spd="med">
    <p:fade/>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7155" name="Rectangle 3"/>
          <p:cNvSpPr>
            <a:spLocks noGrp="1" noChangeArrowheads="1"/>
          </p:cNvSpPr>
          <p:nvPr>
            <p:ph type="body" idx="1"/>
          </p:nvPr>
        </p:nvSpPr>
        <p:spPr/>
        <p:txBody>
          <a:bodyPr/>
          <a:lstStyle/>
          <a:p>
            <a:r>
              <a:rPr lang="en-US" sz="2000" dirty="0"/>
              <a:t>The CTL process configuration chosen for this study is designed to </a:t>
            </a:r>
          </a:p>
          <a:p>
            <a:pPr lvl="1"/>
            <a:r>
              <a:rPr lang="en-US" sz="2000" dirty="0"/>
              <a:t>Maximize the conversion of </a:t>
            </a:r>
            <a:r>
              <a:rPr lang="en-US" sz="2000" dirty="0" err="1"/>
              <a:t>feedstocks</a:t>
            </a:r>
            <a:r>
              <a:rPr lang="en-US" sz="2000" dirty="0"/>
              <a:t> to liquid transportation fuels, achieved through recycling unreacted synthesis gas back to the reactor;</a:t>
            </a:r>
          </a:p>
          <a:p>
            <a:pPr lvl="1"/>
            <a:r>
              <a:rPr lang="en-US" sz="2000" dirty="0"/>
              <a:t>Maximize diesel fuel as the primary liquid fuel product;</a:t>
            </a:r>
          </a:p>
          <a:p>
            <a:pPr lvl="1"/>
            <a:r>
              <a:rPr lang="en-US" sz="2000" dirty="0"/>
              <a:t>Produce enough electrical power for the facility to be self-sufficient, but minimize exported electrical power to a level no greater than 10 percent of the internal power requirements for the CO</a:t>
            </a:r>
            <a:r>
              <a:rPr lang="en-US" sz="2000" baseline="-25000" dirty="0"/>
              <a:t>2</a:t>
            </a:r>
            <a:r>
              <a:rPr lang="en-US" sz="2000" dirty="0"/>
              <a:t> sequestration case; </a:t>
            </a:r>
          </a:p>
          <a:p>
            <a:endParaRPr lang="en-US" dirty="0">
              <a:latin typeface="Calibri" pitchFamily="34" charset="0"/>
              <a:cs typeface="Calibri" pitchFamily="34" charset="0"/>
            </a:endParaRPr>
          </a:p>
        </p:txBody>
      </p:sp>
      <p:sp>
        <p:nvSpPr>
          <p:cNvPr id="3" name="Title 1"/>
          <p:cNvSpPr>
            <a:spLocks noGrp="1"/>
          </p:cNvSpPr>
          <p:nvPr>
            <p:ph type="title"/>
          </p:nvPr>
        </p:nvSpPr>
        <p:spPr>
          <a:xfrm>
            <a:off x="457200" y="182563"/>
            <a:ext cx="8229600" cy="553998"/>
          </a:xfrm>
        </p:spPr>
        <p:txBody>
          <a:bodyPr/>
          <a:lstStyle/>
          <a:p>
            <a:pPr marL="0" indent="0"/>
            <a:r>
              <a:rPr lang="en-US" dirty="0">
                <a:latin typeface="Calibri" pitchFamily="34" charset="0"/>
                <a:cs typeface="Calibri" pitchFamily="34" charset="0"/>
              </a:rPr>
              <a:t>Performance Methodology</a:t>
            </a:r>
          </a:p>
        </p:txBody>
      </p:sp>
    </p:spTree>
    <p:extLst>
      <p:ext uri="{BB962C8B-B14F-4D97-AF65-F5344CB8AC3E}">
        <p14:creationId xmlns:p14="http://schemas.microsoft.com/office/powerpoint/2010/main" val="3107892022"/>
      </p:ext>
    </p:extLst>
  </p:cSld>
  <p:clrMapOvr>
    <a:masterClrMapping/>
  </p:clrMapOvr>
  <p:transition spd="med">
    <p:fade/>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7155" name="Rectangle 3"/>
          <p:cNvSpPr>
            <a:spLocks noGrp="1" noChangeArrowheads="1"/>
          </p:cNvSpPr>
          <p:nvPr>
            <p:ph type="body" idx="1"/>
          </p:nvPr>
        </p:nvSpPr>
        <p:spPr/>
        <p:txBody>
          <a:bodyPr/>
          <a:lstStyle/>
          <a:p>
            <a:r>
              <a:rPr lang="en-US" sz="2000" dirty="0"/>
              <a:t>The facility was designed to produce 50,000 </a:t>
            </a:r>
            <a:r>
              <a:rPr lang="en-US" sz="2000" dirty="0" err="1"/>
              <a:t>bbl</a:t>
            </a:r>
            <a:r>
              <a:rPr lang="en-US" sz="2000" dirty="0"/>
              <a:t>/day of F-T liquids using an iron-based catalyst </a:t>
            </a:r>
          </a:p>
          <a:p>
            <a:r>
              <a:rPr lang="en-US" sz="2000" dirty="0"/>
              <a:t>The final product split was expected to be approximately 70:30 diesel/naphtha</a:t>
            </a:r>
          </a:p>
          <a:p>
            <a:r>
              <a:rPr lang="en-US" sz="2000" dirty="0"/>
              <a:t>Additional hydrogen is supplied to </a:t>
            </a:r>
            <a:r>
              <a:rPr lang="en-US" sz="2000" dirty="0" err="1"/>
              <a:t>hydroprocessing</a:t>
            </a:r>
            <a:r>
              <a:rPr lang="en-US" sz="2000" dirty="0"/>
              <a:t> units for product upgrading.</a:t>
            </a:r>
          </a:p>
          <a:p>
            <a:r>
              <a:rPr lang="en-US" sz="2000" dirty="0"/>
              <a:t>The diesel produced in the facility is ready for delivery to end-use customers.</a:t>
            </a:r>
          </a:p>
          <a:p>
            <a:r>
              <a:rPr lang="en-US" sz="2000" dirty="0"/>
              <a:t>The naphtha produced has been stabilized and can either be shipped to a refinery for further upgrading to a commercial grade gasoline </a:t>
            </a:r>
            <a:r>
              <a:rPr lang="en-US" sz="2000" dirty="0" err="1"/>
              <a:t>blendstock</a:t>
            </a:r>
            <a:r>
              <a:rPr lang="en-US" sz="2000" dirty="0"/>
              <a:t> or sold as a chemical feedstock.</a:t>
            </a:r>
          </a:p>
        </p:txBody>
      </p:sp>
      <p:sp>
        <p:nvSpPr>
          <p:cNvPr id="3" name="Title 1"/>
          <p:cNvSpPr>
            <a:spLocks noGrp="1"/>
          </p:cNvSpPr>
          <p:nvPr>
            <p:ph type="title"/>
          </p:nvPr>
        </p:nvSpPr>
        <p:spPr>
          <a:xfrm>
            <a:off x="457200" y="182563"/>
            <a:ext cx="8229600" cy="553998"/>
          </a:xfrm>
        </p:spPr>
        <p:txBody>
          <a:bodyPr/>
          <a:lstStyle/>
          <a:p>
            <a:pPr marL="0" indent="0"/>
            <a:r>
              <a:rPr lang="en-US" dirty="0">
                <a:latin typeface="Calibri" pitchFamily="34" charset="0"/>
                <a:cs typeface="Calibri" pitchFamily="34" charset="0"/>
              </a:rPr>
              <a:t>Performance Methodology</a:t>
            </a:r>
          </a:p>
        </p:txBody>
      </p:sp>
    </p:spTree>
    <p:extLst>
      <p:ext uri="{BB962C8B-B14F-4D97-AF65-F5344CB8AC3E}">
        <p14:creationId xmlns:p14="http://schemas.microsoft.com/office/powerpoint/2010/main" val="2541395214"/>
      </p:ext>
    </p:extLst>
  </p:cSld>
  <p:clrMapOvr>
    <a:masterClrMapping/>
  </p:clrMapOvr>
  <p:transition spd="med">
    <p:fade/>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7155" name="Rectangle 3"/>
          <p:cNvSpPr>
            <a:spLocks noGrp="1" noChangeArrowheads="1"/>
          </p:cNvSpPr>
          <p:nvPr>
            <p:ph type="body" idx="1"/>
          </p:nvPr>
        </p:nvSpPr>
        <p:spPr/>
        <p:txBody>
          <a:bodyPr/>
          <a:lstStyle/>
          <a:p>
            <a:r>
              <a:rPr lang="en-US" sz="2000" dirty="0"/>
              <a:t>The iron-based FT catalyst can promote WGS in situ</a:t>
            </a:r>
          </a:p>
          <a:p>
            <a:r>
              <a:rPr lang="en-US" sz="2000" dirty="0"/>
              <a:t>The FT reactor requires an H</a:t>
            </a:r>
            <a:r>
              <a:rPr lang="en-US" sz="2000" baseline="-25000" dirty="0"/>
              <a:t>2</a:t>
            </a:r>
            <a:r>
              <a:rPr lang="en-US" sz="2000" dirty="0"/>
              <a:t>/CO molar ratio of 1:1 to 1.1:1</a:t>
            </a:r>
          </a:p>
          <a:p>
            <a:r>
              <a:rPr lang="en-US" sz="2000" dirty="0"/>
              <a:t>The H</a:t>
            </a:r>
            <a:r>
              <a:rPr lang="en-US" sz="2000" baseline="-25000" dirty="0"/>
              <a:t>2</a:t>
            </a:r>
            <a:r>
              <a:rPr lang="en-US" sz="2000" dirty="0"/>
              <a:t>O:CO ratio was based on common practice and assures an atmosphere conducive to shifting and provides a suitable moisture content at the WGS exit to prevent coking.  </a:t>
            </a:r>
          </a:p>
          <a:p>
            <a:r>
              <a:rPr lang="en-US" sz="2000" dirty="0"/>
              <a:t>In systems without significant water gas shift activity, the S# is targeted to values near 2 . Since the iron-based catalyst promotes the WGS reaction, the S# is less than 2 in the study cases.</a:t>
            </a:r>
          </a:p>
          <a:p>
            <a:endParaRPr lang="en-US" dirty="0"/>
          </a:p>
        </p:txBody>
      </p:sp>
      <p:sp>
        <p:nvSpPr>
          <p:cNvPr id="3" name="Title 1"/>
          <p:cNvSpPr>
            <a:spLocks noGrp="1"/>
          </p:cNvSpPr>
          <p:nvPr>
            <p:ph type="title"/>
          </p:nvPr>
        </p:nvSpPr>
        <p:spPr>
          <a:xfrm>
            <a:off x="457200" y="182563"/>
            <a:ext cx="8229600" cy="553998"/>
          </a:xfrm>
        </p:spPr>
        <p:txBody>
          <a:bodyPr/>
          <a:lstStyle/>
          <a:p>
            <a:pPr marL="0" indent="0"/>
            <a:r>
              <a:rPr lang="en-US" dirty="0">
                <a:latin typeface="Calibri" pitchFamily="34" charset="0"/>
                <a:cs typeface="Calibri" pitchFamily="34" charset="0"/>
              </a:rPr>
              <a:t>Performance Methodology</a:t>
            </a:r>
          </a:p>
        </p:txBody>
      </p:sp>
      <p:pic>
        <p:nvPicPr>
          <p:cNvPr id="9218"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22831" y="4058272"/>
            <a:ext cx="7392671" cy="2384484"/>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8194"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072032" y="4637614"/>
            <a:ext cx="5940425" cy="60801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84816907"/>
      </p:ext>
    </p:extLst>
  </p:cSld>
  <p:clrMapOvr>
    <a:masterClrMapping/>
  </p:clrMapOvr>
  <p:transition spd="med">
    <p:fade/>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7155" name="Rectangle 3"/>
          <p:cNvSpPr>
            <a:spLocks noGrp="1" noChangeArrowheads="1"/>
          </p:cNvSpPr>
          <p:nvPr>
            <p:ph type="body" idx="1"/>
          </p:nvPr>
        </p:nvSpPr>
        <p:spPr/>
        <p:txBody>
          <a:bodyPr/>
          <a:lstStyle/>
          <a:p>
            <a:r>
              <a:rPr lang="en-US" sz="2000" dirty="0"/>
              <a:t>From a modeling standpoint, the CTL was split into a gasification and an FT area.</a:t>
            </a:r>
          </a:p>
          <a:p>
            <a:pPr lvl="1"/>
            <a:r>
              <a:rPr lang="en-US" sz="2000" dirty="0"/>
              <a:t>Fuel gas was transferred from the FT area to the gasification area</a:t>
            </a:r>
          </a:p>
          <a:p>
            <a:pPr lvl="1"/>
            <a:r>
              <a:rPr lang="en-US" sz="2000" dirty="0"/>
              <a:t>The two models did not have the same component list – adjustments were required</a:t>
            </a:r>
          </a:p>
          <a:p>
            <a:pPr lvl="1"/>
            <a:r>
              <a:rPr lang="en-US" sz="2000" dirty="0"/>
              <a:t>Hydrocarbons heavier than methane were changed to methane on a weight basis</a:t>
            </a:r>
          </a:p>
          <a:p>
            <a:pPr lvl="2"/>
            <a:r>
              <a:rPr lang="en-US" sz="1600" dirty="0"/>
              <a:t>Overestimates heating value</a:t>
            </a:r>
          </a:p>
          <a:p>
            <a:pPr lvl="2"/>
            <a:r>
              <a:rPr lang="en-US" sz="1600" dirty="0"/>
              <a:t>Increases power production – methane has a higher heating value than heavier hydrocarbons</a:t>
            </a:r>
          </a:p>
          <a:p>
            <a:pPr lvl="1"/>
            <a:r>
              <a:rPr lang="en-US" sz="2000" dirty="0"/>
              <a:t>However, this change is slight since there is only a relatively small amount of these hydrocarbons in the total fuel gas going to the gas turbine. </a:t>
            </a:r>
            <a:endParaRPr lang="en-US" dirty="0"/>
          </a:p>
        </p:txBody>
      </p:sp>
      <p:sp>
        <p:nvSpPr>
          <p:cNvPr id="3" name="Title 1"/>
          <p:cNvSpPr>
            <a:spLocks noGrp="1"/>
          </p:cNvSpPr>
          <p:nvPr>
            <p:ph type="title"/>
          </p:nvPr>
        </p:nvSpPr>
        <p:spPr>
          <a:xfrm>
            <a:off x="457200" y="182563"/>
            <a:ext cx="8229600" cy="553998"/>
          </a:xfrm>
        </p:spPr>
        <p:txBody>
          <a:bodyPr/>
          <a:lstStyle/>
          <a:p>
            <a:pPr marL="0" indent="0"/>
            <a:r>
              <a:rPr lang="en-US" dirty="0">
                <a:latin typeface="Calibri" pitchFamily="34" charset="0"/>
                <a:cs typeface="Calibri" pitchFamily="34" charset="0"/>
              </a:rPr>
              <a:t>Performance Methodology</a:t>
            </a:r>
          </a:p>
        </p:txBody>
      </p:sp>
    </p:spTree>
    <p:extLst>
      <p:ext uri="{BB962C8B-B14F-4D97-AF65-F5344CB8AC3E}">
        <p14:creationId xmlns:p14="http://schemas.microsoft.com/office/powerpoint/2010/main" val="273197850"/>
      </p:ext>
    </p:extLst>
  </p:cSld>
  <p:clrMapOvr>
    <a:masterClrMapping/>
  </p:clrMapOvr>
  <p:transition spd="med">
    <p:fade/>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a:spLocks noGrp="1"/>
          </p:cNvSpPr>
          <p:nvPr>
            <p:ph type="title"/>
          </p:nvPr>
        </p:nvSpPr>
        <p:spPr>
          <a:xfrm>
            <a:off x="457200" y="182563"/>
            <a:ext cx="8229600" cy="553998"/>
          </a:xfrm>
        </p:spPr>
        <p:txBody>
          <a:bodyPr/>
          <a:lstStyle/>
          <a:p>
            <a:pPr marL="0" indent="0"/>
            <a:r>
              <a:rPr lang="en-US" dirty="0">
                <a:latin typeface="Calibri" pitchFamily="34" charset="0"/>
                <a:cs typeface="Calibri" pitchFamily="34" charset="0"/>
              </a:rPr>
              <a:t>Performance Methodology</a:t>
            </a:r>
          </a:p>
        </p:txBody>
      </p:sp>
      <p:pic>
        <p:nvPicPr>
          <p:cNvPr id="10242"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2396" y="1003577"/>
            <a:ext cx="8972425" cy="564288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39426282"/>
      </p:ext>
    </p:extLst>
  </p:cSld>
  <p:clrMapOvr>
    <a:masterClrMapping/>
  </p:clrMapOvr>
  <p:transition spd="med">
    <p:fade/>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i="1" dirty="0"/>
              <a:t>Challenge: </a:t>
            </a:r>
            <a:r>
              <a:rPr lang="en-US" dirty="0"/>
              <a:t>Biomass Availability &amp; Reliability</a:t>
            </a:r>
          </a:p>
        </p:txBody>
      </p:sp>
      <p:graphicFrame>
        <p:nvGraphicFramePr>
          <p:cNvPr id="4" name="Content Placeholder 3"/>
          <p:cNvGraphicFramePr>
            <a:graphicFrameLocks noGrp="1"/>
          </p:cNvGraphicFramePr>
          <p:nvPr>
            <p:ph idx="1"/>
          </p:nvPr>
        </p:nvGraphicFramePr>
        <p:xfrm>
          <a:off x="457200" y="1234055"/>
          <a:ext cx="8229600" cy="3042920"/>
        </p:xfrm>
        <a:graphic>
          <a:graphicData uri="http://schemas.openxmlformats.org/drawingml/2006/table">
            <a:tbl>
              <a:tblPr firstRow="1" bandRow="1">
                <a:tableStyleId>{93296810-A885-4BE3-A3E7-6D5BEEA58F35}</a:tableStyleId>
              </a:tblPr>
              <a:tblGrid>
                <a:gridCol w="2743200">
                  <a:extLst>
                    <a:ext uri="{9D8B030D-6E8A-4147-A177-3AD203B41FA5}">
                      <a16:colId xmlns:a16="http://schemas.microsoft.com/office/drawing/2014/main" val="20000"/>
                    </a:ext>
                  </a:extLst>
                </a:gridCol>
                <a:gridCol w="2743200">
                  <a:extLst>
                    <a:ext uri="{9D8B030D-6E8A-4147-A177-3AD203B41FA5}">
                      <a16:colId xmlns:a16="http://schemas.microsoft.com/office/drawing/2014/main" val="20001"/>
                    </a:ext>
                  </a:extLst>
                </a:gridCol>
                <a:gridCol w="2743200">
                  <a:extLst>
                    <a:ext uri="{9D8B030D-6E8A-4147-A177-3AD203B41FA5}">
                      <a16:colId xmlns:a16="http://schemas.microsoft.com/office/drawing/2014/main" val="20002"/>
                    </a:ext>
                  </a:extLst>
                </a:gridCol>
              </a:tblGrid>
              <a:tr h="370840">
                <a:tc rowSpan="2">
                  <a:txBody>
                    <a:bodyPr/>
                    <a:lstStyle/>
                    <a:p>
                      <a:pPr algn="ctr"/>
                      <a:r>
                        <a:rPr lang="en-US" dirty="0">
                          <a:ln>
                            <a:solidFill>
                              <a:schemeClr val="bg1"/>
                            </a:solidFill>
                          </a:ln>
                        </a:rPr>
                        <a:t>Biomass Type</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r>
                        <a:rPr lang="en-US" dirty="0">
                          <a:ln>
                            <a:solidFill>
                              <a:schemeClr val="bg1"/>
                            </a:solidFill>
                          </a:ln>
                        </a:rPr>
                        <a:t>USDA</a:t>
                      </a:r>
                      <a:br>
                        <a:rPr lang="en-US" dirty="0">
                          <a:ln>
                            <a:solidFill>
                              <a:schemeClr val="bg1"/>
                            </a:solidFill>
                          </a:ln>
                        </a:rPr>
                      </a:br>
                      <a:r>
                        <a:rPr lang="en-US" dirty="0">
                          <a:ln>
                            <a:solidFill>
                              <a:schemeClr val="bg1"/>
                            </a:solidFill>
                          </a:ln>
                        </a:rPr>
                        <a:t>Billion-Ton</a:t>
                      </a:r>
                      <a:r>
                        <a:rPr lang="en-US" baseline="0" dirty="0">
                          <a:ln>
                            <a:solidFill>
                              <a:schemeClr val="bg1"/>
                            </a:solidFill>
                          </a:ln>
                        </a:rPr>
                        <a:t> Study (2005)</a:t>
                      </a:r>
                      <a:endParaRPr lang="en-US" dirty="0">
                        <a:ln>
                          <a:solidFill>
                            <a:schemeClr val="bg1"/>
                          </a:solidFill>
                        </a:ln>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r>
                        <a:rPr lang="en-US" dirty="0">
                          <a:ln>
                            <a:solidFill>
                              <a:schemeClr val="bg1"/>
                            </a:solidFill>
                          </a:ln>
                        </a:rPr>
                        <a:t>DOE/FEMP</a:t>
                      </a:r>
                      <a:br>
                        <a:rPr lang="en-US" baseline="0" dirty="0">
                          <a:ln>
                            <a:solidFill>
                              <a:schemeClr val="bg1"/>
                            </a:solidFill>
                          </a:ln>
                        </a:rPr>
                      </a:br>
                      <a:r>
                        <a:rPr lang="en-US" baseline="0" dirty="0">
                          <a:ln>
                            <a:solidFill>
                              <a:schemeClr val="bg1"/>
                            </a:solidFill>
                          </a:ln>
                        </a:rPr>
                        <a:t>Biomass Energy Analytical Model</a:t>
                      </a:r>
                      <a:br>
                        <a:rPr lang="en-US" baseline="0" dirty="0">
                          <a:ln>
                            <a:solidFill>
                              <a:schemeClr val="bg1"/>
                            </a:solidFill>
                          </a:ln>
                        </a:rPr>
                      </a:br>
                      <a:r>
                        <a:rPr lang="en-US" baseline="0" dirty="0">
                          <a:ln>
                            <a:solidFill>
                              <a:schemeClr val="bg1"/>
                            </a:solidFill>
                          </a:ln>
                        </a:rPr>
                        <a:t>(2010, Draft)</a:t>
                      </a:r>
                      <a:endParaRPr lang="en-US" dirty="0">
                        <a:ln>
                          <a:solidFill>
                            <a:schemeClr val="bg1"/>
                          </a:solidFill>
                        </a:ln>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0000"/>
                  </a:ext>
                </a:extLst>
              </a:tr>
              <a:tr h="370840">
                <a:tc vMerge="1">
                  <a:txBody>
                    <a:bodyPr/>
                    <a:lstStyle/>
                    <a:p>
                      <a:endParaRPr lang="en-US" dirty="0"/>
                    </a:p>
                  </a:txBody>
                  <a:tcPr/>
                </a:tc>
                <a:tc gridSpan="2">
                  <a:txBody>
                    <a:bodyPr/>
                    <a:lstStyle/>
                    <a:p>
                      <a:pPr algn="ctr"/>
                      <a:r>
                        <a:rPr lang="en-US" b="1" dirty="0">
                          <a:ln>
                            <a:solidFill>
                              <a:schemeClr val="bg1"/>
                            </a:solidFill>
                          </a:ln>
                          <a:solidFill>
                            <a:schemeClr val="bg1"/>
                          </a:solidFill>
                        </a:rPr>
                        <a:t>Million Metric</a:t>
                      </a:r>
                      <a:r>
                        <a:rPr lang="en-US" b="1" baseline="0" dirty="0">
                          <a:ln>
                            <a:solidFill>
                              <a:schemeClr val="bg1"/>
                            </a:solidFill>
                          </a:ln>
                          <a:solidFill>
                            <a:schemeClr val="bg1"/>
                          </a:solidFill>
                        </a:rPr>
                        <a:t> </a:t>
                      </a:r>
                      <a:r>
                        <a:rPr lang="en-US" b="1" baseline="0" dirty="0" err="1">
                          <a:ln>
                            <a:solidFill>
                              <a:schemeClr val="bg1"/>
                            </a:solidFill>
                          </a:ln>
                          <a:solidFill>
                            <a:schemeClr val="bg1"/>
                          </a:solidFill>
                        </a:rPr>
                        <a:t>T</a:t>
                      </a:r>
                      <a:r>
                        <a:rPr lang="en-US" b="1" dirty="0" err="1">
                          <a:ln>
                            <a:solidFill>
                              <a:schemeClr val="bg1"/>
                            </a:solidFill>
                          </a:ln>
                          <a:solidFill>
                            <a:schemeClr val="bg1"/>
                          </a:solidFill>
                        </a:rPr>
                        <a:t>onnes</a:t>
                      </a:r>
                      <a:r>
                        <a:rPr lang="en-US" b="1" dirty="0">
                          <a:ln>
                            <a:solidFill>
                              <a:schemeClr val="bg1"/>
                            </a:solidFill>
                          </a:ln>
                          <a:solidFill>
                            <a:schemeClr val="bg1"/>
                          </a:solidFill>
                        </a:rPr>
                        <a:t> per Year</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6"/>
                    </a:solidFill>
                  </a:tcPr>
                </a:tc>
                <a:tc hMerge="1">
                  <a:txBody>
                    <a:bodyPr/>
                    <a:lstStyle/>
                    <a:p>
                      <a:pPr algn="ctr"/>
                      <a:endParaRPr lang="en-US" dirty="0"/>
                    </a:p>
                  </a:txBody>
                  <a:tcPr/>
                </a:tc>
                <a:extLst>
                  <a:ext uri="{0D108BD9-81ED-4DB2-BD59-A6C34878D82A}">
                    <a16:rowId xmlns:a16="http://schemas.microsoft.com/office/drawing/2014/main" val="10001"/>
                  </a:ext>
                </a:extLst>
              </a:tr>
              <a:tr h="370840">
                <a:tc>
                  <a:txBody>
                    <a:bodyPr/>
                    <a:lstStyle/>
                    <a:p>
                      <a:r>
                        <a:rPr lang="en-US" dirty="0"/>
                        <a:t>Agricultural Residue</a:t>
                      </a:r>
                    </a:p>
                  </a:txBody>
                  <a:tcPr>
                    <a:lnT w="12700" cap="flat" cmpd="sng" algn="ctr">
                      <a:solidFill>
                        <a:schemeClr val="bg1"/>
                      </a:solidFill>
                      <a:prstDash val="solid"/>
                      <a:round/>
                      <a:headEnd type="none" w="med" len="med"/>
                      <a:tailEnd type="none" w="med" len="med"/>
                    </a:lnT>
                  </a:tcPr>
                </a:tc>
                <a:tc>
                  <a:txBody>
                    <a:bodyPr/>
                    <a:lstStyle/>
                    <a:p>
                      <a:pPr algn="ctr"/>
                      <a:r>
                        <a:rPr lang="en-US" dirty="0"/>
                        <a:t>102.5</a:t>
                      </a:r>
                    </a:p>
                  </a:txBody>
                  <a:tcPr>
                    <a:lnT w="12700" cap="flat" cmpd="sng" algn="ctr">
                      <a:solidFill>
                        <a:schemeClr val="bg1"/>
                      </a:solidFill>
                      <a:prstDash val="solid"/>
                      <a:round/>
                      <a:headEnd type="none" w="med" len="med"/>
                      <a:tailEnd type="none" w="med" len="med"/>
                    </a:lnT>
                  </a:tcPr>
                </a:tc>
                <a:tc>
                  <a:txBody>
                    <a:bodyPr/>
                    <a:lstStyle/>
                    <a:p>
                      <a:pPr algn="ctr"/>
                      <a:r>
                        <a:rPr lang="en-US" dirty="0"/>
                        <a:t>227.1</a:t>
                      </a:r>
                    </a:p>
                  </a:txBody>
                  <a:tcPr>
                    <a:lnT w="12700" cap="flat" cmpd="sng" algn="ctr">
                      <a:solidFill>
                        <a:schemeClr val="bg1"/>
                      </a:solidFill>
                      <a:prstDash val="solid"/>
                      <a:round/>
                      <a:headEnd type="none" w="med" len="med"/>
                      <a:tailEnd type="none" w="med" len="med"/>
                    </a:lnT>
                  </a:tcPr>
                </a:tc>
                <a:extLst>
                  <a:ext uri="{0D108BD9-81ED-4DB2-BD59-A6C34878D82A}">
                    <a16:rowId xmlns:a16="http://schemas.microsoft.com/office/drawing/2014/main" val="10002"/>
                  </a:ext>
                </a:extLst>
              </a:tr>
              <a:tr h="370840">
                <a:tc>
                  <a:txBody>
                    <a:bodyPr/>
                    <a:lstStyle/>
                    <a:p>
                      <a:r>
                        <a:rPr lang="en-US" dirty="0"/>
                        <a:t>Wood Residues</a:t>
                      </a:r>
                    </a:p>
                  </a:txBody>
                  <a:tcPr/>
                </a:tc>
                <a:tc>
                  <a:txBody>
                    <a:bodyPr/>
                    <a:lstStyle/>
                    <a:p>
                      <a:pPr algn="ctr"/>
                      <a:r>
                        <a:rPr lang="en-US" dirty="0"/>
                        <a:t>124.3</a:t>
                      </a:r>
                    </a:p>
                  </a:txBody>
                  <a:tcPr/>
                </a:tc>
                <a:tc>
                  <a:txBody>
                    <a:bodyPr/>
                    <a:lstStyle/>
                    <a:p>
                      <a:pPr algn="ctr"/>
                      <a:r>
                        <a:rPr lang="en-US" dirty="0"/>
                        <a:t>328.7</a:t>
                      </a:r>
                    </a:p>
                  </a:txBody>
                  <a:tcPr/>
                </a:tc>
                <a:extLst>
                  <a:ext uri="{0D108BD9-81ED-4DB2-BD59-A6C34878D82A}">
                    <a16:rowId xmlns:a16="http://schemas.microsoft.com/office/drawing/2014/main" val="10003"/>
                  </a:ext>
                </a:extLst>
              </a:tr>
              <a:tr h="370840">
                <a:tc>
                  <a:txBody>
                    <a:bodyPr/>
                    <a:lstStyle/>
                    <a:p>
                      <a:r>
                        <a:rPr lang="en-US" dirty="0"/>
                        <a:t>Manures</a:t>
                      </a:r>
                    </a:p>
                  </a:txBody>
                  <a:tcPr/>
                </a:tc>
                <a:tc>
                  <a:txBody>
                    <a:bodyPr/>
                    <a:lstStyle/>
                    <a:p>
                      <a:pPr algn="ctr"/>
                      <a:r>
                        <a:rPr lang="en-US" dirty="0"/>
                        <a:t>31.8</a:t>
                      </a:r>
                    </a:p>
                  </a:txBody>
                  <a:tcPr/>
                </a:tc>
                <a:tc>
                  <a:txBody>
                    <a:bodyPr/>
                    <a:lstStyle/>
                    <a:p>
                      <a:pPr algn="ctr"/>
                      <a:r>
                        <a:rPr lang="en-US" dirty="0"/>
                        <a:t>32.0</a:t>
                      </a:r>
                    </a:p>
                  </a:txBody>
                  <a:tcPr/>
                </a:tc>
                <a:extLst>
                  <a:ext uri="{0D108BD9-81ED-4DB2-BD59-A6C34878D82A}">
                    <a16:rowId xmlns:a16="http://schemas.microsoft.com/office/drawing/2014/main" val="10004"/>
                  </a:ext>
                </a:extLst>
              </a:tr>
              <a:tr h="370840">
                <a:tc>
                  <a:txBody>
                    <a:bodyPr/>
                    <a:lstStyle/>
                    <a:p>
                      <a:r>
                        <a:rPr lang="en-US" b="1" dirty="0"/>
                        <a:t>Total:</a:t>
                      </a:r>
                    </a:p>
                  </a:txBody>
                  <a:tcPr/>
                </a:tc>
                <a:tc>
                  <a:txBody>
                    <a:bodyPr/>
                    <a:lstStyle/>
                    <a:p>
                      <a:pPr algn="ctr"/>
                      <a:r>
                        <a:rPr lang="en-US" b="1" dirty="0"/>
                        <a:t>258.6</a:t>
                      </a:r>
                    </a:p>
                  </a:txBody>
                  <a:tcPr/>
                </a:tc>
                <a:tc>
                  <a:txBody>
                    <a:bodyPr/>
                    <a:lstStyle/>
                    <a:p>
                      <a:pPr algn="ctr"/>
                      <a:r>
                        <a:rPr lang="en-US" b="1" dirty="0"/>
                        <a:t>587.8</a:t>
                      </a:r>
                    </a:p>
                  </a:txBody>
                  <a:tcPr/>
                </a:tc>
                <a:extLst>
                  <a:ext uri="{0D108BD9-81ED-4DB2-BD59-A6C34878D82A}">
                    <a16:rowId xmlns:a16="http://schemas.microsoft.com/office/drawing/2014/main" val="10005"/>
                  </a:ext>
                </a:extLst>
              </a:tr>
            </a:tbl>
          </a:graphicData>
        </a:graphic>
      </p:graphicFrame>
      <p:sp>
        <p:nvSpPr>
          <p:cNvPr id="6" name="TextBox 5"/>
          <p:cNvSpPr txBox="1"/>
          <p:nvPr/>
        </p:nvSpPr>
        <p:spPr>
          <a:xfrm>
            <a:off x="699135" y="4368165"/>
            <a:ext cx="7856220" cy="2000548"/>
          </a:xfrm>
          <a:prstGeom prst="rect">
            <a:avLst/>
          </a:prstGeom>
          <a:noFill/>
        </p:spPr>
        <p:txBody>
          <a:bodyPr wrap="square" rtlCol="0">
            <a:spAutoFit/>
          </a:bodyPr>
          <a:lstStyle/>
          <a:p>
            <a:pPr algn="ctr" fontAlgn="base">
              <a:spcBef>
                <a:spcPct val="0"/>
              </a:spcBef>
              <a:spcAft>
                <a:spcPts val="1200"/>
              </a:spcAft>
            </a:pPr>
            <a:r>
              <a:rPr lang="en-US" b="1" i="1" dirty="0">
                <a:solidFill>
                  <a:srgbClr val="C00000"/>
                </a:solidFill>
                <a:latin typeface="Arial" charset="0"/>
                <a:cs typeface="Arial" charset="0"/>
              </a:rPr>
              <a:t>½ Billion Metric </a:t>
            </a:r>
            <a:r>
              <a:rPr lang="en-US" b="1" i="1" dirty="0" err="1">
                <a:solidFill>
                  <a:srgbClr val="C00000"/>
                </a:solidFill>
                <a:latin typeface="Arial" charset="0"/>
                <a:cs typeface="Arial" charset="0"/>
              </a:rPr>
              <a:t>Tonnes</a:t>
            </a:r>
            <a:r>
              <a:rPr lang="en-US" b="1" i="1" dirty="0">
                <a:solidFill>
                  <a:srgbClr val="C00000"/>
                </a:solidFill>
                <a:latin typeface="Arial" charset="0"/>
                <a:cs typeface="Arial" charset="0"/>
              </a:rPr>
              <a:t> Seems Like a lot of Biomass,</a:t>
            </a:r>
            <a:br>
              <a:rPr lang="en-US" b="1" i="1" dirty="0">
                <a:solidFill>
                  <a:srgbClr val="C00000"/>
                </a:solidFill>
                <a:latin typeface="Arial" charset="0"/>
                <a:cs typeface="Arial" charset="0"/>
              </a:rPr>
            </a:br>
            <a:r>
              <a:rPr lang="en-US" b="1" i="1" dirty="0">
                <a:solidFill>
                  <a:srgbClr val="C00000"/>
                </a:solidFill>
                <a:latin typeface="Arial" charset="0"/>
                <a:cs typeface="Arial" charset="0"/>
              </a:rPr>
              <a:t>Equal to about 25% of U.S. Electricity Consumption.</a:t>
            </a:r>
          </a:p>
          <a:p>
            <a:pPr algn="ctr" fontAlgn="base">
              <a:spcBef>
                <a:spcPct val="0"/>
              </a:spcBef>
              <a:spcAft>
                <a:spcPts val="1200"/>
              </a:spcAft>
            </a:pPr>
            <a:r>
              <a:rPr lang="en-US" sz="1600" i="1" dirty="0">
                <a:solidFill>
                  <a:srgbClr val="003399"/>
                </a:solidFill>
                <a:latin typeface="Arial" charset="0"/>
                <a:cs typeface="Arial" charset="0"/>
              </a:rPr>
              <a:t>However, it is dispersed around the United States and can only be collected based on seasonal harvests or logging schedules</a:t>
            </a:r>
            <a:br>
              <a:rPr lang="en-US" sz="1600" i="1" dirty="0">
                <a:solidFill>
                  <a:srgbClr val="003399"/>
                </a:solidFill>
                <a:latin typeface="Arial" charset="0"/>
                <a:cs typeface="Arial" charset="0"/>
              </a:rPr>
            </a:br>
            <a:r>
              <a:rPr lang="en-US" sz="1600" i="1" dirty="0">
                <a:solidFill>
                  <a:srgbClr val="003399"/>
                </a:solidFill>
                <a:latin typeface="Arial" charset="0"/>
                <a:cs typeface="Arial" charset="0"/>
              </a:rPr>
              <a:t>(exception is forest thinning to reduce fire hazards and manures).</a:t>
            </a:r>
            <a:endParaRPr lang="en-US" i="1" dirty="0">
              <a:solidFill>
                <a:srgbClr val="003399"/>
              </a:solidFill>
              <a:latin typeface="Arial" charset="0"/>
              <a:cs typeface="Arial" charset="0"/>
            </a:endParaRPr>
          </a:p>
          <a:p>
            <a:pPr algn="ctr" fontAlgn="base">
              <a:spcBef>
                <a:spcPct val="0"/>
              </a:spcBef>
              <a:spcAft>
                <a:spcPts val="1200"/>
              </a:spcAft>
            </a:pPr>
            <a:r>
              <a:rPr lang="en-US" b="1" i="1" dirty="0">
                <a:solidFill>
                  <a:srgbClr val="C00000"/>
                </a:solidFill>
                <a:latin typeface="Arial" charset="0"/>
                <a:cs typeface="Arial" charset="0"/>
              </a:rPr>
              <a:t>A Significant Availability and Reliability Challenge.</a:t>
            </a:r>
          </a:p>
        </p:txBody>
      </p:sp>
      <p:sp>
        <p:nvSpPr>
          <p:cNvPr id="7" name="TextBox 6"/>
          <p:cNvSpPr txBox="1"/>
          <p:nvPr/>
        </p:nvSpPr>
        <p:spPr>
          <a:xfrm>
            <a:off x="605991" y="6488668"/>
            <a:ext cx="8176260" cy="369332"/>
          </a:xfrm>
          <a:prstGeom prst="rect">
            <a:avLst/>
          </a:prstGeom>
          <a:noFill/>
        </p:spPr>
        <p:txBody>
          <a:bodyPr wrap="square" rtlCol="0">
            <a:spAutoFit/>
          </a:bodyPr>
          <a:lstStyle/>
          <a:p>
            <a:pPr fontAlgn="base">
              <a:spcBef>
                <a:spcPct val="0"/>
              </a:spcBef>
              <a:spcAft>
                <a:spcPct val="0"/>
              </a:spcAft>
            </a:pPr>
            <a:r>
              <a:rPr lang="en-US" sz="600" i="1" dirty="0">
                <a:solidFill>
                  <a:srgbClr val="003399"/>
                </a:solidFill>
                <a:latin typeface="Arial" charset="0"/>
                <a:cs typeface="Arial" charset="0"/>
              </a:rPr>
              <a:t>USDA Source: </a:t>
            </a:r>
            <a:r>
              <a:rPr lang="en-US" sz="600" i="1" dirty="0" err="1">
                <a:solidFill>
                  <a:srgbClr val="003399"/>
                </a:solidFill>
                <a:latin typeface="Arial" charset="0"/>
                <a:cs typeface="Arial" charset="0"/>
              </a:rPr>
              <a:t>Perlack</a:t>
            </a:r>
            <a:r>
              <a:rPr lang="en-US" sz="600" i="1" dirty="0">
                <a:solidFill>
                  <a:srgbClr val="003399"/>
                </a:solidFill>
                <a:latin typeface="Arial" charset="0"/>
                <a:cs typeface="Arial" charset="0"/>
              </a:rPr>
              <a:t>, R.D., et al. "Biomass as Feedstock for a </a:t>
            </a:r>
            <a:r>
              <a:rPr lang="en-US" sz="600" i="1" dirty="0" err="1">
                <a:solidFill>
                  <a:srgbClr val="003399"/>
                </a:solidFill>
                <a:latin typeface="Arial" charset="0"/>
                <a:cs typeface="Arial" charset="0"/>
              </a:rPr>
              <a:t>Bioenergy</a:t>
            </a:r>
            <a:r>
              <a:rPr lang="en-US" sz="600" i="1" dirty="0">
                <a:solidFill>
                  <a:srgbClr val="003399"/>
                </a:solidFill>
                <a:latin typeface="Arial" charset="0"/>
                <a:cs typeface="Arial" charset="0"/>
              </a:rPr>
              <a:t> and </a:t>
            </a:r>
            <a:r>
              <a:rPr lang="en-US" sz="600" i="1" dirty="0" err="1">
                <a:solidFill>
                  <a:srgbClr val="003399"/>
                </a:solidFill>
                <a:latin typeface="Arial" charset="0"/>
                <a:cs typeface="Arial" charset="0"/>
              </a:rPr>
              <a:t>Bioproducts</a:t>
            </a:r>
            <a:r>
              <a:rPr lang="en-US" sz="600" i="1" dirty="0">
                <a:solidFill>
                  <a:srgbClr val="003399"/>
                </a:solidFill>
                <a:latin typeface="Arial" charset="0"/>
                <a:cs typeface="Arial" charset="0"/>
              </a:rPr>
              <a:t> Industry: The Technical Feasibility of a Billion-Ton Annual Supply," Oak Ridge National Laboratory: Oak Ridge, TN, 2005; DOE/GO-102005-2135, ORNL/TM-2005/66.</a:t>
            </a:r>
          </a:p>
          <a:p>
            <a:pPr fontAlgn="base">
              <a:spcBef>
                <a:spcPct val="0"/>
              </a:spcBef>
              <a:spcAft>
                <a:spcPct val="0"/>
              </a:spcAft>
            </a:pPr>
            <a:r>
              <a:rPr lang="en-US" sz="600" i="1" dirty="0">
                <a:solidFill>
                  <a:srgbClr val="003399"/>
                </a:solidFill>
                <a:latin typeface="Arial" charset="0"/>
                <a:cs typeface="Arial" charset="0"/>
              </a:rPr>
              <a:t>DOE/FEMP Source: </a:t>
            </a:r>
            <a:r>
              <a:rPr lang="en-US" sz="600" i="1" dirty="0" err="1">
                <a:solidFill>
                  <a:srgbClr val="003399"/>
                </a:solidFill>
                <a:latin typeface="Arial" charset="0"/>
                <a:cs typeface="Arial" charset="0"/>
              </a:rPr>
              <a:t>Hustwit</a:t>
            </a:r>
            <a:r>
              <a:rPr lang="en-US" sz="600" i="1" dirty="0">
                <a:solidFill>
                  <a:srgbClr val="003399"/>
                </a:solidFill>
                <a:latin typeface="Arial" charset="0"/>
                <a:cs typeface="Arial" charset="0"/>
              </a:rPr>
              <a:t>, C., et. al. “Biomass Energy Analytical Model,” Federal Energy Management Program, National Energy Technology Laboratory, Pittsburgh, PA; November 2010 Draft Report.</a:t>
            </a:r>
          </a:p>
        </p:txBody>
      </p:sp>
    </p:spTree>
    <p:extLst>
      <p:ext uri="{BB962C8B-B14F-4D97-AF65-F5344CB8AC3E}">
        <p14:creationId xmlns:p14="http://schemas.microsoft.com/office/powerpoint/2010/main" val="429561451"/>
      </p:ext>
    </p:extLst>
  </p:cSld>
  <p:clrMapOvr>
    <a:masterClrMapping/>
  </p:clrMapOvr>
  <p:transition spd="med">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1"/>
          </p:nvPr>
        </p:nvSpPr>
        <p:spPr>
          <a:xfrm>
            <a:off x="3686049" y="6514646"/>
            <a:ext cx="5029200" cy="276999"/>
          </a:xfrm>
        </p:spPr>
        <p:txBody>
          <a:bodyPr/>
          <a:lstStyle/>
          <a:p>
            <a:r>
              <a:rPr lang="en-US" dirty="0">
                <a:hlinkClick r:id="rId3"/>
              </a:rPr>
              <a:t>http://energy.gov/sites/prod/files/2015/12/f27/2015-IP30%3B%20Special%20Issue%2010%20year%20anniversary%20IPCC.pdf</a:t>
            </a:r>
            <a:endParaRPr lang="en-US" dirty="0"/>
          </a:p>
          <a:p>
            <a:endParaRPr lang="en-US" dirty="0"/>
          </a:p>
        </p:txBody>
      </p:sp>
      <p:sp>
        <p:nvSpPr>
          <p:cNvPr id="6" name="Title 1"/>
          <p:cNvSpPr>
            <a:spLocks noGrp="1"/>
          </p:cNvSpPr>
          <p:nvPr>
            <p:ph type="title"/>
          </p:nvPr>
        </p:nvSpPr>
        <p:spPr>
          <a:xfrm>
            <a:off x="544788" y="305098"/>
            <a:ext cx="7223760" cy="523220"/>
          </a:xfrm>
        </p:spPr>
        <p:txBody>
          <a:bodyPr/>
          <a:lstStyle/>
          <a:p>
            <a:r>
              <a:rPr lang="en-US" sz="2800" dirty="0">
                <a:latin typeface="Arial"/>
                <a:cs typeface="Arial"/>
              </a:rPr>
              <a:t>Why Carbon Capture &amp; Storage (CCS)?</a:t>
            </a:r>
          </a:p>
        </p:txBody>
      </p:sp>
      <p:sp>
        <p:nvSpPr>
          <p:cNvPr id="8" name="Rectangle 7"/>
          <p:cNvSpPr/>
          <p:nvPr/>
        </p:nvSpPr>
        <p:spPr>
          <a:xfrm>
            <a:off x="677951" y="2707380"/>
            <a:ext cx="7739531" cy="1354217"/>
          </a:xfrm>
          <a:prstGeom prst="rect">
            <a:avLst/>
          </a:prstGeom>
          <a:ln w="19050">
            <a:solidFill>
              <a:schemeClr val="tx1"/>
            </a:solidFill>
          </a:ln>
          <a:effectLst>
            <a:outerShdw blurRad="50800" dist="38100" dir="2700000" algn="tl" rotWithShape="0">
              <a:srgbClr val="000000">
                <a:alpha val="43000"/>
              </a:srgbClr>
            </a:outerShdw>
          </a:effectLst>
        </p:spPr>
        <p:txBody>
          <a:bodyPr wrap="square">
            <a:spAutoFit/>
          </a:bodyPr>
          <a:lstStyle/>
          <a:p>
            <a:r>
              <a:rPr lang="en-US" sz="2000" dirty="0">
                <a:latin typeface="Times New Roman"/>
                <a:cs typeface="Times New Roman"/>
              </a:rPr>
              <a:t>[t]he IPCC Fifth Assessment Synthesis report showed that [7 of 11] global models </a:t>
            </a:r>
            <a:r>
              <a:rPr lang="en-US" sz="2000" b="1" u="sng" dirty="0">
                <a:latin typeface="Times New Roman"/>
                <a:cs typeface="Times New Roman"/>
              </a:rPr>
              <a:t>could not meet the 2°C target without CCS </a:t>
            </a:r>
            <a:r>
              <a:rPr lang="en-US" sz="2000" dirty="0">
                <a:latin typeface="Times New Roman"/>
                <a:cs typeface="Times New Roman"/>
              </a:rPr>
              <a:t>and that </a:t>
            </a:r>
            <a:r>
              <a:rPr lang="en-US" sz="2000" b="1" u="sng" dirty="0">
                <a:latin typeface="Times New Roman"/>
                <a:cs typeface="Times New Roman"/>
              </a:rPr>
              <a:t>mitigation costs would increase by 138%</a:t>
            </a:r>
            <a:r>
              <a:rPr lang="en-US" sz="2000" b="1" dirty="0">
                <a:latin typeface="Times New Roman"/>
                <a:cs typeface="Times New Roman"/>
              </a:rPr>
              <a:t> if CCS and Bio-CCS were excluded</a:t>
            </a:r>
            <a:r>
              <a:rPr lang="en-US" sz="2000" dirty="0">
                <a:latin typeface="Times New Roman"/>
                <a:cs typeface="Times New Roman"/>
              </a:rPr>
              <a:t>... </a:t>
            </a:r>
          </a:p>
          <a:p>
            <a:r>
              <a:rPr lang="en-US" sz="2200" dirty="0">
                <a:latin typeface="Times New Roman"/>
                <a:cs typeface="Times New Roman"/>
              </a:rPr>
              <a:t>			 		     </a:t>
            </a:r>
            <a:r>
              <a:rPr lang="en-US" sz="1600" dirty="0">
                <a:latin typeface="Times New Roman"/>
                <a:cs typeface="Times New Roman"/>
              </a:rPr>
              <a:t>IEA GHG Information Paper</a:t>
            </a:r>
          </a:p>
        </p:txBody>
      </p:sp>
    </p:spTree>
    <p:extLst>
      <p:ext uri="{BB962C8B-B14F-4D97-AF65-F5344CB8AC3E}">
        <p14:creationId xmlns:p14="http://schemas.microsoft.com/office/powerpoint/2010/main" val="53823775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1"/>
          </p:nvPr>
        </p:nvSpPr>
        <p:spPr>
          <a:xfrm>
            <a:off x="3686049" y="6514646"/>
            <a:ext cx="5029200" cy="276999"/>
          </a:xfrm>
        </p:spPr>
        <p:txBody>
          <a:bodyPr/>
          <a:lstStyle/>
          <a:p>
            <a:r>
              <a:rPr lang="en-US" dirty="0" err="1"/>
              <a:t>Bituminuous</a:t>
            </a:r>
            <a:r>
              <a:rPr lang="en-US" dirty="0"/>
              <a:t> Baseline Reports, volumes 1 and 2.</a:t>
            </a:r>
          </a:p>
          <a:p>
            <a:endParaRPr lang="en-US" dirty="0"/>
          </a:p>
        </p:txBody>
      </p:sp>
      <p:sp>
        <p:nvSpPr>
          <p:cNvPr id="6" name="Title 1"/>
          <p:cNvSpPr>
            <a:spLocks noGrp="1"/>
          </p:cNvSpPr>
          <p:nvPr>
            <p:ph type="title"/>
          </p:nvPr>
        </p:nvSpPr>
        <p:spPr>
          <a:xfrm>
            <a:off x="544788" y="305098"/>
            <a:ext cx="7223760" cy="523220"/>
          </a:xfrm>
        </p:spPr>
        <p:txBody>
          <a:bodyPr/>
          <a:lstStyle/>
          <a:p>
            <a:r>
              <a:rPr lang="en-US" sz="2800" dirty="0">
                <a:latin typeface="Arial"/>
                <a:cs typeface="Arial"/>
              </a:rPr>
              <a:t>Why Carbon Capture &amp; Storage (CCS)?</a:t>
            </a:r>
          </a:p>
        </p:txBody>
      </p:sp>
      <p:sp>
        <p:nvSpPr>
          <p:cNvPr id="7" name="Content Placeholder 2"/>
          <p:cNvSpPr>
            <a:spLocks noGrp="1"/>
          </p:cNvSpPr>
          <p:nvPr>
            <p:ph idx="1"/>
          </p:nvPr>
        </p:nvSpPr>
        <p:spPr>
          <a:xfrm>
            <a:off x="90314" y="1149046"/>
            <a:ext cx="9053686" cy="1297295"/>
          </a:xfrm>
        </p:spPr>
        <p:txBody>
          <a:bodyPr>
            <a:normAutofit/>
          </a:bodyPr>
          <a:lstStyle/>
          <a:p>
            <a:pPr marL="0" indent="0">
              <a:buNone/>
            </a:pPr>
            <a:r>
              <a:rPr lang="en-US" dirty="0">
                <a:latin typeface="Arial"/>
                <a:cs typeface="Arial"/>
              </a:rPr>
              <a:t>Current CO</a:t>
            </a:r>
            <a:r>
              <a:rPr lang="en-US" baseline="-25000" dirty="0">
                <a:latin typeface="Arial"/>
                <a:cs typeface="Arial"/>
              </a:rPr>
              <a:t>2</a:t>
            </a:r>
            <a:r>
              <a:rPr lang="en-US" dirty="0">
                <a:latin typeface="Arial"/>
                <a:cs typeface="Arial"/>
              </a:rPr>
              <a:t> capture costs range from $56 to $79 per ton CO</a:t>
            </a:r>
            <a:r>
              <a:rPr lang="en-US" baseline="-25000" dirty="0">
                <a:latin typeface="Arial"/>
                <a:cs typeface="Arial"/>
              </a:rPr>
              <a:t>2</a:t>
            </a:r>
            <a:r>
              <a:rPr lang="en-US" dirty="0">
                <a:latin typeface="Arial"/>
                <a:cs typeface="Arial"/>
              </a:rPr>
              <a:t> </a:t>
            </a:r>
          </a:p>
        </p:txBody>
      </p:sp>
      <p:pic>
        <p:nvPicPr>
          <p:cNvPr id="5" name="Picture 4"/>
          <p:cNvPicPr>
            <a:picLocks noChangeAspect="1"/>
          </p:cNvPicPr>
          <p:nvPr/>
        </p:nvPicPr>
        <p:blipFill>
          <a:blip r:embed="rId3"/>
          <a:stretch>
            <a:fillRect/>
          </a:stretch>
        </p:blipFill>
        <p:spPr>
          <a:xfrm>
            <a:off x="261555" y="1527911"/>
            <a:ext cx="5841635" cy="1673987"/>
          </a:xfrm>
          <a:prstGeom prst="rect">
            <a:avLst/>
          </a:prstGeom>
        </p:spPr>
      </p:pic>
      <p:pic>
        <p:nvPicPr>
          <p:cNvPr id="9" name="Picture 8"/>
          <p:cNvPicPr>
            <a:picLocks noChangeAspect="1"/>
          </p:cNvPicPr>
          <p:nvPr/>
        </p:nvPicPr>
        <p:blipFill>
          <a:blip r:embed="rId4"/>
          <a:stretch>
            <a:fillRect/>
          </a:stretch>
        </p:blipFill>
        <p:spPr>
          <a:xfrm>
            <a:off x="221931" y="3402802"/>
            <a:ext cx="5911283" cy="611910"/>
          </a:xfrm>
          <a:prstGeom prst="rect">
            <a:avLst/>
          </a:prstGeom>
        </p:spPr>
      </p:pic>
      <p:cxnSp>
        <p:nvCxnSpPr>
          <p:cNvPr id="12" name="Curved Connector 11"/>
          <p:cNvCxnSpPr/>
          <p:nvPr/>
        </p:nvCxnSpPr>
        <p:spPr>
          <a:xfrm>
            <a:off x="320570" y="3193208"/>
            <a:ext cx="5708642" cy="61645"/>
          </a:xfrm>
          <a:prstGeom prst="curvedConnector3">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Curved Connector 15"/>
          <p:cNvCxnSpPr/>
          <p:nvPr/>
        </p:nvCxnSpPr>
        <p:spPr>
          <a:xfrm>
            <a:off x="312683" y="3345608"/>
            <a:ext cx="5708642" cy="61645"/>
          </a:xfrm>
          <a:prstGeom prst="curvedConnector3">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pic>
        <p:nvPicPr>
          <p:cNvPr id="17" name="Picture 16"/>
          <p:cNvPicPr>
            <a:picLocks noChangeAspect="1"/>
          </p:cNvPicPr>
          <p:nvPr/>
        </p:nvPicPr>
        <p:blipFill>
          <a:blip r:embed="rId5"/>
          <a:stretch>
            <a:fillRect/>
          </a:stretch>
        </p:blipFill>
        <p:spPr>
          <a:xfrm>
            <a:off x="2493229" y="4019478"/>
            <a:ext cx="5903284" cy="1633320"/>
          </a:xfrm>
          <a:prstGeom prst="rect">
            <a:avLst/>
          </a:prstGeom>
        </p:spPr>
      </p:pic>
      <p:pic>
        <p:nvPicPr>
          <p:cNvPr id="18" name="Picture 17"/>
          <p:cNvPicPr>
            <a:picLocks noChangeAspect="1"/>
          </p:cNvPicPr>
          <p:nvPr/>
        </p:nvPicPr>
        <p:blipFill>
          <a:blip r:embed="rId6"/>
          <a:stretch>
            <a:fillRect/>
          </a:stretch>
        </p:blipFill>
        <p:spPr>
          <a:xfrm>
            <a:off x="2480900" y="5860863"/>
            <a:ext cx="5890953" cy="583263"/>
          </a:xfrm>
          <a:prstGeom prst="rect">
            <a:avLst/>
          </a:prstGeom>
        </p:spPr>
      </p:pic>
      <p:cxnSp>
        <p:nvCxnSpPr>
          <p:cNvPr id="19" name="Curved Connector 18"/>
          <p:cNvCxnSpPr/>
          <p:nvPr/>
        </p:nvCxnSpPr>
        <p:spPr>
          <a:xfrm>
            <a:off x="2593676" y="5663458"/>
            <a:ext cx="5708642" cy="61645"/>
          </a:xfrm>
          <a:prstGeom prst="curvedConnector3">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Curved Connector 19"/>
          <p:cNvCxnSpPr/>
          <p:nvPr/>
        </p:nvCxnSpPr>
        <p:spPr>
          <a:xfrm>
            <a:off x="2585789" y="5815858"/>
            <a:ext cx="5708642" cy="61645"/>
          </a:xfrm>
          <a:prstGeom prst="curvedConnector3">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132081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4788" y="305098"/>
            <a:ext cx="7223760" cy="523220"/>
          </a:xfrm>
        </p:spPr>
        <p:txBody>
          <a:bodyPr/>
          <a:lstStyle/>
          <a:p>
            <a:r>
              <a:rPr lang="en-US" sz="2800" dirty="0">
                <a:latin typeface="Arial"/>
                <a:cs typeface="Arial"/>
              </a:rPr>
              <a:t>Coal and Biomass Liquefaction Pathways</a:t>
            </a:r>
          </a:p>
        </p:txBody>
      </p:sp>
      <p:sp>
        <p:nvSpPr>
          <p:cNvPr id="4" name="Text Placeholder 3"/>
          <p:cNvSpPr>
            <a:spLocks noGrp="1"/>
          </p:cNvSpPr>
          <p:nvPr>
            <p:ph type="body" sz="quarter" idx="11"/>
          </p:nvPr>
        </p:nvSpPr>
        <p:spPr/>
        <p:txBody>
          <a:bodyPr/>
          <a:lstStyle/>
          <a:p>
            <a:endParaRPr lang="en-US"/>
          </a:p>
        </p:txBody>
      </p:sp>
      <p:sp>
        <p:nvSpPr>
          <p:cNvPr id="6" name="Rectangle 5"/>
          <p:cNvSpPr/>
          <p:nvPr/>
        </p:nvSpPr>
        <p:spPr>
          <a:xfrm>
            <a:off x="4719107" y="4101625"/>
            <a:ext cx="4086225" cy="1599266"/>
          </a:xfrm>
          <a:prstGeom prst="rect">
            <a:avLst/>
          </a:prstGeom>
          <a:gradFill>
            <a:gsLst>
              <a:gs pos="0">
                <a:srgbClr val="00B050"/>
              </a:gs>
              <a:gs pos="50000">
                <a:srgbClr val="DBF5E2"/>
              </a:gs>
              <a:gs pos="100000">
                <a:schemeClr val="bg1"/>
              </a:gs>
            </a:gsLst>
            <a:lin ang="5400000" scaled="0"/>
          </a:gradFill>
          <a:ln w="19050">
            <a:solidFill>
              <a:schemeClr val="tx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600" b="1" i="0" u="sng" dirty="0">
                <a:solidFill>
                  <a:prstClr val="black"/>
                </a:solidFill>
                <a:latin typeface="Arial"/>
                <a:cs typeface="Arial"/>
              </a:rPr>
              <a:t>Low-Temp FT Products</a:t>
            </a:r>
          </a:p>
          <a:p>
            <a:r>
              <a:rPr lang="en-US" sz="1600" i="0" dirty="0">
                <a:solidFill>
                  <a:prstClr val="black"/>
                </a:solidFill>
                <a:latin typeface="Arial"/>
                <a:cs typeface="Arial"/>
              </a:rPr>
              <a:t>Ultra-Low Sulfur Diesel</a:t>
            </a:r>
          </a:p>
          <a:p>
            <a:r>
              <a:rPr lang="en-US" sz="1600" i="0" dirty="0">
                <a:solidFill>
                  <a:prstClr val="black"/>
                </a:solidFill>
                <a:latin typeface="Arial"/>
                <a:cs typeface="Arial"/>
              </a:rPr>
              <a:t>FT Naphtha (Gasoline via upgrading)</a:t>
            </a:r>
          </a:p>
          <a:p>
            <a:r>
              <a:rPr lang="en-US" sz="1600" i="0" dirty="0">
                <a:solidFill>
                  <a:prstClr val="black"/>
                </a:solidFill>
                <a:latin typeface="Arial"/>
                <a:cs typeface="Arial"/>
              </a:rPr>
              <a:t>Jet Fuel*</a:t>
            </a:r>
          </a:p>
          <a:p>
            <a:r>
              <a:rPr lang="en-US" sz="1600" i="0" dirty="0">
                <a:solidFill>
                  <a:prstClr val="black"/>
                </a:solidFill>
                <a:latin typeface="Arial"/>
                <a:cs typeface="Arial"/>
              </a:rPr>
              <a:t>Electricity (Plant use and/or Export)</a:t>
            </a:r>
          </a:p>
          <a:p>
            <a:r>
              <a:rPr lang="en-US" sz="1600" i="0" dirty="0">
                <a:solidFill>
                  <a:prstClr val="black"/>
                </a:solidFill>
                <a:latin typeface="Arial"/>
                <a:cs typeface="Arial"/>
              </a:rPr>
              <a:t>Liquefied Petroleum Gas (LPG)*</a:t>
            </a:r>
          </a:p>
        </p:txBody>
      </p:sp>
      <p:cxnSp>
        <p:nvCxnSpPr>
          <p:cNvPr id="31" name="Straight Arrow Connector 30"/>
          <p:cNvCxnSpPr/>
          <p:nvPr/>
        </p:nvCxnSpPr>
        <p:spPr>
          <a:xfrm>
            <a:off x="3656849" y="4315831"/>
            <a:ext cx="1054851" cy="7816"/>
          </a:xfrm>
          <a:prstGeom prst="straightConnector1">
            <a:avLst/>
          </a:prstGeom>
          <a:ln w="28575" cmpd="sng">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2" name="Rectangle 31"/>
          <p:cNvSpPr/>
          <p:nvPr/>
        </p:nvSpPr>
        <p:spPr>
          <a:xfrm>
            <a:off x="212168" y="3108870"/>
            <a:ext cx="1489632" cy="533400"/>
          </a:xfrm>
          <a:prstGeom prst="rect">
            <a:avLst/>
          </a:prstGeom>
          <a:noFill/>
          <a:ln w="19050">
            <a:solidFill>
              <a:schemeClr val="tx1"/>
            </a:solidFill>
          </a:ln>
          <a:effectLst/>
          <a:scene3d>
            <a:camera prst="orthographicFront"/>
            <a:lightRig rig="threePt" dir="t"/>
          </a:scene3d>
          <a:sp3d prstMaterial="dkEdge">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i="0" dirty="0">
                <a:solidFill>
                  <a:prstClr val="black"/>
                </a:solidFill>
                <a:latin typeface="Arial"/>
                <a:cs typeface="Arial"/>
              </a:rPr>
              <a:t>Gasification</a:t>
            </a:r>
          </a:p>
        </p:txBody>
      </p:sp>
      <p:sp>
        <p:nvSpPr>
          <p:cNvPr id="33" name="Rectangle 32"/>
          <p:cNvSpPr/>
          <p:nvPr/>
        </p:nvSpPr>
        <p:spPr>
          <a:xfrm>
            <a:off x="187679" y="2037836"/>
            <a:ext cx="1463322" cy="468651"/>
          </a:xfrm>
          <a:prstGeom prst="rect">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i="0" dirty="0">
                <a:solidFill>
                  <a:prstClr val="black"/>
                </a:solidFill>
                <a:latin typeface="Arial"/>
                <a:cs typeface="Arial"/>
              </a:rPr>
              <a:t>Coal and/or</a:t>
            </a:r>
          </a:p>
          <a:p>
            <a:pPr algn="ctr"/>
            <a:r>
              <a:rPr lang="en-US" i="0" dirty="0">
                <a:solidFill>
                  <a:prstClr val="black"/>
                </a:solidFill>
                <a:latin typeface="Arial"/>
                <a:cs typeface="Arial"/>
              </a:rPr>
              <a:t>Biomass</a:t>
            </a:r>
          </a:p>
        </p:txBody>
      </p:sp>
      <p:cxnSp>
        <p:nvCxnSpPr>
          <p:cNvPr id="34" name="Straight Arrow Connector 33"/>
          <p:cNvCxnSpPr/>
          <p:nvPr/>
        </p:nvCxnSpPr>
        <p:spPr>
          <a:xfrm rot="2700000">
            <a:off x="1616186" y="3627962"/>
            <a:ext cx="640080" cy="1588"/>
          </a:xfrm>
          <a:prstGeom prst="straightConnector1">
            <a:avLst/>
          </a:prstGeom>
          <a:ln w="28575" cmpd="sng">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5" name="Rectangle 34"/>
          <p:cNvSpPr/>
          <p:nvPr/>
        </p:nvSpPr>
        <p:spPr>
          <a:xfrm>
            <a:off x="2159000" y="3866021"/>
            <a:ext cx="1497849" cy="838626"/>
          </a:xfrm>
          <a:prstGeom prst="rect">
            <a:avLst/>
          </a:prstGeom>
          <a:noFill/>
          <a:ln w="19050">
            <a:solidFill>
              <a:schemeClr val="tx1"/>
            </a:solidFill>
          </a:ln>
          <a:effectLst/>
          <a:scene3d>
            <a:camera prst="orthographicFront"/>
            <a:lightRig rig="threePt" dir="t"/>
          </a:scene3d>
          <a:sp3d prstMaterial="dkEdge">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i="0" dirty="0">
                <a:solidFill>
                  <a:prstClr val="black"/>
                </a:solidFill>
                <a:latin typeface="Arial"/>
                <a:cs typeface="Arial"/>
              </a:rPr>
              <a:t>Fischer-</a:t>
            </a:r>
            <a:r>
              <a:rPr lang="en-US" sz="1800" i="0" dirty="0" err="1">
                <a:solidFill>
                  <a:prstClr val="black"/>
                </a:solidFill>
                <a:latin typeface="Arial"/>
                <a:cs typeface="Arial"/>
              </a:rPr>
              <a:t>Tropsch</a:t>
            </a:r>
            <a:r>
              <a:rPr lang="en-US" sz="1800" i="0" dirty="0">
                <a:solidFill>
                  <a:prstClr val="black"/>
                </a:solidFill>
                <a:latin typeface="Arial"/>
                <a:cs typeface="Arial"/>
              </a:rPr>
              <a:t> Synthesis</a:t>
            </a:r>
          </a:p>
        </p:txBody>
      </p:sp>
      <p:cxnSp>
        <p:nvCxnSpPr>
          <p:cNvPr id="36" name="Straight Arrow Connector 35"/>
          <p:cNvCxnSpPr/>
          <p:nvPr/>
        </p:nvCxnSpPr>
        <p:spPr>
          <a:xfrm rot="18900000">
            <a:off x="1624499" y="3165461"/>
            <a:ext cx="640080" cy="1588"/>
          </a:xfrm>
          <a:prstGeom prst="straightConnector1">
            <a:avLst/>
          </a:prstGeom>
          <a:ln w="28575" cmpd="sng">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7" name="Rectangle 36"/>
          <p:cNvSpPr/>
          <p:nvPr/>
        </p:nvSpPr>
        <p:spPr>
          <a:xfrm>
            <a:off x="2171700" y="2412921"/>
            <a:ext cx="1181099" cy="533400"/>
          </a:xfrm>
          <a:prstGeom prst="rect">
            <a:avLst/>
          </a:prstGeom>
          <a:noFill/>
          <a:ln w="19050">
            <a:solidFill>
              <a:schemeClr val="tx1"/>
            </a:solidFill>
          </a:ln>
          <a:effectLst/>
          <a:scene3d>
            <a:camera prst="orthographicFront"/>
            <a:lightRig rig="threePt" dir="t"/>
          </a:scene3d>
          <a:sp3d prstMaterial="dkEdge">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i="0" dirty="0">
                <a:solidFill>
                  <a:prstClr val="black"/>
                </a:solidFill>
                <a:latin typeface="Arial"/>
                <a:cs typeface="Arial"/>
              </a:rPr>
              <a:t>Methanol</a:t>
            </a:r>
          </a:p>
        </p:txBody>
      </p:sp>
      <p:sp>
        <p:nvSpPr>
          <p:cNvPr id="38" name="Rectangle 37"/>
          <p:cNvSpPr/>
          <p:nvPr/>
        </p:nvSpPr>
        <p:spPr>
          <a:xfrm>
            <a:off x="3619500" y="2414304"/>
            <a:ext cx="1392323" cy="533400"/>
          </a:xfrm>
          <a:prstGeom prst="rect">
            <a:avLst/>
          </a:prstGeom>
          <a:noFill/>
          <a:ln w="19050">
            <a:solidFill>
              <a:schemeClr val="tx1"/>
            </a:solidFill>
          </a:ln>
          <a:effectLst/>
          <a:scene3d>
            <a:camera prst="orthographicFront"/>
            <a:lightRig rig="threePt" dir="t"/>
          </a:scene3d>
          <a:sp3d prstMaterial="dkEdge">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i="0" dirty="0">
                <a:solidFill>
                  <a:prstClr val="black"/>
                </a:solidFill>
                <a:latin typeface="Arial"/>
                <a:cs typeface="Arial"/>
              </a:rPr>
              <a:t>Methanol-to-Gasoline</a:t>
            </a:r>
          </a:p>
        </p:txBody>
      </p:sp>
      <p:cxnSp>
        <p:nvCxnSpPr>
          <p:cNvPr id="39" name="Straight Arrow Connector 38"/>
          <p:cNvCxnSpPr/>
          <p:nvPr/>
        </p:nvCxnSpPr>
        <p:spPr>
          <a:xfrm>
            <a:off x="3352049" y="2676156"/>
            <a:ext cx="274320" cy="0"/>
          </a:xfrm>
          <a:prstGeom prst="straightConnector1">
            <a:avLst/>
          </a:prstGeom>
          <a:ln w="28575" cmpd="sng">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40" name="Rectangle 39"/>
          <p:cNvSpPr/>
          <p:nvPr/>
        </p:nvSpPr>
        <p:spPr>
          <a:xfrm>
            <a:off x="5570163" y="2466947"/>
            <a:ext cx="3396037" cy="1297900"/>
          </a:xfrm>
          <a:prstGeom prst="rect">
            <a:avLst/>
          </a:prstGeom>
          <a:gradFill>
            <a:gsLst>
              <a:gs pos="0">
                <a:srgbClr val="00B050"/>
              </a:gs>
              <a:gs pos="50000">
                <a:srgbClr val="DBF5E2"/>
              </a:gs>
              <a:gs pos="100000">
                <a:schemeClr val="bg1"/>
              </a:gs>
            </a:gsLst>
            <a:lin ang="5400000" scaled="0"/>
          </a:gradFill>
          <a:ln w="19050">
            <a:solidFill>
              <a:schemeClr val="tx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600" b="1" i="0" u="sng" dirty="0">
                <a:solidFill>
                  <a:prstClr val="black"/>
                </a:solidFill>
                <a:latin typeface="Arial"/>
                <a:cs typeface="Arial"/>
              </a:rPr>
              <a:t>MTG Products</a:t>
            </a:r>
          </a:p>
          <a:p>
            <a:r>
              <a:rPr lang="en-US" sz="1600" i="0" dirty="0">
                <a:solidFill>
                  <a:prstClr val="black"/>
                </a:solidFill>
                <a:latin typeface="Arial"/>
                <a:cs typeface="Arial"/>
              </a:rPr>
              <a:t>Fungible Gasoline</a:t>
            </a:r>
          </a:p>
          <a:p>
            <a:r>
              <a:rPr lang="en-US" sz="1600" i="0" dirty="0">
                <a:solidFill>
                  <a:prstClr val="black"/>
                </a:solidFill>
                <a:latin typeface="Arial"/>
                <a:cs typeface="Arial"/>
              </a:rPr>
              <a:t>Electricity (Plant use and/or Export)</a:t>
            </a:r>
          </a:p>
          <a:p>
            <a:r>
              <a:rPr lang="en-US" sz="1600" i="0" dirty="0">
                <a:solidFill>
                  <a:prstClr val="black"/>
                </a:solidFill>
                <a:latin typeface="Arial"/>
                <a:cs typeface="Arial"/>
              </a:rPr>
              <a:t>Hydrogen*</a:t>
            </a:r>
          </a:p>
          <a:p>
            <a:r>
              <a:rPr lang="en-US" sz="1600" i="0" dirty="0">
                <a:solidFill>
                  <a:prstClr val="black"/>
                </a:solidFill>
                <a:latin typeface="Arial"/>
                <a:cs typeface="Arial"/>
              </a:rPr>
              <a:t>Liquefied Petroleum Gas (LPG)*</a:t>
            </a:r>
          </a:p>
        </p:txBody>
      </p:sp>
      <p:cxnSp>
        <p:nvCxnSpPr>
          <p:cNvPr id="41" name="Straight Arrow Connector 40"/>
          <p:cNvCxnSpPr/>
          <p:nvPr/>
        </p:nvCxnSpPr>
        <p:spPr>
          <a:xfrm>
            <a:off x="5020136" y="2676156"/>
            <a:ext cx="533400" cy="1588"/>
          </a:xfrm>
          <a:prstGeom prst="straightConnector1">
            <a:avLst/>
          </a:prstGeom>
          <a:ln w="28575" cmpd="sng">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42" name="Rectangle 41"/>
          <p:cNvSpPr/>
          <p:nvPr/>
        </p:nvSpPr>
        <p:spPr>
          <a:xfrm>
            <a:off x="1133475" y="1210382"/>
            <a:ext cx="6705600" cy="533400"/>
          </a:xfrm>
          <a:prstGeom prst="rect">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u="sng" dirty="0">
                <a:solidFill>
                  <a:prstClr val="black"/>
                </a:solidFill>
                <a:latin typeface="Arial"/>
                <a:cs typeface="Arial"/>
              </a:rPr>
              <a:t>Indirect Liquefaction Pathways for Coal and/or Biomass</a:t>
            </a:r>
          </a:p>
        </p:txBody>
      </p:sp>
      <p:cxnSp>
        <p:nvCxnSpPr>
          <p:cNvPr id="43" name="Straight Arrow Connector 42"/>
          <p:cNvCxnSpPr/>
          <p:nvPr/>
        </p:nvCxnSpPr>
        <p:spPr>
          <a:xfrm rot="21480000" flipH="1">
            <a:off x="860778" y="2548820"/>
            <a:ext cx="16229" cy="548640"/>
          </a:xfrm>
          <a:prstGeom prst="straightConnector1">
            <a:avLst/>
          </a:prstGeom>
          <a:ln w="28575" cmpd="sng">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48" name="TextBox 47"/>
          <p:cNvSpPr txBox="1"/>
          <p:nvPr/>
        </p:nvSpPr>
        <p:spPr>
          <a:xfrm>
            <a:off x="776111" y="6138332"/>
            <a:ext cx="6016263" cy="338554"/>
          </a:xfrm>
          <a:prstGeom prst="rect">
            <a:avLst/>
          </a:prstGeom>
          <a:noFill/>
        </p:spPr>
        <p:txBody>
          <a:bodyPr wrap="none" rtlCol="0">
            <a:spAutoFit/>
          </a:bodyPr>
          <a:lstStyle/>
          <a:p>
            <a:r>
              <a:rPr lang="en-US" sz="1600" i="1" dirty="0">
                <a:latin typeface="Arial"/>
                <a:cs typeface="Arial"/>
              </a:rPr>
              <a:t>* Secondary or Optional Product based on system configuration</a:t>
            </a:r>
          </a:p>
        </p:txBody>
      </p:sp>
    </p:spTree>
    <p:extLst>
      <p:ext uri="{BB962C8B-B14F-4D97-AF65-F5344CB8AC3E}">
        <p14:creationId xmlns:p14="http://schemas.microsoft.com/office/powerpoint/2010/main" val="378647859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4788" y="101984"/>
            <a:ext cx="7223760" cy="954107"/>
          </a:xfrm>
        </p:spPr>
        <p:txBody>
          <a:bodyPr/>
          <a:lstStyle/>
          <a:p>
            <a:r>
              <a:rPr lang="en-US" sz="2800" dirty="0">
                <a:latin typeface="Arial"/>
                <a:cs typeface="Arial"/>
              </a:rPr>
              <a:t>CTL: Assessing the Cost of CCS</a:t>
            </a:r>
            <a:br>
              <a:rPr lang="en-US" sz="2800" dirty="0">
                <a:latin typeface="Arial"/>
                <a:cs typeface="Arial"/>
              </a:rPr>
            </a:br>
            <a:r>
              <a:rPr lang="en-US" sz="2800" b="0" i="1" dirty="0">
                <a:latin typeface="Arial"/>
                <a:cs typeface="Arial"/>
              </a:rPr>
              <a:t>Methodology</a:t>
            </a:r>
            <a:endParaRPr lang="en-US" sz="2800" dirty="0">
              <a:latin typeface="Arial"/>
              <a:cs typeface="Arial"/>
            </a:endParaRPr>
          </a:p>
        </p:txBody>
      </p:sp>
      <p:sp>
        <p:nvSpPr>
          <p:cNvPr id="4" name="Text Placeholder 3"/>
          <p:cNvSpPr>
            <a:spLocks noGrp="1"/>
          </p:cNvSpPr>
          <p:nvPr>
            <p:ph type="body" sz="quarter" idx="11"/>
          </p:nvPr>
        </p:nvSpPr>
        <p:spPr/>
        <p:txBody>
          <a:bodyPr/>
          <a:lstStyle/>
          <a:p>
            <a:endParaRPr lang="en-US"/>
          </a:p>
        </p:txBody>
      </p:sp>
      <p:sp>
        <p:nvSpPr>
          <p:cNvPr id="19" name="Content Placeholder 1"/>
          <p:cNvSpPr>
            <a:spLocks noGrp="1"/>
          </p:cNvSpPr>
          <p:nvPr>
            <p:ph idx="1"/>
          </p:nvPr>
        </p:nvSpPr>
        <p:spPr>
          <a:xfrm>
            <a:off x="457200" y="1234439"/>
            <a:ext cx="8229600" cy="4572000"/>
          </a:xfrm>
        </p:spPr>
        <p:txBody>
          <a:bodyPr/>
          <a:lstStyle/>
          <a:p>
            <a:endParaRPr lang="en-US" dirty="0"/>
          </a:p>
          <a:p>
            <a:endParaRPr lang="en-US" dirty="0"/>
          </a:p>
          <a:p>
            <a:endParaRPr lang="en-US" dirty="0"/>
          </a:p>
        </p:txBody>
      </p:sp>
      <p:sp>
        <p:nvSpPr>
          <p:cNvPr id="6" name="Rectangle 3"/>
          <p:cNvSpPr txBox="1">
            <a:spLocks noChangeArrowheads="1"/>
          </p:cNvSpPr>
          <p:nvPr/>
        </p:nvSpPr>
        <p:spPr>
          <a:xfrm>
            <a:off x="457200" y="1232423"/>
            <a:ext cx="8229600" cy="5141664"/>
          </a:xfrm>
          <a:prstGeom prst="rect">
            <a:avLst/>
          </a:prstGeom>
        </p:spPr>
        <p:txBody>
          <a:bodyPr vert="horz" lIns="91440" tIns="45720" rIns="91440" bIns="45720" rtlCol="0">
            <a:normAutofit fontScale="85000" lnSpcReduction="20000"/>
          </a:bodyPr>
          <a:lstStyle>
            <a:lvl1pPr marL="342900" indent="-342900" algn="l" defTabSz="914400" rtl="0" eaLnBrk="1" latinLnBrk="0" hangingPunct="1">
              <a:spcBef>
                <a:spcPts val="600"/>
              </a:spcBef>
              <a:buFont typeface="Arial" pitchFamily="34" charset="0"/>
              <a:buChar char="•"/>
              <a:defRPr sz="2400" b="1" kern="1200">
                <a:ln>
                  <a:noFill/>
                </a:ln>
                <a:solidFill>
                  <a:schemeClr val="tx1"/>
                </a:solidFill>
                <a:latin typeface="+mn-lt"/>
                <a:ea typeface="+mn-ea"/>
                <a:cs typeface="+mn-cs"/>
              </a:defRPr>
            </a:lvl1pPr>
            <a:lvl2pPr marL="744538" indent="-280988" algn="l" defTabSz="914400" rtl="0" eaLnBrk="1" latinLnBrk="0" hangingPunct="1">
              <a:spcBef>
                <a:spcPts val="600"/>
              </a:spcBef>
              <a:buFont typeface="Arial" pitchFamily="34" charset="0"/>
              <a:buChar char="–"/>
              <a:defRPr sz="2000" kern="1200">
                <a:ln>
                  <a:noFill/>
                </a:ln>
                <a:solidFill>
                  <a:schemeClr val="tx1"/>
                </a:solidFill>
                <a:latin typeface="+mn-lt"/>
                <a:ea typeface="+mn-ea"/>
                <a:cs typeface="+mn-cs"/>
              </a:defRPr>
            </a:lvl2pPr>
            <a:lvl3pPr marL="1090613" indent="-228600" algn="l" defTabSz="914400" rtl="0" eaLnBrk="1" latinLnBrk="0" hangingPunct="1">
              <a:spcBef>
                <a:spcPts val="600"/>
              </a:spcBef>
              <a:buFont typeface="Arial" pitchFamily="34" charset="0"/>
              <a:buChar char="•"/>
              <a:defRPr sz="1800" kern="1200">
                <a:ln>
                  <a:noFill/>
                </a:ln>
                <a:solidFill>
                  <a:schemeClr val="tx1"/>
                </a:solidFill>
                <a:latin typeface="+mn-lt"/>
                <a:ea typeface="+mn-ea"/>
                <a:cs typeface="+mn-cs"/>
              </a:defRPr>
            </a:lvl3pPr>
            <a:lvl4pPr marL="1484313" indent="-228600" algn="l" defTabSz="914400" rtl="0" eaLnBrk="1" latinLnBrk="0" hangingPunct="1">
              <a:spcBef>
                <a:spcPct val="20000"/>
              </a:spcBef>
              <a:buFont typeface="Arial" pitchFamily="34" charset="0"/>
              <a:buChar char="–"/>
              <a:defRPr sz="2000" kern="1200">
                <a:ln>
                  <a:noFill/>
                </a:ln>
                <a:solidFill>
                  <a:schemeClr val="tx1"/>
                </a:solidFill>
                <a:latin typeface="+mn-lt"/>
                <a:ea typeface="+mn-ea"/>
                <a:cs typeface="+mn-cs"/>
              </a:defRPr>
            </a:lvl4pPr>
            <a:lvl5pPr marL="1825625" indent="-228600" algn="l" defTabSz="914400" rtl="0" eaLnBrk="1" latinLnBrk="0" hangingPunct="1">
              <a:spcBef>
                <a:spcPct val="20000"/>
              </a:spcBef>
              <a:buFont typeface="Arial" pitchFamily="34" charset="0"/>
              <a:buChar char="»"/>
              <a:defRPr sz="1800" kern="1200">
                <a:ln>
                  <a:noFill/>
                </a:ln>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dirty="0">
                <a:latin typeface="Arial"/>
                <a:cs typeface="Arial"/>
              </a:rPr>
              <a:t>CO</a:t>
            </a:r>
            <a:r>
              <a:rPr lang="en-US" baseline="-25000" dirty="0">
                <a:latin typeface="Arial"/>
                <a:cs typeface="Arial"/>
              </a:rPr>
              <a:t>2</a:t>
            </a:r>
            <a:r>
              <a:rPr lang="en-US" dirty="0">
                <a:latin typeface="Arial"/>
                <a:cs typeface="Arial"/>
              </a:rPr>
              <a:t> Sequestration and CO</a:t>
            </a:r>
            <a:r>
              <a:rPr lang="en-US" baseline="-25000" dirty="0">
                <a:latin typeface="Arial"/>
                <a:cs typeface="Arial"/>
              </a:rPr>
              <a:t>2</a:t>
            </a:r>
            <a:r>
              <a:rPr lang="en-US" dirty="0">
                <a:latin typeface="Arial"/>
                <a:cs typeface="Arial"/>
              </a:rPr>
              <a:t> Vent Cases Evaluated </a:t>
            </a:r>
          </a:p>
          <a:p>
            <a:pPr lvl="1"/>
            <a:endParaRPr lang="en-US" dirty="0">
              <a:latin typeface="Arial"/>
              <a:cs typeface="Arial"/>
            </a:endParaRPr>
          </a:p>
          <a:p>
            <a:r>
              <a:rPr lang="en-US" sz="2300" dirty="0">
                <a:latin typeface="Arial"/>
                <a:cs typeface="Arial"/>
              </a:rPr>
              <a:t>Process broken down into several subsections:</a:t>
            </a:r>
          </a:p>
          <a:p>
            <a:pPr lvl="1"/>
            <a:r>
              <a:rPr lang="en-US" sz="2100" dirty="0">
                <a:latin typeface="Arial"/>
                <a:cs typeface="Arial"/>
              </a:rPr>
              <a:t>Synthesis Gas Production and Cleanup</a:t>
            </a:r>
          </a:p>
          <a:p>
            <a:pPr lvl="1"/>
            <a:r>
              <a:rPr lang="en-US" sz="2100" dirty="0">
                <a:latin typeface="Arial"/>
                <a:cs typeface="Arial"/>
              </a:rPr>
              <a:t>Fischer-</a:t>
            </a:r>
            <a:r>
              <a:rPr lang="en-US" sz="2100" dirty="0" err="1">
                <a:latin typeface="Arial"/>
                <a:cs typeface="Arial"/>
              </a:rPr>
              <a:t>Tropsch</a:t>
            </a:r>
            <a:r>
              <a:rPr lang="en-US" sz="2100" dirty="0">
                <a:latin typeface="Arial"/>
                <a:cs typeface="Arial"/>
              </a:rPr>
              <a:t> Synthesis</a:t>
            </a:r>
          </a:p>
          <a:p>
            <a:pPr lvl="1"/>
            <a:r>
              <a:rPr lang="en-US" sz="2100" dirty="0">
                <a:latin typeface="Arial"/>
                <a:cs typeface="Arial"/>
              </a:rPr>
              <a:t>Vapor Phase Recovery</a:t>
            </a:r>
          </a:p>
          <a:p>
            <a:pPr lvl="1"/>
            <a:r>
              <a:rPr lang="en-US" sz="2100" dirty="0">
                <a:latin typeface="Arial"/>
                <a:cs typeface="Arial"/>
              </a:rPr>
              <a:t>Product Upgrading</a:t>
            </a:r>
          </a:p>
          <a:p>
            <a:pPr lvl="1"/>
            <a:r>
              <a:rPr lang="en-US" sz="2100" dirty="0">
                <a:latin typeface="Arial"/>
                <a:cs typeface="Arial"/>
              </a:rPr>
              <a:t>Minimal Excess Power Production</a:t>
            </a:r>
          </a:p>
          <a:p>
            <a:pPr lvl="1"/>
            <a:endParaRPr lang="en-US" dirty="0">
              <a:latin typeface="Arial"/>
              <a:cs typeface="Arial"/>
            </a:endParaRPr>
          </a:p>
          <a:p>
            <a:r>
              <a:rPr lang="en-US" dirty="0">
                <a:latin typeface="Arial"/>
                <a:cs typeface="Arial"/>
              </a:rPr>
              <a:t>CO</a:t>
            </a:r>
            <a:r>
              <a:rPr lang="en-US" baseline="-25000" dirty="0">
                <a:latin typeface="Arial"/>
                <a:cs typeface="Arial"/>
              </a:rPr>
              <a:t>2</a:t>
            </a:r>
            <a:r>
              <a:rPr lang="en-US" dirty="0">
                <a:latin typeface="Arial"/>
                <a:cs typeface="Arial"/>
              </a:rPr>
              <a:t> vent case does not include CO</a:t>
            </a:r>
            <a:r>
              <a:rPr lang="en-US" baseline="-25000" dirty="0">
                <a:latin typeface="Arial"/>
                <a:cs typeface="Arial"/>
              </a:rPr>
              <a:t>2</a:t>
            </a:r>
            <a:r>
              <a:rPr lang="en-US" dirty="0">
                <a:latin typeface="Arial"/>
                <a:cs typeface="Arial"/>
              </a:rPr>
              <a:t> compression, water gas shift of the fuel gas, or CO</a:t>
            </a:r>
            <a:r>
              <a:rPr lang="en-US" baseline="-25000" dirty="0">
                <a:latin typeface="Arial"/>
                <a:cs typeface="Arial"/>
              </a:rPr>
              <a:t>2</a:t>
            </a:r>
            <a:r>
              <a:rPr lang="en-US" dirty="0">
                <a:latin typeface="Arial"/>
                <a:cs typeface="Arial"/>
              </a:rPr>
              <a:t> capture from the fuel gas</a:t>
            </a:r>
          </a:p>
          <a:p>
            <a:endParaRPr lang="en-US" sz="2800" dirty="0">
              <a:latin typeface="Arial"/>
              <a:cs typeface="Arial"/>
            </a:endParaRPr>
          </a:p>
          <a:p>
            <a:r>
              <a:rPr lang="en-US" sz="2300" dirty="0">
                <a:latin typeface="Arial"/>
                <a:cs typeface="Arial"/>
              </a:rPr>
              <a:t>Economics were evaluated using two different financing structures </a:t>
            </a:r>
          </a:p>
          <a:p>
            <a:pPr lvl="1"/>
            <a:r>
              <a:rPr lang="en-US" dirty="0">
                <a:latin typeface="Arial"/>
                <a:cs typeface="Arial"/>
              </a:rPr>
              <a:t>Standard Financing: Standard Transportation Fuel Financing, Higher risk</a:t>
            </a:r>
          </a:p>
          <a:p>
            <a:pPr lvl="1"/>
            <a:r>
              <a:rPr lang="en-US" dirty="0">
                <a:latin typeface="Arial"/>
                <a:cs typeface="Arial"/>
              </a:rPr>
              <a:t>Government Incentives: Government Incentives, such as a loan guarantee, is assumed, which reduces risk</a:t>
            </a:r>
          </a:p>
        </p:txBody>
      </p:sp>
    </p:spTree>
    <p:extLst>
      <p:ext uri="{BB962C8B-B14F-4D97-AF65-F5344CB8AC3E}">
        <p14:creationId xmlns:p14="http://schemas.microsoft.com/office/powerpoint/2010/main" val="10557102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4788" y="89655"/>
            <a:ext cx="7223760" cy="954107"/>
          </a:xfrm>
        </p:spPr>
        <p:txBody>
          <a:bodyPr/>
          <a:lstStyle/>
          <a:p>
            <a:r>
              <a:rPr lang="en-US" sz="2800" dirty="0">
                <a:latin typeface="Arial"/>
                <a:cs typeface="Arial"/>
              </a:rPr>
              <a:t>CTL: Assessing the Cost of CCS</a:t>
            </a:r>
            <a:br>
              <a:rPr lang="en-US" sz="2800" dirty="0">
                <a:latin typeface="Arial"/>
                <a:cs typeface="Arial"/>
              </a:rPr>
            </a:br>
            <a:r>
              <a:rPr lang="en-US" sz="2800" b="0" i="1" dirty="0">
                <a:latin typeface="Arial"/>
                <a:cs typeface="Arial"/>
              </a:rPr>
              <a:t>CTL Process with &amp; without CCS</a:t>
            </a:r>
            <a:endParaRPr lang="en-US" sz="2800" dirty="0">
              <a:latin typeface="Arial"/>
              <a:cs typeface="Arial"/>
            </a:endParaRPr>
          </a:p>
        </p:txBody>
      </p:sp>
      <p:sp>
        <p:nvSpPr>
          <p:cNvPr id="4" name="Text Placeholder 3"/>
          <p:cNvSpPr>
            <a:spLocks noGrp="1"/>
          </p:cNvSpPr>
          <p:nvPr>
            <p:ph type="body" sz="quarter" idx="11"/>
          </p:nvPr>
        </p:nvSpPr>
        <p:spPr/>
        <p:txBody>
          <a:bodyPr/>
          <a:lstStyle/>
          <a:p>
            <a:endParaRPr lang="en-US"/>
          </a:p>
        </p:txBody>
      </p:sp>
      <p:sp>
        <p:nvSpPr>
          <p:cNvPr id="19" name="Content Placeholder 1"/>
          <p:cNvSpPr>
            <a:spLocks noGrp="1"/>
          </p:cNvSpPr>
          <p:nvPr>
            <p:ph idx="1"/>
          </p:nvPr>
        </p:nvSpPr>
        <p:spPr>
          <a:xfrm>
            <a:off x="457200" y="1234439"/>
            <a:ext cx="8229600" cy="4572000"/>
          </a:xfrm>
        </p:spPr>
        <p:txBody>
          <a:bodyPr/>
          <a:lstStyle/>
          <a:p>
            <a:endParaRPr lang="en-US" dirty="0"/>
          </a:p>
          <a:p>
            <a:endParaRPr lang="en-US" dirty="0"/>
          </a:p>
          <a:p>
            <a:endParaRPr lang="en-US" dirty="0"/>
          </a:p>
        </p:txBody>
      </p:sp>
      <p:pic>
        <p:nvPicPr>
          <p:cNvPr id="22"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4300" y="1220788"/>
            <a:ext cx="8915400" cy="466825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30968408"/>
      </p:ext>
    </p:extLst>
  </p:cSld>
  <p:clrMapOvr>
    <a:masterClrMapping/>
  </p:clrMapOvr>
</p:sld>
</file>

<file path=ppt/theme/theme1.xml><?xml version="1.0" encoding="utf-8"?>
<a:theme xmlns:a="http://schemas.openxmlformats.org/drawingml/2006/main" name="2013-NETL-ppt-template">
  <a:themeElements>
    <a:clrScheme name="NETL 2015">
      <a:dk1>
        <a:sysClr val="windowText" lastClr="000000"/>
      </a:dk1>
      <a:lt1>
        <a:sysClr val="window" lastClr="FFFFFF"/>
      </a:lt1>
      <a:dk2>
        <a:srgbClr val="0038A9"/>
      </a:dk2>
      <a:lt2>
        <a:srgbClr val="90A6DD"/>
      </a:lt2>
      <a:accent1>
        <a:srgbClr val="37ABFF"/>
      </a:accent1>
      <a:accent2>
        <a:srgbClr val="007934"/>
      </a:accent2>
      <a:accent3>
        <a:srgbClr val="7AB800"/>
      </a:accent3>
      <a:accent4>
        <a:srgbClr val="FECB00"/>
      </a:accent4>
      <a:accent5>
        <a:srgbClr val="E37222"/>
      </a:accent5>
      <a:accent6>
        <a:srgbClr val="CA5042"/>
      </a:accent6>
      <a:hlink>
        <a:srgbClr val="A5A5A5"/>
      </a:hlink>
      <a:folHlink>
        <a:srgbClr val="A5A5A5"/>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22225">
          <a:solidFill>
            <a:schemeClr val="accent4"/>
          </a:solidFill>
        </a:ln>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name="2015-NETL-ppt-template.potx" id="{D39584C6-84E6-47A8-AB4E-CEC60AC503E3}" vid="{C2C77256-FB7A-485D-A599-8DEC89E66070}"/>
    </a:ext>
  </a:extLst>
</a:theme>
</file>

<file path=ppt/theme/theme2.xml><?xml version="1.0" encoding="utf-8"?>
<a:theme xmlns:a="http://schemas.openxmlformats.org/drawingml/2006/main" name="1_2013-NETL-ppt-template">
  <a:themeElements>
    <a:clrScheme name="NETL 2015">
      <a:dk1>
        <a:sysClr val="windowText" lastClr="000000"/>
      </a:dk1>
      <a:lt1>
        <a:sysClr val="window" lastClr="FFFFFF"/>
      </a:lt1>
      <a:dk2>
        <a:srgbClr val="0038A9"/>
      </a:dk2>
      <a:lt2>
        <a:srgbClr val="90A6DD"/>
      </a:lt2>
      <a:accent1>
        <a:srgbClr val="37ABFF"/>
      </a:accent1>
      <a:accent2>
        <a:srgbClr val="007934"/>
      </a:accent2>
      <a:accent3>
        <a:srgbClr val="7AB800"/>
      </a:accent3>
      <a:accent4>
        <a:srgbClr val="FECB00"/>
      </a:accent4>
      <a:accent5>
        <a:srgbClr val="E37222"/>
      </a:accent5>
      <a:accent6>
        <a:srgbClr val="CA5042"/>
      </a:accent6>
      <a:hlink>
        <a:srgbClr val="A5A5A5"/>
      </a:hlink>
      <a:folHlink>
        <a:srgbClr val="A5A5A5"/>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22225">
          <a:solidFill>
            <a:schemeClr val="accent4"/>
          </a:solidFill>
        </a:ln>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name="2015-NETL-ppt-template.pptx" id="{CE57CF7E-7F58-486E-92C1-050B2998967E}" vid="{6423F412-5F47-4746-B591-4628909E59FD}"/>
    </a:ext>
  </a:extLst>
</a:theme>
</file>

<file path=ppt/theme/theme3.xml><?xml version="1.0" encoding="utf-8"?>
<a:theme xmlns:a="http://schemas.openxmlformats.org/drawingml/2006/main" name="NETL PPT Template Office 2010 Compatible_r1">
  <a:themeElements>
    <a:clrScheme name="NETL Sig 13">
      <a:dk1>
        <a:srgbClr val="000000"/>
      </a:dk1>
      <a:lt1>
        <a:srgbClr val="FFFFFF"/>
      </a:lt1>
      <a:dk2>
        <a:srgbClr val="000000"/>
      </a:dk2>
      <a:lt2>
        <a:srgbClr val="808080"/>
      </a:lt2>
      <a:accent1>
        <a:srgbClr val="BBE0E3"/>
      </a:accent1>
      <a:accent2>
        <a:srgbClr val="0066FF"/>
      </a:accent2>
      <a:accent3>
        <a:srgbClr val="FFFFFF"/>
      </a:accent3>
      <a:accent4>
        <a:srgbClr val="000000"/>
      </a:accent4>
      <a:accent5>
        <a:srgbClr val="DAEDEF"/>
      </a:accent5>
      <a:accent6>
        <a:srgbClr val="005CE7"/>
      </a:accent6>
      <a:hlink>
        <a:srgbClr val="008000"/>
      </a:hlink>
      <a:folHlink>
        <a:srgbClr val="990000"/>
      </a:folHlink>
    </a:clrScheme>
    <a:fontScheme name="NETL Sig">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0" tIns="27432" rIns="0" bIns="27432" numCol="1" anchor="t" anchorCtr="0" compatLnSpc="1">
        <a:prstTxWarp prst="textNoShape">
          <a:avLst/>
        </a:prstTxWarp>
      </a:bodyPr>
      <a:lstStyle>
        <a:defPPr marL="342900" marR="0" indent="-342900" algn="l" defTabSz="914400" rtl="0" eaLnBrk="1" fontAlgn="base" latinLnBrk="0" hangingPunct="1">
          <a:lnSpc>
            <a:spcPct val="100000"/>
          </a:lnSpc>
          <a:spcBef>
            <a:spcPct val="0"/>
          </a:spcBef>
          <a:spcAft>
            <a:spcPct val="0"/>
          </a:spcAft>
          <a:buClrTx/>
          <a:buSzTx/>
          <a:buFontTx/>
          <a:buNone/>
          <a:tabLst/>
          <a:defRPr kumimoji="0" lang="en-US" sz="600" b="0" i="1" u="none" strike="noStrike" cap="none" normalizeH="0" baseline="0" smtClean="0">
            <a:ln>
              <a:noFill/>
            </a:ln>
            <a:solidFill>
              <a:srgbClr val="003399"/>
            </a:solidFill>
            <a:effectLst/>
            <a:latin typeface="Arial" charset="0"/>
            <a:cs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0" tIns="27432" rIns="0" bIns="27432" numCol="1" anchor="t" anchorCtr="0" compatLnSpc="1">
        <a:prstTxWarp prst="textNoShape">
          <a:avLst/>
        </a:prstTxWarp>
      </a:bodyPr>
      <a:lstStyle>
        <a:defPPr marL="342900" marR="0" indent="-342900" algn="l" defTabSz="914400" rtl="0" eaLnBrk="1" fontAlgn="base" latinLnBrk="0" hangingPunct="1">
          <a:lnSpc>
            <a:spcPct val="100000"/>
          </a:lnSpc>
          <a:spcBef>
            <a:spcPct val="0"/>
          </a:spcBef>
          <a:spcAft>
            <a:spcPct val="0"/>
          </a:spcAft>
          <a:buClrTx/>
          <a:buSzTx/>
          <a:buFontTx/>
          <a:buNone/>
          <a:tabLst/>
          <a:defRPr kumimoji="0" lang="en-US" sz="600" b="0" i="1" u="none" strike="noStrike" cap="none" normalizeH="0" baseline="0" smtClean="0">
            <a:ln>
              <a:noFill/>
            </a:ln>
            <a:solidFill>
              <a:srgbClr val="003399"/>
            </a:solidFill>
            <a:effectLst/>
            <a:latin typeface="Arial" charset="0"/>
            <a:cs typeface="Arial" charset="0"/>
          </a:defRPr>
        </a:defPPr>
      </a:lstStyle>
    </a:lnDef>
  </a:objectDefaults>
  <a:extraClrSchemeLst>
    <a:extraClrScheme>
      <a:clrScheme name="NETL Sig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NETL Sig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NETL Sig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NETL Sig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NETL Sig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NETL Sig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NETL Sig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NETL Sig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NETL Sig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NETL Sig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NETL Sig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NETL Sig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NETL Sig 13">
        <a:dk1>
          <a:srgbClr val="000000"/>
        </a:dk1>
        <a:lt1>
          <a:srgbClr val="FFFFFF"/>
        </a:lt1>
        <a:dk2>
          <a:srgbClr val="000000"/>
        </a:dk2>
        <a:lt2>
          <a:srgbClr val="808080"/>
        </a:lt2>
        <a:accent1>
          <a:srgbClr val="BBE0E3"/>
        </a:accent1>
        <a:accent2>
          <a:srgbClr val="0066FF"/>
        </a:accent2>
        <a:accent3>
          <a:srgbClr val="FFFFFF"/>
        </a:accent3>
        <a:accent4>
          <a:srgbClr val="000000"/>
        </a:accent4>
        <a:accent5>
          <a:srgbClr val="DAEDEF"/>
        </a:accent5>
        <a:accent6>
          <a:srgbClr val="005CE7"/>
        </a:accent6>
        <a:hlink>
          <a:srgbClr val="008000"/>
        </a:hlink>
        <a:folHlink>
          <a:srgbClr val="990000"/>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2_2013-NETL-ppt-template">
  <a:themeElements>
    <a:clrScheme name="NETL 2015">
      <a:dk1>
        <a:sysClr val="windowText" lastClr="000000"/>
      </a:dk1>
      <a:lt1>
        <a:sysClr val="window" lastClr="FFFFFF"/>
      </a:lt1>
      <a:dk2>
        <a:srgbClr val="0038A9"/>
      </a:dk2>
      <a:lt2>
        <a:srgbClr val="90A6DD"/>
      </a:lt2>
      <a:accent1>
        <a:srgbClr val="37ABFF"/>
      </a:accent1>
      <a:accent2>
        <a:srgbClr val="007934"/>
      </a:accent2>
      <a:accent3>
        <a:srgbClr val="7AB800"/>
      </a:accent3>
      <a:accent4>
        <a:srgbClr val="FECB00"/>
      </a:accent4>
      <a:accent5>
        <a:srgbClr val="E37222"/>
      </a:accent5>
      <a:accent6>
        <a:srgbClr val="CA5042"/>
      </a:accent6>
      <a:hlink>
        <a:srgbClr val="A5A5A5"/>
      </a:hlink>
      <a:folHlink>
        <a:srgbClr val="A5A5A5"/>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22225">
          <a:solidFill>
            <a:schemeClr val="accent4"/>
          </a:solidFill>
        </a:ln>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name="2015-NETL-ppt-template.potx" id="{D39584C6-84E6-47A8-AB4E-CEC60AC503E3}" vid="{C2C77256-FB7A-485D-A599-8DEC89E66070}"/>
    </a:ext>
  </a:extLst>
</a:theme>
</file>

<file path=ppt/theme/theme5.xml><?xml version="1.0" encoding="utf-8"?>
<a:theme xmlns:a="http://schemas.openxmlformats.org/drawingml/2006/main" name="NETL 2008 Format">
  <a:themeElements>
    <a:clrScheme name="NETL Sig 13">
      <a:dk1>
        <a:srgbClr val="000000"/>
      </a:dk1>
      <a:lt1>
        <a:srgbClr val="FFFFFF"/>
      </a:lt1>
      <a:dk2>
        <a:srgbClr val="000000"/>
      </a:dk2>
      <a:lt2>
        <a:srgbClr val="808080"/>
      </a:lt2>
      <a:accent1>
        <a:srgbClr val="BBE0E3"/>
      </a:accent1>
      <a:accent2>
        <a:srgbClr val="0066FF"/>
      </a:accent2>
      <a:accent3>
        <a:srgbClr val="FFFFFF"/>
      </a:accent3>
      <a:accent4>
        <a:srgbClr val="000000"/>
      </a:accent4>
      <a:accent5>
        <a:srgbClr val="DAEDEF"/>
      </a:accent5>
      <a:accent6>
        <a:srgbClr val="005CE7"/>
      </a:accent6>
      <a:hlink>
        <a:srgbClr val="008000"/>
      </a:hlink>
      <a:folHlink>
        <a:srgbClr val="990000"/>
      </a:folHlink>
    </a:clrScheme>
    <a:fontScheme name="NETL Sig">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0" tIns="27432" rIns="0" bIns="27432" numCol="1" anchor="t" anchorCtr="0" compatLnSpc="1">
        <a:prstTxWarp prst="textNoShape">
          <a:avLst/>
        </a:prstTxWarp>
      </a:bodyPr>
      <a:lstStyle>
        <a:defPPr marL="342900" marR="0" indent="-342900" algn="l" defTabSz="914400" rtl="0" eaLnBrk="1" fontAlgn="base" latinLnBrk="0" hangingPunct="1">
          <a:lnSpc>
            <a:spcPct val="100000"/>
          </a:lnSpc>
          <a:spcBef>
            <a:spcPct val="0"/>
          </a:spcBef>
          <a:spcAft>
            <a:spcPct val="0"/>
          </a:spcAft>
          <a:buClrTx/>
          <a:buSzTx/>
          <a:buFontTx/>
          <a:buNone/>
          <a:tabLst/>
          <a:defRPr kumimoji="0" lang="en-US" sz="600" b="0" i="1" u="none" strike="noStrike" cap="none" normalizeH="0" baseline="0" smtClean="0">
            <a:ln>
              <a:noFill/>
            </a:ln>
            <a:solidFill>
              <a:srgbClr val="003399"/>
            </a:solidFill>
            <a:effectLst/>
            <a:latin typeface="Arial" charset="0"/>
            <a:cs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0" tIns="27432" rIns="0" bIns="27432" numCol="1" anchor="t" anchorCtr="0" compatLnSpc="1">
        <a:prstTxWarp prst="textNoShape">
          <a:avLst/>
        </a:prstTxWarp>
      </a:bodyPr>
      <a:lstStyle>
        <a:defPPr marL="342900" marR="0" indent="-342900" algn="l" defTabSz="914400" rtl="0" eaLnBrk="1" fontAlgn="base" latinLnBrk="0" hangingPunct="1">
          <a:lnSpc>
            <a:spcPct val="100000"/>
          </a:lnSpc>
          <a:spcBef>
            <a:spcPct val="0"/>
          </a:spcBef>
          <a:spcAft>
            <a:spcPct val="0"/>
          </a:spcAft>
          <a:buClrTx/>
          <a:buSzTx/>
          <a:buFontTx/>
          <a:buNone/>
          <a:tabLst/>
          <a:defRPr kumimoji="0" lang="en-US" sz="600" b="0" i="1" u="none" strike="noStrike" cap="none" normalizeH="0" baseline="0" smtClean="0">
            <a:ln>
              <a:noFill/>
            </a:ln>
            <a:solidFill>
              <a:srgbClr val="003399"/>
            </a:solidFill>
            <a:effectLst/>
            <a:latin typeface="Arial" charset="0"/>
            <a:cs typeface="Arial" charset="0"/>
          </a:defRPr>
        </a:defPPr>
      </a:lstStyle>
    </a:lnDef>
  </a:objectDefaults>
  <a:extraClrSchemeLst>
    <a:extraClrScheme>
      <a:clrScheme name="NETL Sig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NETL Sig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NETL Sig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NETL Sig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NETL Sig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NETL Sig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NETL Sig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NETL Sig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NETL Sig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NETL Sig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NETL Sig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NETL Sig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NETL Sig 13">
        <a:dk1>
          <a:srgbClr val="000000"/>
        </a:dk1>
        <a:lt1>
          <a:srgbClr val="FFFFFF"/>
        </a:lt1>
        <a:dk2>
          <a:srgbClr val="000000"/>
        </a:dk2>
        <a:lt2>
          <a:srgbClr val="808080"/>
        </a:lt2>
        <a:accent1>
          <a:srgbClr val="BBE0E3"/>
        </a:accent1>
        <a:accent2>
          <a:srgbClr val="0066FF"/>
        </a:accent2>
        <a:accent3>
          <a:srgbClr val="FFFFFF"/>
        </a:accent3>
        <a:accent4>
          <a:srgbClr val="000000"/>
        </a:accent4>
        <a:accent5>
          <a:srgbClr val="DAEDEF"/>
        </a:accent5>
        <a:accent6>
          <a:srgbClr val="005CE7"/>
        </a:accent6>
        <a:hlink>
          <a:srgbClr val="008000"/>
        </a:hlink>
        <a:folHlink>
          <a:srgbClr val="990000"/>
        </a:folHlink>
      </a:clrScheme>
      <a:clrMap bg1="lt1" tx1="dk1" bg2="lt2" tx2="dk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1_NETL 2008 Format">
  <a:themeElements>
    <a:clrScheme name="NETL Sig 13">
      <a:dk1>
        <a:srgbClr val="000000"/>
      </a:dk1>
      <a:lt1>
        <a:srgbClr val="FFFFFF"/>
      </a:lt1>
      <a:dk2>
        <a:srgbClr val="000000"/>
      </a:dk2>
      <a:lt2>
        <a:srgbClr val="808080"/>
      </a:lt2>
      <a:accent1>
        <a:srgbClr val="BBE0E3"/>
      </a:accent1>
      <a:accent2>
        <a:srgbClr val="0066FF"/>
      </a:accent2>
      <a:accent3>
        <a:srgbClr val="FFFFFF"/>
      </a:accent3>
      <a:accent4>
        <a:srgbClr val="000000"/>
      </a:accent4>
      <a:accent5>
        <a:srgbClr val="DAEDEF"/>
      </a:accent5>
      <a:accent6>
        <a:srgbClr val="005CE7"/>
      </a:accent6>
      <a:hlink>
        <a:srgbClr val="008000"/>
      </a:hlink>
      <a:folHlink>
        <a:srgbClr val="990000"/>
      </a:folHlink>
    </a:clrScheme>
    <a:fontScheme name="NETL Sig">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0" tIns="27432" rIns="0" bIns="27432" numCol="1" anchor="t" anchorCtr="0" compatLnSpc="1">
        <a:prstTxWarp prst="textNoShape">
          <a:avLst/>
        </a:prstTxWarp>
      </a:bodyPr>
      <a:lstStyle>
        <a:defPPr marL="342900" marR="0" indent="-342900" algn="l" defTabSz="914400" rtl="0" eaLnBrk="1" fontAlgn="base" latinLnBrk="0" hangingPunct="1">
          <a:lnSpc>
            <a:spcPct val="100000"/>
          </a:lnSpc>
          <a:spcBef>
            <a:spcPct val="0"/>
          </a:spcBef>
          <a:spcAft>
            <a:spcPct val="0"/>
          </a:spcAft>
          <a:buClrTx/>
          <a:buSzTx/>
          <a:buFontTx/>
          <a:buNone/>
          <a:tabLst/>
          <a:defRPr kumimoji="0" lang="en-US" sz="600" b="0" i="1" u="none" strike="noStrike" cap="none" normalizeH="0" baseline="0" smtClean="0">
            <a:ln>
              <a:noFill/>
            </a:ln>
            <a:solidFill>
              <a:srgbClr val="003399"/>
            </a:solidFill>
            <a:effectLst/>
            <a:latin typeface="Arial" charset="0"/>
            <a:cs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0" tIns="27432" rIns="0" bIns="27432" numCol="1" anchor="t" anchorCtr="0" compatLnSpc="1">
        <a:prstTxWarp prst="textNoShape">
          <a:avLst/>
        </a:prstTxWarp>
      </a:bodyPr>
      <a:lstStyle>
        <a:defPPr marL="342900" marR="0" indent="-342900" algn="l" defTabSz="914400" rtl="0" eaLnBrk="1" fontAlgn="base" latinLnBrk="0" hangingPunct="1">
          <a:lnSpc>
            <a:spcPct val="100000"/>
          </a:lnSpc>
          <a:spcBef>
            <a:spcPct val="0"/>
          </a:spcBef>
          <a:spcAft>
            <a:spcPct val="0"/>
          </a:spcAft>
          <a:buClrTx/>
          <a:buSzTx/>
          <a:buFontTx/>
          <a:buNone/>
          <a:tabLst/>
          <a:defRPr kumimoji="0" lang="en-US" sz="600" b="0" i="1" u="none" strike="noStrike" cap="none" normalizeH="0" baseline="0" smtClean="0">
            <a:ln>
              <a:noFill/>
            </a:ln>
            <a:solidFill>
              <a:srgbClr val="003399"/>
            </a:solidFill>
            <a:effectLst/>
            <a:latin typeface="Arial" charset="0"/>
            <a:cs typeface="Arial" charset="0"/>
          </a:defRPr>
        </a:defPPr>
      </a:lstStyle>
    </a:lnDef>
  </a:objectDefaults>
  <a:extraClrSchemeLst>
    <a:extraClrScheme>
      <a:clrScheme name="NETL Sig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NETL Sig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NETL Sig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NETL Sig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NETL Sig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NETL Sig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NETL Sig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NETL Sig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NETL Sig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NETL Sig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NETL Sig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NETL Sig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NETL Sig 13">
        <a:dk1>
          <a:srgbClr val="000000"/>
        </a:dk1>
        <a:lt1>
          <a:srgbClr val="FFFFFF"/>
        </a:lt1>
        <a:dk2>
          <a:srgbClr val="000000"/>
        </a:dk2>
        <a:lt2>
          <a:srgbClr val="808080"/>
        </a:lt2>
        <a:accent1>
          <a:srgbClr val="BBE0E3"/>
        </a:accent1>
        <a:accent2>
          <a:srgbClr val="0066FF"/>
        </a:accent2>
        <a:accent3>
          <a:srgbClr val="FFFFFF"/>
        </a:accent3>
        <a:accent4>
          <a:srgbClr val="000000"/>
        </a:accent4>
        <a:accent5>
          <a:srgbClr val="DAEDEF"/>
        </a:accent5>
        <a:accent6>
          <a:srgbClr val="005CE7"/>
        </a:accent6>
        <a:hlink>
          <a:srgbClr val="008000"/>
        </a:hlink>
        <a:folHlink>
          <a:srgbClr val="990000"/>
        </a:folHlink>
      </a:clrScheme>
      <a:clrMap bg1="lt1" tx1="dk1" bg2="lt2" tx2="dk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2_NETL Presentation">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2_NETL Presentatio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2_NETL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2_NETL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2_NETL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2_NETL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2_NETL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2_NETL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2_NETL Presentatio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2_NETL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2_NETL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2_NETL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2_NETL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2_NETL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2_NETL Presentation 13">
        <a:dk1>
          <a:srgbClr val="000000"/>
        </a:dk1>
        <a:lt1>
          <a:srgbClr val="FFFFFF"/>
        </a:lt1>
        <a:dk2>
          <a:srgbClr val="000000"/>
        </a:dk2>
        <a:lt2>
          <a:srgbClr val="808080"/>
        </a:lt2>
        <a:accent1>
          <a:srgbClr val="BBE0E3"/>
        </a:accent1>
        <a:accent2>
          <a:srgbClr val="0066FF"/>
        </a:accent2>
        <a:accent3>
          <a:srgbClr val="FFFFFF"/>
        </a:accent3>
        <a:accent4>
          <a:srgbClr val="000000"/>
        </a:accent4>
        <a:accent5>
          <a:srgbClr val="DAEDEF"/>
        </a:accent5>
        <a:accent6>
          <a:srgbClr val="005CE7"/>
        </a:accent6>
        <a:hlink>
          <a:srgbClr val="008000"/>
        </a:hlink>
        <a:folHlink>
          <a:srgbClr val="990000"/>
        </a:folHlink>
      </a:clrScheme>
      <a:clrMap bg1="lt1" tx1="dk1" bg2="lt2" tx2="dk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0091807CD2B0254BB9E9799A126B65A9" ma:contentTypeVersion="0" ma:contentTypeDescription="Create a new document." ma:contentTypeScope="" ma:versionID="62a046f077a61f86d6adc86747ad8b6d">
  <xsd:schema xmlns:xsd="http://www.w3.org/2001/XMLSchema" xmlns:p="http://schemas.microsoft.com/office/2006/metadata/properties" targetNamespace="http://schemas.microsoft.com/office/2006/metadata/properties" ma:root="true" ma:fieldsID="4aeb20c0e3442673af7ee10786458764">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office/internal/2005/internalDocumentation"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ma:readOnly="tru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lastPrinted" minOccurs="0" maxOccurs="1" type="xsd:dateTime"/>
        <xsd:element name="contentStatus" minOccurs="0" maxOccurs="1" type="xsd:string"/>
      </xsd:all>
    </xsd:complexType>
  </xsd:schema>
</ct:contentTypeSchema>
</file>

<file path=customXml/itemProps1.xml><?xml version="1.0" encoding="utf-8"?>
<ds:datastoreItem xmlns:ds="http://schemas.openxmlformats.org/officeDocument/2006/customXml" ds:itemID="{0D377E98-360F-4BE3-A27C-1DEB06D9846E}">
  <ds:schemaRefs>
    <ds:schemaRef ds:uri="http://schemas.microsoft.com/office/2006/metadata/properties"/>
    <ds:schemaRef ds:uri="http://schemas.microsoft.com/office/2006/documentManagement/types"/>
    <ds:schemaRef ds:uri="http://purl.org/dc/terms/"/>
    <ds:schemaRef ds:uri="http://schemas.openxmlformats.org/package/2006/metadata/core-properties"/>
    <ds:schemaRef ds:uri="http://purl.org/dc/dcmitype/"/>
    <ds:schemaRef ds:uri="http://www.w3.org/XML/1998/namespace"/>
    <ds:schemaRef ds:uri="http://purl.org/dc/elements/1.1/"/>
  </ds:schemaRefs>
</ds:datastoreItem>
</file>

<file path=customXml/itemProps2.xml><?xml version="1.0" encoding="utf-8"?>
<ds:datastoreItem xmlns:ds="http://schemas.openxmlformats.org/officeDocument/2006/customXml" ds:itemID="{A2BE5445-92C8-45D9-A59E-BCCC2F92B55E}">
  <ds:schemaRefs>
    <ds:schemaRef ds:uri="http://schemas.microsoft.com/sharepoint/v3/contenttype/forms"/>
  </ds:schemaRefs>
</ds:datastoreItem>
</file>

<file path=customXml/itemProps3.xml><?xml version="1.0" encoding="utf-8"?>
<ds:datastoreItem xmlns:ds="http://schemas.openxmlformats.org/officeDocument/2006/customXml" ds:itemID="{0B08DBE8-09C6-45CD-B31D-43CCDFBB779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office/internal/2005/internalDocumentation"/>
  </ds:schemaRefs>
</ds:datastoreItem>
</file>

<file path=docProps/app.xml><?xml version="1.0" encoding="utf-8"?>
<Properties xmlns="http://schemas.openxmlformats.org/officeDocument/2006/extended-properties" xmlns:vt="http://schemas.openxmlformats.org/officeDocument/2006/docPropsVTypes">
  <Template>2015-NETL-ppt-template</Template>
  <TotalTime>13739</TotalTime>
  <Words>5376</Words>
  <Application>Microsoft Office PowerPoint</Application>
  <PresentationFormat>On-screen Show (4:3)</PresentationFormat>
  <Paragraphs>836</Paragraphs>
  <Slides>47</Slides>
  <Notes>45</Notes>
  <HiddenSlides>0</HiddenSlides>
  <MMClips>0</MMClips>
  <ScaleCrop>false</ScaleCrop>
  <HeadingPairs>
    <vt:vector size="6" baseType="variant">
      <vt:variant>
        <vt:lpstr>Fonts Used</vt:lpstr>
      </vt:variant>
      <vt:variant>
        <vt:i4>6</vt:i4>
      </vt:variant>
      <vt:variant>
        <vt:lpstr>Theme</vt:lpstr>
      </vt:variant>
      <vt:variant>
        <vt:i4>7</vt:i4>
      </vt:variant>
      <vt:variant>
        <vt:lpstr>Slide Titles</vt:lpstr>
      </vt:variant>
      <vt:variant>
        <vt:i4>47</vt:i4>
      </vt:variant>
    </vt:vector>
  </HeadingPairs>
  <TitlesOfParts>
    <vt:vector size="60" baseType="lpstr">
      <vt:lpstr>Arial</vt:lpstr>
      <vt:lpstr>Arial Black</vt:lpstr>
      <vt:lpstr>Calibri</vt:lpstr>
      <vt:lpstr>Cambria Math</vt:lpstr>
      <vt:lpstr>Times New Roman</vt:lpstr>
      <vt:lpstr>Wingdings</vt:lpstr>
      <vt:lpstr>2013-NETL-ppt-template</vt:lpstr>
      <vt:lpstr>1_2013-NETL-ppt-template</vt:lpstr>
      <vt:lpstr>NETL PPT Template Office 2010 Compatible_r1</vt:lpstr>
      <vt:lpstr>2_2013-NETL-ppt-template</vt:lpstr>
      <vt:lpstr>NETL 2008 Format</vt:lpstr>
      <vt:lpstr>1_NETL 2008 Format</vt:lpstr>
      <vt:lpstr>2_NETL Presentation</vt:lpstr>
      <vt:lpstr>PowerPoint Presentation</vt:lpstr>
      <vt:lpstr>Disclaimer</vt:lpstr>
      <vt:lpstr>National Energy Technology Laboratory</vt:lpstr>
      <vt:lpstr>PowerPoint Presentation</vt:lpstr>
      <vt:lpstr>Why Carbon Capture &amp; Storage (CCS)?</vt:lpstr>
      <vt:lpstr>Why Carbon Capture &amp; Storage (CCS)?</vt:lpstr>
      <vt:lpstr>Coal and Biomass Liquefaction Pathways</vt:lpstr>
      <vt:lpstr>CTL: Assessing the Cost of CCS Methodology</vt:lpstr>
      <vt:lpstr>CTL: Assessing the Cost of CCS CTL Process with &amp; without CCS</vt:lpstr>
      <vt:lpstr>CTL: Assessing the Cost of CCS Results: CO2 Sequestration Case Costs </vt:lpstr>
      <vt:lpstr>CTL: Assessing the Cost of CCS Results: CO2 Vent Case Costs </vt:lpstr>
      <vt:lpstr>CTL: Assessing the Cost of CCS Total Overnight Cost (TOC) Comparison </vt:lpstr>
      <vt:lpstr>CTL: Assessing the Cost of CCS Cost Sensitivity to Financing Scenario</vt:lpstr>
      <vt:lpstr>CTL: Assessing the Cost of CCS CO2 Capture Cost</vt:lpstr>
      <vt:lpstr>CTL: Assessing the Cost of CCS Cost Results</vt:lpstr>
      <vt:lpstr>Flexible Solutions for a Changing World</vt:lpstr>
      <vt:lpstr>Coal &amp; Biomass Liquefaction Pathways Why use biomass?</vt:lpstr>
      <vt:lpstr>Coal &amp; Biomass Liquefaction Pathways Co-Gasification Technology Status</vt:lpstr>
      <vt:lpstr>Coal &amp; Biomass Liquefaction Pathways Challenges: Availability at Possible Sites</vt:lpstr>
      <vt:lpstr>Coal &amp; Biomass Liquefaction Pathways Biomass Challenges: Cost</vt:lpstr>
      <vt:lpstr>Coal &amp; Biomass Liquefaction Pathways Technology Assessment</vt:lpstr>
      <vt:lpstr>Coal &amp; Biomass Liquefaction Pathways Potential Benefits of CBTL</vt:lpstr>
      <vt:lpstr>It’s All About a Clean, Affordable Energy Future</vt:lpstr>
      <vt:lpstr>Backup slides</vt:lpstr>
      <vt:lpstr>Coal and Biomass Liquefaction Pathways Methodology: Financing </vt:lpstr>
      <vt:lpstr>Synthesis Gas Production</vt:lpstr>
      <vt:lpstr>Synthesis Gas Production</vt:lpstr>
      <vt:lpstr>Fischer-Tropsch Synthesis</vt:lpstr>
      <vt:lpstr>Fischer-Tropsch Synthesis</vt:lpstr>
      <vt:lpstr>Fischer-Tropsch Synthesis</vt:lpstr>
      <vt:lpstr>Vapor Phase Recovery</vt:lpstr>
      <vt:lpstr>Product Recovery</vt:lpstr>
      <vt:lpstr>Product Upgrading</vt:lpstr>
      <vt:lpstr>Power Production</vt:lpstr>
      <vt:lpstr>Power Production</vt:lpstr>
      <vt:lpstr>Cost Methodology</vt:lpstr>
      <vt:lpstr>Cost Methodology</vt:lpstr>
      <vt:lpstr>Cost Methodology</vt:lpstr>
      <vt:lpstr>Cost Methodology</vt:lpstr>
      <vt:lpstr>Cost Methodology</vt:lpstr>
      <vt:lpstr>Cost Methodology</vt:lpstr>
      <vt:lpstr>Performance Methodology</vt:lpstr>
      <vt:lpstr>Performance Methodology</vt:lpstr>
      <vt:lpstr>Performance Methodology</vt:lpstr>
      <vt:lpstr>Performance Methodology</vt:lpstr>
      <vt:lpstr>Performance Methodology</vt:lpstr>
      <vt:lpstr>Challenge: Biomass Availability &amp; Reliability</vt:lpstr>
    </vt:vector>
  </TitlesOfParts>
  <Company>NETL DoE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Color Palette</dc:title>
  <dc:creator>James III, Robert E.</dc:creator>
  <cp:lastModifiedBy>Mendenhall, Fred E. (CONTR)</cp:lastModifiedBy>
  <cp:revision>211</cp:revision>
  <cp:lastPrinted>2016-02-03T22:06:30Z</cp:lastPrinted>
  <dcterms:created xsi:type="dcterms:W3CDTF">2015-07-20T16:39:47Z</dcterms:created>
  <dcterms:modified xsi:type="dcterms:W3CDTF">2017-10-24T16:29:43Z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0x0101000091807CD2B0254BB9E9799A126B65A9</vt:lpwstr>
  </property>
</Properties>
</file>